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31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66"/>
    <a:srgbClr val="FF9933"/>
    <a:srgbClr val="FF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88235"/>
  </p:normalViewPr>
  <p:slideViewPr>
    <p:cSldViewPr snapToGrid="0" snapToObjects="1">
      <p:cViewPr>
        <p:scale>
          <a:sx n="55" d="100"/>
          <a:sy n="55" d="100"/>
        </p:scale>
        <p:origin x="-630" y="27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2"/>
                </a:solidFill>
              </a:rPr>
              <a:t>Заметка</a:t>
            </a:r>
            <a:r>
              <a:rPr lang="ru-RU" baseline="0" dirty="0" smtClean="0">
                <a:solidFill>
                  <a:schemeClr val="dk2"/>
                </a:solidFill>
              </a:rPr>
              <a:t> от Чарльза</a:t>
            </a:r>
            <a:r>
              <a:rPr lang="ru-RU" dirty="0" smtClean="0">
                <a:solidFill>
                  <a:schemeClr val="dk2"/>
                </a:solidFill>
              </a:rPr>
              <a:t>. При использовании этих материалов, вы можете удалить логотип университета</a:t>
            </a:r>
            <a:r>
              <a:rPr lang="ru-RU" baseline="0" dirty="0" smtClean="0">
                <a:solidFill>
                  <a:schemeClr val="dk2"/>
                </a:solidFill>
              </a:rPr>
              <a:t> и заменить его собственным</a:t>
            </a:r>
            <a:r>
              <a:rPr lang="ru-RU" dirty="0" smtClean="0">
                <a:solidFill>
                  <a:schemeClr val="dk2"/>
                </a:solidFill>
              </a:rPr>
              <a:t>, но,</a:t>
            </a:r>
            <a:r>
              <a:rPr lang="ru-RU" baseline="0" dirty="0" smtClean="0">
                <a:solidFill>
                  <a:schemeClr val="dk2"/>
                </a:solidFill>
              </a:rPr>
              <a:t> пожалуйста, сохраните </a:t>
            </a:r>
            <a:r>
              <a:rPr lang="ru-RU" dirty="0" smtClean="0">
                <a:solidFill>
                  <a:schemeClr val="dk2"/>
                </a:solidFill>
              </a:rPr>
              <a:t>CC-BY логотип</a:t>
            </a:r>
            <a:r>
              <a:rPr lang="ru-RU" baseline="0" dirty="0" smtClean="0">
                <a:solidFill>
                  <a:schemeClr val="dk2"/>
                </a:solidFill>
              </a:rPr>
              <a:t> на первой странице, а также на последней странице  - «Благодарности».</a:t>
            </a:r>
            <a:endParaRPr lang="ru-RU" dirty="0" smtClean="0"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98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7700" lvl="0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939800" lvl="1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31900" lvl="2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536700" lvl="3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28800" lvl="4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286000" lvl="5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743200" lvl="6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00400" lvl="7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657600" lvl="8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4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 smtClea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40;&#1083;&#1075;&#1086;&#1088;&#1080;&#1090;&#1084;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&#1057;&#1090;&#1088;&#1091;&#1082;&#1090;&#1091;&#1088;&#1072;_&#1076;&#1072;&#1085;&#1085;&#1099;&#1093;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www.dr-chuck.co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в Пайтон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Глава</a:t>
            </a:r>
            <a:r>
              <a:rPr lang="en-US" sz="4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804600" y="6415089"/>
            <a:ext cx="7987499" cy="15606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Пайтон для всех</a:t>
            </a:r>
            <a:endParaRPr lang="en-US" sz="3200" u="none" strike="noStrike" cap="none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www.py4e.com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87412" y="7318368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5250" y="6933293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узнать длину списка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принимает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 параметра и возвращает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количество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элементов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списке</a:t>
            </a:r>
            <a:endParaRPr lang="en-US" sz="34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 самом деле функция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 количество элементов в любом наборе или последовательности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например, в строке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Привет, Борис!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  <a:endParaRPr lang="en-US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солнце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 функции </a:t>
            </a:r>
            <a:r>
              <a:rPr lang="en-US" sz="7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1155700" y="2802283"/>
            <a:ext cx="637465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возвращает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список чисел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диапазоне от нуля до числа на единицу меньше, чем указанный </a:t>
            </a:r>
            <a:r>
              <a:rPr lang="ru-RU" sz="3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</a:t>
            </a:r>
            <a:endParaRPr lang="en-US" sz="34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написать цикл по индексам элементов, используя </a:t>
            </a:r>
            <a:r>
              <a:rPr lang="en-US" sz="34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целое число в качестве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счетчика</a:t>
            </a:r>
            <a:endParaRPr lang="en-US" sz="3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8122024" y="3022600"/>
            <a:ext cx="7447975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Петр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Вероника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История двух циклов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Александр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Мария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 Новым Годом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:', 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 </a:t>
            </a:r>
            <a:r>
              <a:rPr lang="ru-RU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Новым Годом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:', 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Годом</a:t>
            </a:r>
            <a:r>
              <a:rPr lang="en-US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Татьяна</a:t>
            </a:r>
            <a:endParaRPr lang="en-US" sz="3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lnSpc>
                <a:spcPct val="115000"/>
              </a:lnSpc>
              <a:buClr>
                <a:srgbClr val="FFFF00"/>
              </a:buClr>
              <a:buSzPct val="25000"/>
            </a:pPr>
            <a:r>
              <a:rPr lang="ru-RU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Годом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Александр</a:t>
            </a:r>
            <a:endParaRPr lang="en-US" sz="3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lnSpc>
                <a:spcPct val="115000"/>
              </a:lnSpc>
              <a:buClr>
                <a:srgbClr val="FFFF00"/>
              </a:buClr>
              <a:buSzPct val="25000"/>
            </a:pPr>
            <a:r>
              <a:rPr lang="ru-RU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Годом</a:t>
            </a:r>
            <a:r>
              <a:rPr lang="en-US" sz="3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0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Мария</a:t>
            </a:r>
            <a:endParaRPr lang="en-US" sz="30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Александр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Мария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Объединение</a:t>
            </a:r>
            <a:r>
              <a:rPr lang="en-US" sz="6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списков с помощью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6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endParaRPr lang="en-US" sz="64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1778000" y="2933702"/>
            <a:ext cx="6039224" cy="2603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Можно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создать новый список, объединив два существующих списка вместе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Срез</a:t>
            </a:r>
            <a:r>
              <a:rPr lang="en-US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списка с помощью</a:t>
            </a:r>
            <a:r>
              <a:rPr lang="en-US" sz="7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4"/>
            <a:ext cx="6715346" cy="2564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ак и в случае со строками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второе число означает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до, но не включая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Методы списка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Создаем список с нуля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155699" y="2603500"/>
            <a:ext cx="775521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создать пустой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а затем добавить в него элементы, используя метод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остается упорядоченным,  новые элементы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добавляются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конец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списка</a:t>
            </a:r>
            <a:endParaRPr lang="en-US" sz="34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9610165" y="2990850"/>
            <a:ext cx="621260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книга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книга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печенька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книга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99, 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печенька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Есть ли элемент в списке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имеется два </a:t>
            </a:r>
            <a:r>
              <a:rPr lang="ru-RU" sz="34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оператора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позволяющих проверить, находится ли элемент в списке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логические операторы, возвращающие 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(Правда)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или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(Ложь)</a:t>
            </a:r>
            <a:endParaRPr lang="en-US" sz="3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Они не изменяют список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являются упорядоченными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22300" y="2603500"/>
            <a:ext cx="7428005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5906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содержать множество элементов и хранить их в определенном порядке, пока мы не изменим порядок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можно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сортировать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/>
            </a:r>
            <a:b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.,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изменять его порядок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отличие от строк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означает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«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сортировать себя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»</a:t>
            </a:r>
            <a:endParaRPr lang="en-US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8677835" y="3041075"/>
            <a:ext cx="707016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Михаил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Глеб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Ирина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Глеб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Михаил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Ирина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Михаил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Встроенные функции и списки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lvl="0" indent="-44450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имеется ряд встроенных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функций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которые принимают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качестве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параметров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Помните циклы, которые мы написали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Это намного проще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Программирование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Алгоритм</a:t>
            </a:r>
            <a:endParaRPr lang="en-US" sz="3600" u="none" strike="noStrike" cap="none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ru-RU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Набор правил или шагов, используемых для решения задачи</a:t>
            </a:r>
            <a:endParaRPr lang="en-US" sz="3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1" indent="-444500">
              <a:spcBef>
                <a:spcPts val="0"/>
              </a:spcBef>
              <a:spcAft>
                <a:spcPts val="1000"/>
              </a:spcAft>
              <a:buSzPct val="100000"/>
            </a:pPr>
            <a:endParaRPr lang="en-US" sz="3200" u="none" strike="noStrike" cap="none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60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Структура данных</a:t>
            </a:r>
            <a:endParaRPr lang="en-US" sz="3600" dirty="0" smtClean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</a:t>
            </a:r>
            <a:r>
              <a:rPr lang="ru-RU" sz="32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Особый способ организации данных на компьютере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54727" y="6941246"/>
            <a:ext cx="878638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/>
              </a:rPr>
              <a:t>https://</a:t>
            </a:r>
            <a:r>
              <a:rPr lang="en-US" sz="3200" dirty="0" smtClean="0">
                <a:solidFill>
                  <a:srgbClr val="FFFF00"/>
                </a:solidFill>
                <a:hlinkClick r:id="rId3"/>
              </a:rPr>
              <a:t>ru.wikipedia.org/wiki/</a:t>
            </a:r>
            <a:r>
              <a:rPr lang="ru-RU" sz="3200" dirty="0" smtClean="0">
                <a:solidFill>
                  <a:srgbClr val="FFFF00"/>
                </a:solidFill>
                <a:hlinkClick r:id="rId3"/>
              </a:rPr>
              <a:t>Алгоритм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en-US" sz="3200" dirty="0" smtClean="0">
                <a:solidFill>
                  <a:srgbClr val="FFFF00"/>
                </a:solidFill>
                <a:hlinkClick r:id="rId4"/>
              </a:rPr>
              <a:t>ru.wikipedia.org/wiki/</a:t>
            </a:r>
            <a:r>
              <a:rPr lang="ru-RU" sz="3200" dirty="0" err="1" smtClean="0">
                <a:solidFill>
                  <a:srgbClr val="FFFF00"/>
                </a:solidFill>
                <a:hlinkClick r:id="rId4"/>
              </a:rPr>
              <a:t>Структура_данных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548282" y="4800524"/>
            <a:ext cx="7894168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input('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Введите число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Среднее арифметическое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:', average)</a:t>
            </a:r>
            <a:endParaRPr lang="en-US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input('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Введите число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6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</a:t>
            </a:r>
            <a:r>
              <a:rPr lang="ru-RU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Среднее арифметическое</a:t>
            </a:r>
            <a:r>
              <a:rPr lang="en-US" sz="2600" i="0" u="none" strike="noStrike" cap="none" dirty="0" smtClean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:', average)</a:t>
            </a:r>
            <a:endParaRPr lang="en-US" sz="2600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7" name="Shape 307"/>
          <p:cNvSpPr txBox="1"/>
          <p:nvPr/>
        </p:nvSpPr>
        <p:spPr>
          <a:xfrm>
            <a:off x="7548282" y="828687"/>
            <a:ext cx="6500227" cy="33488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число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lvl="0">
              <a:lnSpc>
                <a:spcPct val="115000"/>
              </a:lnSpc>
              <a:buClr>
                <a:srgbClr val="FFFF00"/>
              </a:buClr>
              <a:buSzPct val="25000"/>
            </a:pP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число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lvl="0">
              <a:lnSpc>
                <a:spcPct val="115000"/>
              </a:lnSpc>
              <a:buClr>
                <a:srgbClr val="FFFF00"/>
              </a:buClr>
              <a:buSzPct val="25000"/>
            </a:pP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число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lvl="0">
              <a:lnSpc>
                <a:spcPct val="115000"/>
              </a:lnSpc>
              <a:buClr>
                <a:srgbClr val="FFFF00"/>
              </a:buClr>
              <a:buSzPct val="25000"/>
            </a:pPr>
            <a:r>
              <a:rPr lang="ru-RU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Введите число 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Среднее арифметическое</a:t>
            </a: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5.66666666667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Лучшие друзья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и списки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Эти три слова</a:t>
            </a:r>
            <a:r>
              <a:rPr lang="en-US" sz="30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30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три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слова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Эти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три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слова</a:t>
            </a: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Эти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три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слова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6781699"/>
            <a:ext cx="15125699" cy="199999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разбивает строку на части и создает из них список, состоящий из строк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</a:t>
            </a:r>
            <a:endParaRPr lang="ru-RU" sz="30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представляем их как отдельные слова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</a:t>
            </a:r>
            <a:r>
              <a:rPr lang="ru-RU" sz="30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ожно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получить доступ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 определенному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слову или с помощью </a:t>
            </a:r>
            <a:r>
              <a:rPr lang="ru-RU" sz="30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цикла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пройти по всем словам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085851"/>
            <a:ext cx="7247148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Тут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очень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           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много пробелов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6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Тут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очень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много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пробелов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26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ru-RU" sz="2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третий</a:t>
            </a:r>
            <a:r>
              <a:rPr lang="en-US" sz="26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endParaRPr lang="en-US" sz="26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6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третий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первый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второй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третий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1371601"/>
            <a:ext cx="6490311" cy="533631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Если вы не укажете 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разделитель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 разделении несколько пробелов будут считаться как один</a:t>
            </a: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 можете указать какой символ-</a:t>
            </a:r>
            <a:r>
              <a:rPr lang="ru-RU" sz="30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разделитель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использовать при</a:t>
            </a:r>
            <a:r>
              <a:rPr lang="en-US" sz="3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0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разделении строки</a:t>
            </a:r>
            <a:endParaRPr lang="en-US" sz="30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Пример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16106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Иногда бывает необходимо сначала разделить строку одним образом, а затем взять один из получившихся кусков и разделить его ещё раз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Пример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 smtClean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</a:t>
            </a:r>
            <a:r>
              <a:rPr lang="en-US" sz="30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2008</a:t>
            </a:r>
            <a:endParaRPr lang="en-US" sz="30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Пример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Пример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dirty="0" smtClean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5" name="Shape 375"/>
          <p:cNvSpPr txBox="1"/>
          <p:nvPr/>
        </p:nvSpPr>
        <p:spPr>
          <a:xfrm>
            <a:off x="774275" y="2733899"/>
            <a:ext cx="7450500" cy="591314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Концепция коллекции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 циклы со счётчиком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Индексация и поиск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Изменяемость списков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Функции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len, min, max,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</a:t>
            </a:r>
            <a:endParaRPr lang="ru-RU" sz="3600" dirty="0" smtClean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indent="-394462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Срезы в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списках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6" name="Shape 376"/>
          <p:cNvSpPr txBox="1"/>
          <p:nvPr/>
        </p:nvSpPr>
        <p:spPr>
          <a:xfrm>
            <a:off x="7932975" y="2733899"/>
            <a:ext cx="7565400" cy="573423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Методы списка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append,  remove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Сортировка списка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Разделение строк на списки слов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Использование</a:t>
            </a:r>
            <a:r>
              <a:rPr lang="ru-RU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 </a:t>
            </a:r>
            <a:r>
              <a:rPr lang="ru-RU" sz="360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для разделения строк</a:t>
            </a:r>
            <a:endParaRPr lang="en-US" sz="360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1155700" y="1155705"/>
            <a:ext cx="13932000" cy="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ru-RU" sz="3600" dirty="0">
                <a:solidFill>
                  <a:srgbClr val="FFFF00"/>
                </a:solidFill>
              </a:rPr>
              <a:t>Авторы </a:t>
            </a:r>
            <a:r>
              <a:rPr lang="en-US" sz="3600" dirty="0">
                <a:solidFill>
                  <a:srgbClr val="FFFF00"/>
                </a:solidFill>
              </a:rPr>
              <a:t> / </a:t>
            </a:r>
            <a:r>
              <a:rPr lang="ru-RU" sz="3600" dirty="0">
                <a:solidFill>
                  <a:srgbClr val="FFFF00"/>
                </a:solidFill>
              </a:rPr>
              <a:t>Благодарности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1206100" y="2296131"/>
            <a:ext cx="6797699" cy="5819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dirty="0">
                <a:solidFill>
                  <a:srgbClr val="FFFFFF"/>
                </a:solidFill>
              </a:rPr>
              <a:t>Авторские права на эти слайды принадлежат  Чарльзу Р. Северансу (</a:t>
            </a:r>
            <a:r>
              <a:rPr lang="ru-RU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ru-RU" sz="1800" dirty="0">
                <a:solidFill>
                  <a:srgbClr val="FFFFFF"/>
                </a:solidFill>
              </a:rPr>
              <a:t>) , 2010 г., Школа Информации Мичиганского Университета  и доступны по лицензии </a:t>
            </a:r>
            <a:r>
              <a:rPr lang="ru-RU" sz="1800" dirty="0" err="1">
                <a:solidFill>
                  <a:srgbClr val="FFFFFF"/>
                </a:solidFill>
              </a:rPr>
              <a:t>Creative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Commons</a:t>
            </a:r>
            <a:r>
              <a:rPr lang="ru-RU" sz="1800" dirty="0">
                <a:solidFill>
                  <a:srgbClr val="FFFFFF"/>
                </a:solidFill>
              </a:rPr>
              <a:t> </a:t>
            </a:r>
            <a:r>
              <a:rPr lang="ru-RU" sz="1800" dirty="0" err="1">
                <a:solidFill>
                  <a:srgbClr val="FFFFFF"/>
                </a:solidFill>
              </a:rPr>
              <a:t>Attribution</a:t>
            </a:r>
            <a:r>
              <a:rPr lang="ru-RU" sz="1800" dirty="0">
                <a:solidFill>
                  <a:srgbClr val="FFFFFF"/>
                </a:solidFill>
              </a:rPr>
              <a:t> 4.0 </a:t>
            </a:r>
            <a:r>
              <a:rPr lang="ru-RU" sz="1800" dirty="0" err="1">
                <a:solidFill>
                  <a:srgbClr val="FFFFFF"/>
                </a:solidFill>
              </a:rPr>
              <a:t>License</a:t>
            </a:r>
            <a:r>
              <a:rPr lang="ru-RU" sz="1800" dirty="0">
                <a:solidFill>
                  <a:srgbClr val="FFFFFF"/>
                </a:solidFill>
              </a:rPr>
              <a:t>. Пожалуйста, сохраняйте этот слайд во всех копиях этого документа, в соответствии с требованиями Лицензии. Если вы внесли изменения, добавьте свое имя или организацию в список участников на этой странице.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r>
              <a:rPr lang="ru-RU" sz="1800" dirty="0">
                <a:solidFill>
                  <a:srgbClr val="FFFFFF"/>
                </a:solidFill>
              </a:rPr>
              <a:t>Исходная разработка:  Чарльз Северанс, Школа Информации Мичиганского </a:t>
            </a:r>
            <a:r>
              <a:rPr lang="ru-RU" sz="1800" dirty="0" smtClean="0">
                <a:solidFill>
                  <a:srgbClr val="FFFFFF"/>
                </a:solidFill>
              </a:rPr>
              <a:t>Университета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lvl="0"/>
            <a:endParaRPr lang="en-US" sz="1800" dirty="0">
              <a:solidFill>
                <a:srgbClr val="FFFFFF"/>
              </a:solidFill>
            </a:endParaRPr>
          </a:p>
          <a:p>
            <a:r>
              <a:rPr lang="ru-RU" sz="1800">
                <a:solidFill>
                  <a:srgbClr val="FFFFFF"/>
                </a:solidFill>
              </a:rPr>
              <a:t>Перевод выполнила Фомкина Виолетта.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/>
            <a:endParaRPr lang="ru-RU" sz="1800" dirty="0">
              <a:solidFill>
                <a:srgbClr val="FFFFFF"/>
              </a:solidFill>
            </a:endParaRPr>
          </a:p>
          <a:p>
            <a:pPr lvl="0">
              <a:buClr>
                <a:schemeClr val="dk2"/>
              </a:buClr>
              <a:buSzPct val="61111"/>
            </a:pPr>
            <a:r>
              <a:rPr lang="ru-RU" sz="1800" dirty="0">
                <a:solidFill>
                  <a:schemeClr val="lt1"/>
                </a:solidFill>
              </a:rPr>
              <a:t>… Добавьте сюда новых авторов и переводчиков</a:t>
            </a:r>
          </a:p>
          <a:p>
            <a:pPr lvl="0"/>
            <a:endParaRPr lang="ru-RU" sz="1800" dirty="0">
              <a:solidFill>
                <a:srgbClr val="FFFFFF"/>
              </a:solidFill>
            </a:endParaRPr>
          </a:p>
        </p:txBody>
      </p:sp>
      <p:pic>
        <p:nvPicPr>
          <p:cNvPr id="383" name="Shape 3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7900" y="1049055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97687" y="1227255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/>
          <p:nvPr/>
        </p:nvSpPr>
        <p:spPr>
          <a:xfrm>
            <a:off x="8704400" y="2426605"/>
            <a:ext cx="6797699" cy="5817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 является</a:t>
            </a:r>
            <a:r>
              <a:rPr lang="en-US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dirty="0" smtClean="0">
                <a:solidFill>
                  <a:srgbClr val="FFD966"/>
                </a:solidFill>
                <a:ea typeface="Arial" charset="0"/>
              </a:rPr>
              <a:t>«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Коллекцией</a:t>
            </a:r>
            <a:r>
              <a:rPr lang="ru-RU" sz="6400" dirty="0" smtClean="0">
                <a:solidFill>
                  <a:srgbClr val="FFD966"/>
                </a:solidFill>
                <a:ea typeface="Arial" charset="0"/>
              </a:rPr>
              <a:t>»</a:t>
            </a:r>
            <a:r>
              <a:rPr lang="en-US" sz="6400" b="0" i="0" u="none" strike="noStrike" cap="none" dirty="0" smtClean="0">
                <a:solidFill>
                  <a:srgbClr val="FFD966"/>
                </a:solidFill>
                <a:sym typeface="Arial"/>
              </a:rPr>
              <a:t>?</a:t>
            </a:r>
            <a:endParaRPr lang="en-US" sz="6400" b="0" i="0" u="none" strike="noStrike" cap="none" dirty="0">
              <a:solidFill>
                <a:srgbClr val="FFD966"/>
              </a:solidFill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Большинство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переменных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хранят внутри одно значение</a:t>
            </a:r>
            <a:r>
              <a:rPr lang="ru-RU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Когда мы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присваиваем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переменной </a:t>
            </a:r>
            <a:r>
              <a:rPr lang="ru-RU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новое значение</a:t>
            </a:r>
            <a:r>
              <a:rPr lang="en-US" sz="36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старое значение перезаписывается / заменяется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64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 </a:t>
            </a:r>
            <a:r>
              <a:rPr lang="ru-RU" sz="6400" dirty="0">
                <a:solidFill>
                  <a:srgbClr val="FF9900"/>
                </a:solidFill>
              </a:rPr>
              <a:t>—</a:t>
            </a:r>
            <a:r>
              <a:rPr lang="ru-RU" sz="6400" u="none" strike="noStrike" cap="none" dirty="0" smtClean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это подобие Коллекции</a:t>
            </a:r>
            <a:endParaRPr lang="en-US" sz="64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5258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Коллекция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позволяет нам помещать множество значений в одну </a:t>
            </a:r>
            <a:r>
              <a:rPr lang="ru-RU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переменную</a:t>
            </a:r>
            <a:endParaRPr lang="en-US" sz="36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Удобство </a:t>
            </a:r>
            <a:r>
              <a:rPr lang="ru-RU" sz="36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коллекции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том, что мы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можем хранить </a:t>
            </a:r>
            <a:r>
              <a:rPr lang="ru-RU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много значений 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внутри одной удобной «упаковки»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Катя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Антон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Павел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носки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футболка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духи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списка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8500" y="2857500"/>
            <a:ext cx="7331075" cy="5214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lvl="0" indent="-44450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ru-RU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</a:t>
            </a:r>
            <a:r>
              <a:rPr lang="ru-RU" sz="34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списка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заключаются в квадратные скобки, а элементы списка разделяются запятыми</a:t>
            </a:r>
            <a:endParaRPr lang="en-US" sz="34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Элементом</a:t>
            </a: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списка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 Пайтон может быть любой объект, даже </a:t>
            </a:r>
            <a:r>
              <a:rPr lang="ru-RU" sz="3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другой список</a:t>
            </a:r>
            <a:endParaRPr lang="en-US" sz="34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Список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может быть пустым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1, 24, 76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красный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желтый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голубой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красный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желтый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голубой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красный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24, 98.6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 smtClean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красный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24, </a:t>
            </a: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98.6]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1,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 smtClean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уже используем списки</a:t>
            </a:r>
            <a:r>
              <a:rPr lang="en-US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Старт!</a:t>
            </a:r>
            <a:r>
              <a:rPr lang="en-US" sz="36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6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8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Старт</a:t>
            </a:r>
            <a:r>
              <a:rPr lang="en-US" sz="48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4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 циклы со счетчиком </a:t>
            </a:r>
            <a:r>
              <a:rPr lang="ru-RU" sz="6400" dirty="0">
                <a:solidFill>
                  <a:srgbClr val="FFCC66"/>
                </a:solidFill>
              </a:rPr>
              <a:t>—</a:t>
            </a:r>
            <a:r>
              <a:rPr lang="ru-RU" sz="6400" u="none" strike="noStrike" cap="none" dirty="0" smtClean="0">
                <a:solidFill>
                  <a:srgbClr val="FFCC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лучшие друзья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Анатолий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Роман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2400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 Новым Годом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:'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522425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Годом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Анатолий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rgbClr val="FF00FF"/>
              </a:buClr>
              <a:buSzPct val="25000"/>
            </a:pP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Годом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Роман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>
              <a:buClr>
                <a:srgbClr val="FF00FF"/>
              </a:buClr>
              <a:buSzPct val="25000"/>
            </a:pPr>
            <a:r>
              <a:rPr lang="ru-RU" sz="32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 Новым </a:t>
            </a:r>
            <a:r>
              <a:rPr lang="ru-RU" sz="320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Годом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</a:t>
            </a: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Татьяна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Готово</a:t>
            </a:r>
            <a:r>
              <a:rPr lang="en-US" sz="32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!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ru-RU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Анатолий</a:t>
            </a:r>
            <a:r>
              <a:rPr lang="en-US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Роман</a:t>
            </a:r>
            <a:r>
              <a:rPr lang="en-US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Татьяна</a:t>
            </a:r>
            <a:r>
              <a:rPr lang="en-US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С </a:t>
            </a:r>
            <a:r>
              <a:rPr lang="ru-RU" sz="2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Новым </a:t>
            </a:r>
            <a:r>
              <a:rPr lang="ru-RU" sz="2400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Годом: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Готово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!'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4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Заглянем внутрь списка</a:t>
            </a:r>
            <a:endParaRPr lang="en-US" sz="6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и в случае со строками</a:t>
            </a:r>
            <a:r>
              <a:rPr lang="en-US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6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получить любой отдельный элемент списка, указав его индекс в </a:t>
            </a:r>
            <a:r>
              <a:rPr lang="ru-RU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квадратных скобках</a:t>
            </a:r>
            <a:endParaRPr lang="en-US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Катя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Катя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Маша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ru-RU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Петя</a:t>
            </a:r>
            <a:r>
              <a:rPr lang="en-US" sz="2400" i="0" u="none" strike="noStrike" cap="none" dirty="0" smtClean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i="0" u="none" strike="noStrike" cap="none" dirty="0" smtClean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Маша</a:t>
            </a:r>
            <a:endParaRPr lang="en-US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Маша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40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Петя</a:t>
            </a:r>
            <a:endParaRPr lang="en-US" sz="4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 smtClean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изменяемы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31075" cy="5156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Строки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неизменяемы</a:t>
            </a:r>
            <a:r>
              <a:rPr lang="ru-RU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не можем изменить содержимое строки. Нам необходимо создать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новую строку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чтобы внести какие-либо изменения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lvl="0" indent="-444500">
              <a:spcAft>
                <a:spcPts val="1000"/>
              </a:spcAft>
              <a:buSzPct val="100000"/>
            </a:pP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Списки </a:t>
            </a:r>
            <a:r>
              <a:rPr lang="ru-RU" sz="34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изменяемы</a:t>
            </a:r>
            <a:r>
              <a:rPr lang="ru-RU" sz="340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мы можем </a:t>
            </a:r>
            <a:r>
              <a:rPr lang="ru-RU" sz="34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изменять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элемент списка, используя</a:t>
            </a:r>
            <a:r>
              <a:rPr lang="en-US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4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взятие по </a:t>
            </a:r>
            <a:r>
              <a:rPr lang="ru-RU" sz="34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индексу</a:t>
            </a:r>
            <a:endParaRPr lang="en-US" sz="3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 smtClean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i="0" u="none" strike="noStrike" cap="none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i="0" u="none" strike="noStrike" cap="none" dirty="0" smtClean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dirty="0" smtClean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1958</Words>
  <Application>Microsoft Office PowerPoint</Application>
  <PresentationFormat>Произвольный</PresentationFormat>
  <Paragraphs>339</Paragraphs>
  <Slides>29</Slides>
  <Notes>29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Title &amp; Subtitle</vt:lpstr>
      <vt:lpstr>Списки в Пайтон</vt:lpstr>
      <vt:lpstr>Программирование</vt:lpstr>
      <vt:lpstr>Что Не является «Коллекцией»?</vt:lpstr>
      <vt:lpstr>Список — это подобие Коллекции</vt:lpstr>
      <vt:lpstr>Константы списка</vt:lpstr>
      <vt:lpstr>Мы уже используем списки!</vt:lpstr>
      <vt:lpstr>Списки и циклы со счетчиком — лучшие друзья</vt:lpstr>
      <vt:lpstr>Заглянем внутрь списка</vt:lpstr>
      <vt:lpstr>Списки изменяемы</vt:lpstr>
      <vt:lpstr>Как узнать длину списка?</vt:lpstr>
      <vt:lpstr>Использование функции range</vt:lpstr>
      <vt:lpstr>История двух циклов...</vt:lpstr>
      <vt:lpstr>Объединение списков с помощью +</vt:lpstr>
      <vt:lpstr>Срез списка с помощью :</vt:lpstr>
      <vt:lpstr>Методы списка</vt:lpstr>
      <vt:lpstr>Создаем список с нуля</vt:lpstr>
      <vt:lpstr>Есть ли элемент в списке?</vt:lpstr>
      <vt:lpstr>Списки являются упорядоченными</vt:lpstr>
      <vt:lpstr>Встроенные функции и списки</vt:lpstr>
      <vt:lpstr>Презентация PowerPoint</vt:lpstr>
      <vt:lpstr>Лучшие друзья: строки и списки</vt:lpstr>
      <vt:lpstr>Презентация PowerPoint</vt:lpstr>
      <vt:lpstr>Презентация PowerPoint</vt:lpstr>
      <vt:lpstr>Пример двойного разделения</vt:lpstr>
      <vt:lpstr>Пример двойного разделения</vt:lpstr>
      <vt:lpstr>Пример двойного разделения</vt:lpstr>
      <vt:lpstr>Пример двойного разделения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cp:lastModifiedBy>Vita</cp:lastModifiedBy>
  <cp:revision>206</cp:revision>
  <dcterms:modified xsi:type="dcterms:W3CDTF">2021-05-07T18:31:40Z</dcterms:modified>
</cp:coreProperties>
</file>