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5" r:id="rId1"/>
  </p:sldMasterIdLst>
  <p:notesMasterIdLst>
    <p:notesMasterId r:id="rId64"/>
  </p:notesMasterIdLst>
  <p:sldIdLst>
    <p:sldId id="256" r:id="rId2"/>
    <p:sldId id="34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349" r:id="rId13"/>
    <p:sldId id="269" r:id="rId14"/>
    <p:sldId id="270" r:id="rId15"/>
    <p:sldId id="271" r:id="rId16"/>
    <p:sldId id="272" r:id="rId17"/>
    <p:sldId id="273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5" r:id="rId26"/>
    <p:sldId id="326" r:id="rId27"/>
    <p:sldId id="327" r:id="rId28"/>
    <p:sldId id="328" r:id="rId29"/>
    <p:sldId id="329" r:id="rId30"/>
    <p:sldId id="330" r:id="rId31"/>
    <p:sldId id="295" r:id="rId32"/>
    <p:sldId id="296" r:id="rId33"/>
    <p:sldId id="297" r:id="rId34"/>
    <p:sldId id="333" r:id="rId35"/>
    <p:sldId id="335" r:id="rId36"/>
    <p:sldId id="337" r:id="rId37"/>
    <p:sldId id="338" r:id="rId38"/>
    <p:sldId id="339" r:id="rId39"/>
    <p:sldId id="340" r:id="rId40"/>
    <p:sldId id="342" r:id="rId41"/>
    <p:sldId id="343" r:id="rId42"/>
    <p:sldId id="341" r:id="rId43"/>
    <p:sldId id="344" r:id="rId44"/>
    <p:sldId id="345" r:id="rId45"/>
    <p:sldId id="346" r:id="rId46"/>
    <p:sldId id="347" r:id="rId47"/>
    <p:sldId id="298" r:id="rId48"/>
    <p:sldId id="299" r:id="rId49"/>
    <p:sldId id="300" r:id="rId50"/>
    <p:sldId id="301" r:id="rId51"/>
    <p:sldId id="302" r:id="rId52"/>
    <p:sldId id="331" r:id="rId53"/>
    <p:sldId id="304" r:id="rId54"/>
    <p:sldId id="305" r:id="rId55"/>
    <p:sldId id="306" r:id="rId56"/>
    <p:sldId id="308" r:id="rId57"/>
    <p:sldId id="309" r:id="rId58"/>
    <p:sldId id="311" r:id="rId59"/>
    <p:sldId id="312" r:id="rId60"/>
    <p:sldId id="332" r:id="rId61"/>
    <p:sldId id="314" r:id="rId62"/>
    <p:sldId id="315" r:id="rId63"/>
  </p:sldIdLst>
  <p:sldSz cx="16256000" cy="9144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FFD966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79"/>
    <p:restoredTop sz="93566"/>
  </p:normalViewPr>
  <p:slideViewPr>
    <p:cSldViewPr snapToGrid="0" snapToObjects="1">
      <p:cViewPr>
        <p:scale>
          <a:sx n="57" d="100"/>
          <a:sy n="57" d="100"/>
        </p:scale>
        <p:origin x="-546" y="216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903243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dk2"/>
                </a:solidFill>
              </a:rPr>
              <a:t>Заметка</a:t>
            </a:r>
            <a:r>
              <a:rPr lang="ru-RU" baseline="0" dirty="0" smtClean="0">
                <a:solidFill>
                  <a:schemeClr val="dk2"/>
                </a:solidFill>
              </a:rPr>
              <a:t> от Чарльза</a:t>
            </a:r>
            <a:r>
              <a:rPr lang="ru-RU" dirty="0" smtClean="0">
                <a:solidFill>
                  <a:schemeClr val="dk2"/>
                </a:solidFill>
              </a:rPr>
              <a:t>. При использовании этих материалов, вы можете удалить логотип университета</a:t>
            </a:r>
            <a:r>
              <a:rPr lang="ru-RU" baseline="0" dirty="0" smtClean="0">
                <a:solidFill>
                  <a:schemeClr val="dk2"/>
                </a:solidFill>
              </a:rPr>
              <a:t> и заменить его собственным</a:t>
            </a:r>
            <a:r>
              <a:rPr lang="ru-RU" dirty="0" smtClean="0">
                <a:solidFill>
                  <a:schemeClr val="dk2"/>
                </a:solidFill>
              </a:rPr>
              <a:t>, но,</a:t>
            </a:r>
            <a:r>
              <a:rPr lang="ru-RU" baseline="0" dirty="0" smtClean="0">
                <a:solidFill>
                  <a:schemeClr val="dk2"/>
                </a:solidFill>
              </a:rPr>
              <a:t> пожалуйста, сохраните </a:t>
            </a:r>
            <a:r>
              <a:rPr lang="ru-RU" dirty="0" smtClean="0">
                <a:solidFill>
                  <a:schemeClr val="dk2"/>
                </a:solidFill>
              </a:rPr>
              <a:t>CC-BY логотип</a:t>
            </a:r>
            <a:r>
              <a:rPr lang="ru-RU" baseline="0" dirty="0" smtClean="0">
                <a:solidFill>
                  <a:schemeClr val="dk2"/>
                </a:solidFill>
              </a:rPr>
              <a:t> на первой странице, а также на последней странице  - «Благодарности».</a:t>
            </a:r>
            <a:endParaRPr lang="ru-RU" dirty="0" smtClean="0"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090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1932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0698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9957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982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0979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577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1174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5856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9087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3951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25796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1480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81868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81331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29914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68682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60321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28388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1943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25614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5" name="Shape 6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6225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73241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1" name="Shape 6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29015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8" name="Shape 6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78475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1" name="Shape 6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56191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6" name="Shape 6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7935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2" name="Shape 6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62221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1" name="Shape 6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98828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9" name="Shape 6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2622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6" name="Shape 6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72249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6" name="Shape 6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70473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hape 7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1" name="Shape 7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8819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67928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hape 7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7" name="Shape 7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38758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Shape 7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3" name="Shape 7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3815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Shape 7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5" name="Shape 7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94471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1" name="Shape 7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02726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Shape 7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4" name="Shape 7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40194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3" name="Shape 7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28891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3" name="Shape 7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41938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Shape 7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86" name="Shape 7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3169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Shape 7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1954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8356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5662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6603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9281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5834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pening Titl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155700" y="1536700"/>
            <a:ext cx="13931900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155700" y="4711700"/>
            <a:ext cx="13931900" cy="105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342900" algn="ctr" rtl="0">
              <a:spcBef>
                <a:spcPts val="0"/>
              </a:spcBef>
              <a:spcAft>
                <a:spcPts val="0"/>
              </a:spcAft>
              <a:defRPr/>
            </a:lvl1pPr>
            <a:lvl2pPr marL="742950" lvl="1" indent="-285750" algn="ctr" rtl="0">
              <a:spcBef>
                <a:spcPts val="0"/>
              </a:spcBef>
              <a:spcAft>
                <a:spcPts val="0"/>
              </a:spcAft>
              <a:defRPr/>
            </a:lvl2pPr>
            <a:lvl3pPr marL="1143000" lvl="2" indent="-228600" algn="ctr" rtl="0">
              <a:spcBef>
                <a:spcPts val="0"/>
              </a:spcBef>
              <a:spcAft>
                <a:spcPts val="0"/>
              </a:spcAft>
              <a:defRPr/>
            </a:lvl3pPr>
            <a:lvl4pPr marL="1600200" lvl="3" indent="-228600" algn="ctr" rtl="0">
              <a:spcBef>
                <a:spcPts val="0"/>
              </a:spcBef>
              <a:spcAft>
                <a:spcPts val="0"/>
              </a:spcAft>
              <a:defRPr/>
            </a:lvl4pPr>
            <a:lvl5pPr marL="2057400" lvl="4" indent="-22860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1155700" y="847164"/>
            <a:ext cx="13932000" cy="16927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1" hasCustomPrompt="1"/>
          </p:nvPr>
        </p:nvSpPr>
        <p:spPr>
          <a:xfrm>
            <a:off x="1155700" y="2603500"/>
            <a:ext cx="13932000" cy="5702399"/>
          </a:xfrm>
          <a:prstGeom prst="rect">
            <a:avLst/>
          </a:prstGeom>
          <a:noFill/>
          <a:ln>
            <a:noFill/>
          </a:ln>
        </p:spPr>
        <p:txBody>
          <a:bodyPr lIns="91425" tIns="0" rIns="91440" bIns="0" anchor="t" anchorCtr="0"/>
          <a:lstStyle>
            <a:lvl1pPr marL="871538" lvl="0" indent="-301625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Arial" charset="0"/>
              <a:buChar char="•"/>
              <a:tabLst/>
              <a:defRPr sz="3200">
                <a:solidFill>
                  <a:schemeClr val="bg1"/>
                </a:solidFill>
              </a:defRPr>
            </a:lvl1pPr>
            <a:lvl2pPr marL="1212850" lvl="1" indent="-303213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Arial" charset="0"/>
              <a:buChar char="•"/>
              <a:tabLst/>
              <a:defRPr sz="3200">
                <a:solidFill>
                  <a:schemeClr val="bg1"/>
                </a:solidFill>
              </a:defRPr>
            </a:lvl2pPr>
            <a:lvl3pPr marL="1439863" lvl="2" indent="-285750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tabLst/>
              <a:defRPr sz="2800">
                <a:solidFill>
                  <a:schemeClr val="bg1"/>
                </a:solidFill>
              </a:defRPr>
            </a:lvl3pPr>
            <a:lvl4pPr marL="1600200" lvl="3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4pPr>
            <a:lvl5pPr marL="1892300" lvl="4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5pPr>
            <a:lvl6pPr marL="2349500" lvl="5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6pPr>
            <a:lvl7pPr marL="2806700" lvl="6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7pPr>
            <a:lvl8pPr marL="3263900" lvl="7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8pPr>
            <a:lvl9pPr marL="3721100" lvl="8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9pPr>
          </a:lstStyle>
          <a:p>
            <a:r>
              <a:rPr lang="en-US" dirty="0" smtClean="0"/>
              <a:t>First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1155700" y="847164"/>
            <a:ext cx="13932000" cy="16927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1119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9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1155700" y="833718"/>
            <a:ext cx="13932000" cy="17061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410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155700" y="1536700"/>
            <a:ext cx="13931900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155700" y="4711700"/>
            <a:ext cx="13931900" cy="105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ctr" rtl="0">
              <a:spcBef>
                <a:spcPts val="0"/>
              </a:spcBef>
              <a:spcAft>
                <a:spcPts val="0"/>
              </a:spcAft>
              <a:defRPr/>
            </a:lvl1pPr>
            <a:lvl2pPr marL="742950" marR="0" lvl="1" indent="-285750" algn="ctr" rtl="0">
              <a:spcBef>
                <a:spcPts val="0"/>
              </a:spcBef>
              <a:spcAft>
                <a:spcPts val="0"/>
              </a:spcAft>
              <a:defRPr/>
            </a:lvl2pPr>
            <a:lvl3pPr marL="1143000" marR="0" lvl="2" indent="-228600" algn="ctr" rtl="0">
              <a:spcBef>
                <a:spcPts val="0"/>
              </a:spcBef>
              <a:spcAft>
                <a:spcPts val="0"/>
              </a:spcAft>
              <a:defRPr/>
            </a:lvl3pPr>
            <a:lvl4pPr marL="1600200" marR="0" lvl="3" indent="-228600" algn="ctr" rtl="0">
              <a:spcBef>
                <a:spcPts val="0"/>
              </a:spcBef>
              <a:spcAft>
                <a:spcPts val="0"/>
              </a:spcAft>
              <a:defRPr/>
            </a:lvl4pPr>
            <a:lvl5pPr marL="2057400" marR="0" lvl="4" indent="-22860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6256000" cy="768096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sz="3600" smtClean="0"/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8357616"/>
            <a:ext cx="16256000" cy="786384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sz="3600" smtClean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713" r:id="rId2"/>
    <p:sldLayoutId id="2147483716" r:id="rId3"/>
    <p:sldLayoutId id="2147483717" r:id="rId4"/>
    <p:sldLayoutId id="214748371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7200" b="0" i="0" u="none" strike="noStrike" cap="none">
          <a:solidFill>
            <a:srgbClr val="FFFF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32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python.org/library/socket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xkcd.ru/i/353_v1.p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hyperlink" Target="http://xkcd.com/353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Internet_Protocol_Suit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HTT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youtube.com/watch?v=x2GylLq59rI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tools.ietf.org/html/rfc791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TCP/IP" TargetMode="External"/><Relationship Id="rId4" Type="http://schemas.openxmlformats.org/officeDocument/2006/relationships/hyperlink" Target="http://en.wikipedia.org/wiki/Internet_Protocol_Suite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tonmat.net/download/ascii-cheat-sheet.png" TargetMode="External"/><Relationship Id="rId2" Type="http://schemas.openxmlformats.org/officeDocument/2006/relationships/hyperlink" Target="https://ru.wikipedia.org/wiki/ASCII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ru.wikipedia.org/wiki/UTF-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kitcowan/2103850699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en.wikipedia.org/wiki/Tin_can_telephone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57;&#1086;&#1082;&#1077;&#1090;_(&#1087;&#1088;&#1086;&#1075;&#1088;&#1072;&#1084;&#1084;&#1085;&#1099;&#1081;_&#1080;&#1085;&#1090;&#1077;&#1088;&#1092;&#1077;&#1081;&#1089;)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http://en.wikipedia.org/wiki/Internet_socket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42;&#1077;&#1073;-&#1089;&#1082;&#1088;&#1077;&#1081;&#1087;&#1080;&#1085;&#1075;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Web_crawler" TargetMode="External"/><Relationship Id="rId5" Type="http://schemas.openxmlformats.org/officeDocument/2006/relationships/hyperlink" Target="https://ru.wikipedia.org/wiki/&#1055;&#1086;&#1080;&#1089;&#1082;&#1086;&#1074;&#1099;&#1081;_&#1088;&#1086;&#1073;&#1086;&#1090;" TargetMode="External"/><Relationship Id="rId4" Type="http://schemas.openxmlformats.org/officeDocument/2006/relationships/hyperlink" Target="http://en.wikipedia.org/wiki/Web_scraping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55;&#1086;&#1088;&#1090;_(&#1082;&#1086;&#1084;&#1087;&#1100;&#1102;&#1090;&#1077;&#1088;&#1085;&#1099;&#1077;_&#1089;&#1077;&#1090;&#1080;)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www.dr-chuck.com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hyperlink" Target="http://open.umich.ed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ru.wikipedia.org/wiki/&#1057;&#1087;&#1080;&#1089;&#1086;&#1082;_&#1087;&#1086;&#1088;&#1090;&#1086;&#1074;_TCP_&#1080;_UD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1155700" y="1536700"/>
            <a:ext cx="13931900" cy="30860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7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Сетевые программы</a:t>
            </a:r>
            <a:endParaRPr lang="en-US" sz="78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1155700" y="4711700"/>
            <a:ext cx="13931900" cy="15494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48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Глава</a:t>
            </a:r>
            <a:r>
              <a:rPr lang="en-US" sz="48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4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12</a:t>
            </a:r>
          </a:p>
        </p:txBody>
      </p:sp>
      <p:sp>
        <p:nvSpPr>
          <p:cNvPr id="7" name="Shape 206"/>
          <p:cNvSpPr txBox="1"/>
          <p:nvPr/>
        </p:nvSpPr>
        <p:spPr>
          <a:xfrm>
            <a:off x="2990025" y="6988169"/>
            <a:ext cx="9985799" cy="101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ru-RU" sz="3200" u="none" strike="noStrike" cap="none" dirty="0" smtClean="0">
                <a:solidFill>
                  <a:srgbClr val="FFFF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Пайтон для всех</a:t>
            </a:r>
            <a:endParaRPr lang="en-US" sz="3200" u="none" strike="noStrike" cap="none" dirty="0" smtClean="0">
              <a:solidFill>
                <a:srgbClr val="FFFF00"/>
              </a:solidFill>
              <a:latin typeface="Arial Regular" charset="0"/>
              <a:ea typeface="Arial Regular" charset="0"/>
              <a:cs typeface="Arial Regular" charset="0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200" dirty="0" smtClean="0">
                <a:solidFill>
                  <a:srgbClr val="FFFF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www.py4e.com</a:t>
            </a:r>
            <a:endParaRPr lang="en-US" sz="3200" u="none" strike="noStrike" cap="none" dirty="0">
              <a:solidFill>
                <a:srgbClr val="FFFF00"/>
              </a:solidFill>
              <a:latin typeface="Arial Regular" charset="0"/>
              <a:ea typeface="Arial Regular" charset="0"/>
              <a:cs typeface="Arial Regular" charset="0"/>
              <a:sym typeface="Cabin"/>
            </a:endParaRPr>
          </a:p>
        </p:txBody>
      </p:sp>
      <p:pic>
        <p:nvPicPr>
          <p:cNvPr id="8" name="Shape 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30212" y="7346944"/>
            <a:ext cx="1968500" cy="668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6325" y="6669169"/>
            <a:ext cx="1346100" cy="134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Cabin"/>
              <a:buNone/>
            </a:pPr>
            <a:r>
              <a:rPr lang="ru-RU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Сокеты в Пайтон</a:t>
            </a:r>
            <a:endParaRPr lang="en-US" sz="76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1155700" y="2905299"/>
            <a:ext cx="13932000" cy="1334125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sz="38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Пайтон имеет встроенную поддержку сокетов </a:t>
            </a:r>
            <a:r>
              <a:rPr lang="en-US" sz="38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TCP</a:t>
            </a:r>
            <a:endParaRPr lang="en-US" sz="38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12" name="Shape 412"/>
          <p:cNvSpPr txBox="1"/>
          <p:nvPr/>
        </p:nvSpPr>
        <p:spPr>
          <a:xfrm>
            <a:off x="1574800" y="3897300"/>
            <a:ext cx="14092799" cy="1755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import socket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mysock</a:t>
            </a:r>
            <a:r>
              <a:rPr lang="en-US" sz="30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-US" sz="3000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socket.socket</a:t>
            </a:r>
            <a:r>
              <a:rPr lang="en-US" sz="30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-US" sz="3000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socket.AF_INET</a:t>
            </a:r>
            <a:r>
              <a:rPr lang="en-US" sz="30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, </a:t>
            </a:r>
            <a:r>
              <a:rPr lang="en-US" sz="3000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socket.SOCK_STREAM</a:t>
            </a:r>
            <a:r>
              <a:rPr lang="en-US" sz="30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</a:p>
          <a:p>
            <a:pPr lvl="0">
              <a:buClr>
                <a:srgbClr val="FFFF00"/>
              </a:buClr>
              <a:buSzPct val="25000"/>
            </a:pPr>
            <a:r>
              <a:rPr lang="en-US" sz="3000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mysock.connect</a:t>
            </a:r>
            <a:r>
              <a:rPr lang="en-US" sz="30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( </a:t>
            </a:r>
            <a:r>
              <a:rPr lang="en-US" sz="3000" i="0" u="none" strike="noStrike" cap="none" dirty="0" smtClean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('</a:t>
            </a:r>
            <a:r>
              <a:rPr lang="en-US" sz="3000" dirty="0" smtClean="0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data.pr4e.org</a:t>
            </a:r>
            <a:r>
              <a:rPr lang="en-US" sz="3000" i="0" u="none" strike="noStrike" cap="none" dirty="0" smtClean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',</a:t>
            </a:r>
            <a:r>
              <a:rPr lang="en-US" sz="3000" i="0" u="none" strike="noStrike" cap="none" dirty="0" smtClean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en-US" sz="30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80</a:t>
            </a:r>
            <a:r>
              <a:rPr lang="en-US" sz="30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) )</a:t>
            </a:r>
          </a:p>
        </p:txBody>
      </p:sp>
      <p:sp>
        <p:nvSpPr>
          <p:cNvPr id="413" name="Shape 413"/>
          <p:cNvSpPr txBox="1"/>
          <p:nvPr/>
        </p:nvSpPr>
        <p:spPr>
          <a:xfrm>
            <a:off x="3212625" y="7430175"/>
            <a:ext cx="8963999" cy="660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http://docs.python.org/library/socket.html</a:t>
            </a:r>
          </a:p>
        </p:txBody>
      </p:sp>
      <p:sp>
        <p:nvSpPr>
          <p:cNvPr id="414" name="Shape 414"/>
          <p:cNvSpPr txBox="1"/>
          <p:nvPr/>
        </p:nvSpPr>
        <p:spPr>
          <a:xfrm>
            <a:off x="3117850" y="6388100"/>
            <a:ext cx="1079400" cy="660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38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Хост</a:t>
            </a:r>
            <a:endParaRPr lang="en-US" sz="3800" u="none" strike="noStrike" cap="none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15" name="Shape 415"/>
          <p:cNvSpPr txBox="1"/>
          <p:nvPr/>
        </p:nvSpPr>
        <p:spPr>
          <a:xfrm>
            <a:off x="10909300" y="6388100"/>
            <a:ext cx="1267324" cy="660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38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Порт</a:t>
            </a:r>
            <a:endParaRPr lang="en-US" sz="3800" u="none" strike="noStrike" cap="none" dirty="0">
              <a:solidFill>
                <a:srgbClr val="00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cxnSp>
        <p:nvCxnSpPr>
          <p:cNvPr id="416" name="Shape 416"/>
          <p:cNvCxnSpPr/>
          <p:nvPr/>
        </p:nvCxnSpPr>
        <p:spPr>
          <a:xfrm flipH="1">
            <a:off x="4404840" y="5653200"/>
            <a:ext cx="2089198" cy="991985"/>
          </a:xfrm>
          <a:prstGeom prst="straightConnector1">
            <a:avLst/>
          </a:prstGeom>
          <a:noFill/>
          <a:ln w="101600" cap="rnd" cmpd="sng">
            <a:solidFill>
              <a:srgbClr val="FF00FF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417" name="Shape 417"/>
          <p:cNvCxnSpPr/>
          <p:nvPr/>
        </p:nvCxnSpPr>
        <p:spPr>
          <a:xfrm>
            <a:off x="9714530" y="5647015"/>
            <a:ext cx="988949" cy="998170"/>
          </a:xfrm>
          <a:prstGeom prst="straightConnector1">
            <a:avLst/>
          </a:prstGeom>
          <a:noFill/>
          <a:ln w="101600" cap="rnd" cmpd="sng">
            <a:solidFill>
              <a:srgbClr val="00FF00"/>
            </a:solidFill>
            <a:prstDash val="solid"/>
            <a:miter/>
            <a:headEnd type="stealth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/>
        </p:nvSpPr>
        <p:spPr>
          <a:xfrm>
            <a:off x="10673542" y="4254500"/>
            <a:ext cx="5492157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n-US" sz="3400" u="sng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https://xkcd.ru/i/353_v1.png</a:t>
            </a:r>
            <a:endParaRPr lang="en-US" sz="3400" u="sng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  <p:pic>
        <p:nvPicPr>
          <p:cNvPr id="1026" name="Picture 2" descr="https://xkcd.ru/i/353_v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916" y="474010"/>
            <a:ext cx="6660861" cy="756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800" dirty="0" smtClean="0">
                <a:solidFill>
                  <a:srgbClr val="FFD966"/>
                </a:solidFill>
              </a:rPr>
              <a:t>Прикладные протоколы</a:t>
            </a:r>
            <a:endParaRPr lang="en-US" sz="7800" dirty="0">
              <a:solidFill>
                <a:srgbClr val="FFD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Прикладной протокол</a:t>
            </a:r>
            <a:endParaRPr lang="en-US" sz="76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7493000" cy="57023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TCP (</a:t>
            </a:r>
            <a:r>
              <a:rPr lang="ru-RU" sz="3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</a:t>
            </a:r>
            <a:r>
              <a:rPr lang="en-US" sz="3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34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Пайтон</a:t>
            </a:r>
            <a:r>
              <a:rPr lang="en-US" sz="3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 </a:t>
            </a:r>
            <a:r>
              <a:rPr lang="ru-RU" sz="3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предоставляет нам надежный</a:t>
            </a:r>
            <a:r>
              <a:rPr lang="en-US" sz="3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34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сокет</a:t>
            </a:r>
            <a:r>
              <a:rPr lang="en-US" sz="3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</a:t>
            </a:r>
            <a:r>
              <a:rPr lang="ru-RU" sz="3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но что мы хотим с этим </a:t>
            </a:r>
            <a:r>
              <a:rPr lang="ru-RU" sz="34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сокетом </a:t>
            </a:r>
            <a:r>
              <a:rPr lang="ru-RU" sz="3400" u="none" strike="noStrike" cap="none" dirty="0" smtClean="0">
                <a:latin typeface="Arial" charset="0"/>
                <a:ea typeface="Arial" charset="0"/>
                <a:cs typeface="Arial" charset="0"/>
                <a:sym typeface="Cabin"/>
              </a:rPr>
              <a:t>делать</a:t>
            </a:r>
            <a:r>
              <a:rPr lang="en-US" sz="3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?  </a:t>
            </a:r>
            <a:r>
              <a:rPr lang="ru-RU" sz="3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Каку</a:t>
            </a:r>
            <a:r>
              <a:rPr lang="ru-RU" sz="34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ю проблему хотим решить</a:t>
            </a:r>
            <a:r>
              <a:rPr lang="en-US" sz="3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?</a:t>
            </a:r>
            <a:endParaRPr lang="en-US" sz="34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457200" marR="0" lvl="0" indent="-4445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ru-RU" sz="3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Прикладные протоколы:</a:t>
            </a:r>
            <a:endParaRPr lang="en-US" sz="34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469900" marR="0" lvl="1" indent="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None/>
            </a:pP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Mail</a:t>
            </a:r>
          </a:p>
          <a:p>
            <a:pPr marL="469900" marR="0" lvl="1" indent="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None/>
            </a:pP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World Wide Web</a:t>
            </a:r>
          </a:p>
        </p:txBody>
      </p:sp>
      <p:pic>
        <p:nvPicPr>
          <p:cNvPr id="430" name="Shape 4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9100" y="2806700"/>
            <a:ext cx="6007100" cy="4698999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Shape 431"/>
          <p:cNvSpPr txBox="1"/>
          <p:nvPr/>
        </p:nvSpPr>
        <p:spPr>
          <a:xfrm>
            <a:off x="9613900" y="3390900"/>
            <a:ext cx="5410200" cy="673099"/>
          </a:xfrm>
          <a:prstGeom prst="rect">
            <a:avLst/>
          </a:prstGeom>
          <a:noFill/>
          <a:ln w="254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Shape 432"/>
          <p:cNvSpPr txBox="1"/>
          <p:nvPr/>
        </p:nvSpPr>
        <p:spPr>
          <a:xfrm>
            <a:off x="7099069" y="7610950"/>
            <a:ext cx="8987456" cy="914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Источник</a:t>
            </a:r>
            <a:r>
              <a:rPr lang="en-US" sz="2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 </a:t>
            </a:r>
            <a:r>
              <a:rPr lang="en-US" sz="24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http://en.wikipedia.org/wiki/Internet_Protocol_Suite</a:t>
            </a:r>
            <a:r>
              <a:rPr lang="en-US" sz="24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58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 </a:t>
            </a:r>
            <a:r>
              <a:rPr lang="en-US" sz="5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– </a:t>
            </a:r>
            <a:r>
              <a:rPr lang="ru-RU" sz="5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Протокол передачи гипертекста</a:t>
            </a:r>
            <a:endParaRPr lang="en-US" sz="58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ru-RU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Доминирующий в Интернет протокол прикладного уровня передачи данных</a:t>
            </a:r>
            <a:endParaRPr lang="en-US" sz="3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ru-RU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Был разработан для Веб, чтобы передавать </a:t>
            </a:r>
            <a:r>
              <a:rPr lang="en-US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HTML</a:t>
            </a:r>
            <a:r>
              <a:rPr lang="ru-RU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-страницы</a:t>
            </a:r>
            <a:r>
              <a:rPr lang="en-US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</a:t>
            </a:r>
            <a:r>
              <a:rPr lang="ru-RU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картинки</a:t>
            </a:r>
            <a:r>
              <a:rPr lang="en-US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</a:t>
            </a:r>
            <a:r>
              <a:rPr lang="ru-RU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документы</a:t>
            </a:r>
            <a:r>
              <a:rPr lang="en-US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</a:t>
            </a:r>
            <a:r>
              <a:rPr lang="ru-RU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 т.д.</a:t>
            </a:r>
            <a:endParaRPr lang="en-US" sz="3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ru-RU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Расширен</a:t>
            </a:r>
            <a:r>
              <a:rPr lang="en-US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для работы с данными в дополнение к документам</a:t>
            </a:r>
            <a:r>
              <a:rPr lang="ru-RU" sz="30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 </a:t>
            </a:r>
            <a:r>
              <a:rPr lang="en-US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RSS</a:t>
            </a:r>
            <a:r>
              <a:rPr lang="en-US" sz="30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</a:t>
            </a:r>
            <a:r>
              <a:rPr lang="en-US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Web</a:t>
            </a:r>
            <a:r>
              <a:rPr lang="ru-RU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-сервисы и т.д.</a:t>
            </a:r>
            <a:r>
              <a:rPr lang="en-US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</a:t>
            </a:r>
            <a:r>
              <a:rPr lang="ru-RU" sz="30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Базовая концепция: </a:t>
            </a:r>
            <a:r>
              <a:rPr lang="ru-RU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Создать соединение </a:t>
            </a:r>
            <a:r>
              <a:rPr lang="en-US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– </a:t>
            </a:r>
            <a:r>
              <a:rPr lang="ru-RU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Запросить документ</a:t>
            </a:r>
            <a:r>
              <a:rPr lang="en-US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– </a:t>
            </a:r>
            <a:r>
              <a:rPr lang="ru-RU" sz="30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</a:t>
            </a:r>
            <a:r>
              <a:rPr lang="ru-RU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олучить документ</a:t>
            </a:r>
            <a:r>
              <a:rPr lang="en-US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– </a:t>
            </a:r>
            <a:r>
              <a:rPr lang="ru-RU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Закрыть соединение</a:t>
            </a:r>
            <a:endParaRPr lang="en-US" sz="3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39" name="Shape 439"/>
          <p:cNvSpPr txBox="1"/>
          <p:nvPr/>
        </p:nvSpPr>
        <p:spPr>
          <a:xfrm>
            <a:off x="4443550" y="7473950"/>
            <a:ext cx="73689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sng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https://ru.wikipedia.org/wiki/HTTP</a:t>
            </a:r>
            <a:endParaRPr lang="en-US" sz="30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title"/>
          </p:nvPr>
        </p:nvSpPr>
        <p:spPr>
          <a:xfrm>
            <a:off x="1155700" y="847164"/>
            <a:ext cx="14289347" cy="169273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7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</a:t>
            </a:r>
            <a:r>
              <a:rPr lang="ru-RU" sz="7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7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/>
            </a:r>
            <a:br>
              <a:rPr lang="en-US" sz="7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</a:br>
            <a:r>
              <a:rPr lang="ru-RU" sz="70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</a:t>
            </a:r>
            <a:r>
              <a:rPr lang="ru-RU" sz="7000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Протокол передачи гипертекста)</a:t>
            </a:r>
            <a:endParaRPr lang="en-US" sz="70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45" name="Shape 445"/>
          <p:cNvSpPr txBox="1">
            <a:spLocks noGrp="1"/>
          </p:cNvSpPr>
          <p:nvPr>
            <p:ph type="body" idx="4294967295"/>
          </p:nvPr>
        </p:nvSpPr>
        <p:spPr>
          <a:xfrm>
            <a:off x="604982" y="3009207"/>
            <a:ext cx="15046036" cy="355176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lvl="0" indent="0" algn="l"/>
            <a:r>
              <a:rPr lang="ru-RU" sz="47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</a:t>
            </a:r>
            <a:r>
              <a:rPr lang="ru-RU" sz="47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ротокол </a:t>
            </a:r>
            <a:r>
              <a:rPr lang="ru-RU" sz="47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</a:t>
            </a:r>
            <a:r>
              <a:rPr lang="ru-RU" sz="47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ередачи</a:t>
            </a:r>
            <a:r>
              <a:rPr lang="en-US" sz="47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47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Г</a:t>
            </a:r>
            <a:r>
              <a:rPr lang="ru-RU" sz="47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ипертекста </a:t>
            </a:r>
            <a:r>
              <a:rPr lang="ru-RU" sz="4800" dirty="0" smtClean="0"/>
              <a:t>— </a:t>
            </a:r>
            <a:r>
              <a:rPr lang="ru-RU" sz="47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набор правил, позволяющих браузерам получать веб-документы с серверов через Интернет</a:t>
            </a:r>
            <a:endParaRPr lang="en-US" sz="47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title"/>
          </p:nvPr>
        </p:nvSpPr>
        <p:spPr>
          <a:xfrm>
            <a:off x="1155700" y="847164"/>
            <a:ext cx="11987654" cy="169273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ru-RU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Что такое протокол</a:t>
            </a:r>
            <a:r>
              <a:rPr lang="en-US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?</a:t>
            </a:r>
            <a:endParaRPr lang="en-US" sz="76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9550400" cy="6291118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ru-RU" sz="30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Это свод правил, которым следуют все участники, чтобы можно было предсказать поведение каждого из участников</a:t>
            </a:r>
            <a:endParaRPr lang="en-US" sz="3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457200" marR="0" lvl="0" indent="-4445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ru-RU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Например, чтобы не столкнуться друг с другом:</a:t>
            </a:r>
            <a:endParaRPr lang="en-US" sz="3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927100" marR="0" lvl="1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Tx/>
              <a:buChar char="-"/>
            </a:pPr>
            <a:r>
              <a:rPr lang="ru-RU" sz="30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На дорогах с двусторонним движением в США двигайтесь по правой стороне дороги</a:t>
            </a:r>
            <a:endParaRPr lang="en-US" sz="30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927100" lvl="1" indent="-457200">
              <a:spcAft>
                <a:spcPts val="1000"/>
              </a:spcAft>
              <a:buSzPct val="100000"/>
              <a:buFontTx/>
              <a:buChar char="-"/>
            </a:pPr>
            <a:r>
              <a:rPr lang="ru-RU" sz="30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На дорогах с двусторонним движением в </a:t>
            </a:r>
            <a:r>
              <a:rPr lang="ru-RU" sz="30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Великобритании </a:t>
            </a:r>
            <a:r>
              <a:rPr lang="ru-RU" sz="30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двигайтесь по </a:t>
            </a:r>
            <a:r>
              <a:rPr lang="ru-RU" sz="30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левой </a:t>
            </a:r>
            <a:r>
              <a:rPr lang="ru-RU" sz="30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стороне </a:t>
            </a:r>
            <a:r>
              <a:rPr lang="ru-RU" sz="30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дороги</a:t>
            </a:r>
            <a:endParaRPr lang="en-US" sz="300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452" name="Shape 4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7311" y="2413000"/>
            <a:ext cx="4065586" cy="255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Shape 4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12550" y="5549900"/>
            <a:ext cx="4070350" cy="285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/>
          <p:nvPr/>
        </p:nvSpPr>
        <p:spPr>
          <a:xfrm>
            <a:off x="3178175" y="1879600"/>
            <a:ext cx="9167700" cy="647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ourier New"/>
              <a:buNone/>
            </a:pPr>
            <a:r>
              <a:rPr lang="en-US" sz="3600" b="0" i="0" u="none" strike="noStrike" cap="none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http://</a:t>
            </a:r>
            <a:r>
              <a:rPr lang="en-US" sz="3600" b="0" i="0" u="none" strike="noStrike" cap="none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www.dr-chuck.com</a:t>
            </a:r>
            <a:r>
              <a:rPr lang="en-US" sz="3600" b="0" i="0" u="none" strike="noStrike" cap="none">
                <a:solidFill>
                  <a:srgbClr val="FF7F00"/>
                </a:solidFill>
                <a:latin typeface="Courier"/>
                <a:ea typeface="Courier New"/>
                <a:cs typeface="Courier"/>
                <a:sym typeface="Courier New"/>
              </a:rPr>
              <a:t>/page1.htm</a:t>
            </a:r>
          </a:p>
        </p:txBody>
      </p:sp>
      <p:sp>
        <p:nvSpPr>
          <p:cNvPr id="460" name="Shape 460"/>
          <p:cNvSpPr txBox="1"/>
          <p:nvPr/>
        </p:nvSpPr>
        <p:spPr>
          <a:xfrm>
            <a:off x="2767761" y="2895600"/>
            <a:ext cx="2046176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36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протокол</a:t>
            </a:r>
            <a:endParaRPr lang="en-US" sz="3600" u="none" strike="noStrike" cap="none" dirty="0">
              <a:solidFill>
                <a:srgbClr val="00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61" name="Shape 461"/>
          <p:cNvSpPr txBox="1"/>
          <p:nvPr/>
        </p:nvSpPr>
        <p:spPr>
          <a:xfrm>
            <a:off x="6583681" y="2895600"/>
            <a:ext cx="114593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36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хост</a:t>
            </a:r>
            <a:endParaRPr lang="en-US" sz="3600" u="none" strike="noStrike" cap="none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62" name="Shape 462"/>
          <p:cNvSpPr txBox="1"/>
          <p:nvPr/>
        </p:nvSpPr>
        <p:spPr>
          <a:xfrm>
            <a:off x="9825800" y="2895600"/>
            <a:ext cx="24120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ru-RU" sz="3600" u="none" strike="noStrike" cap="none" dirty="0" smtClean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документ</a:t>
            </a:r>
            <a:endParaRPr lang="en-US" sz="3600" u="none" strike="noStrike" cap="none" dirty="0">
              <a:solidFill>
                <a:srgbClr val="FF7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463" name="Shape 4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08618" y="4194074"/>
            <a:ext cx="3736182" cy="3444975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Shape 464"/>
          <p:cNvSpPr txBox="1"/>
          <p:nvPr/>
        </p:nvSpPr>
        <p:spPr>
          <a:xfrm>
            <a:off x="11995150" y="6191250"/>
            <a:ext cx="3244850" cy="1143000"/>
          </a:xfrm>
          <a:prstGeom prst="rect">
            <a:avLst/>
          </a:prstGeom>
          <a:solidFill>
            <a:srgbClr val="000000">
              <a:alpha val="52549"/>
            </a:srgbClr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Robert Cailliau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CERN</a:t>
            </a:r>
          </a:p>
        </p:txBody>
      </p:sp>
      <p:sp>
        <p:nvSpPr>
          <p:cNvPr id="465" name="Shape 465"/>
          <p:cNvSpPr txBox="1"/>
          <p:nvPr/>
        </p:nvSpPr>
        <p:spPr>
          <a:xfrm>
            <a:off x="1465598" y="5835650"/>
            <a:ext cx="9559500" cy="609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500" u="sng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http://www.youtube.com/watch?v=x2GylLq59rI</a:t>
            </a:r>
          </a:p>
        </p:txBody>
      </p:sp>
      <p:sp>
        <p:nvSpPr>
          <p:cNvPr id="466" name="Shape 466"/>
          <p:cNvSpPr txBox="1"/>
          <p:nvPr/>
        </p:nvSpPr>
        <p:spPr>
          <a:xfrm>
            <a:off x="1659712" y="6813348"/>
            <a:ext cx="22160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1:17 - 2:19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7600" dirty="0" smtClean="0">
                <a:solidFill>
                  <a:srgbClr val="FFD966"/>
                </a:solidFill>
              </a:rPr>
              <a:t>Получение данных с сервера</a:t>
            </a:r>
            <a:endParaRPr lang="en-US" sz="7600" dirty="0">
              <a:solidFill>
                <a:srgbClr val="FFD966"/>
              </a:solidFill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1155700" y="3174666"/>
            <a:ext cx="13932000" cy="5021683"/>
          </a:xfrm>
        </p:spPr>
        <p:txBody>
          <a:bodyPr/>
          <a:lstStyle/>
          <a:p>
            <a:pPr marL="749309">
              <a:defRPr/>
            </a:pPr>
            <a:r>
              <a:rPr lang="ru-RU" altLang="en-US" sz="3401" dirty="0" smtClean="0"/>
              <a:t>Каждый раз, когда пользователь кликает на ссылку, имеющую атрибут</a:t>
            </a:r>
            <a:r>
              <a:rPr lang="en-US" altLang="en-US" sz="3401" dirty="0" smtClean="0"/>
              <a:t> href</a:t>
            </a:r>
            <a:r>
              <a:rPr lang="ru-RU" altLang="en-US" sz="3401" dirty="0" smtClean="0"/>
              <a:t> </a:t>
            </a:r>
            <a:r>
              <a:rPr lang="en-US" altLang="en-US" sz="3401" dirty="0" smtClean="0"/>
              <a:t>= value</a:t>
            </a:r>
            <a:r>
              <a:rPr lang="ru-RU" altLang="en-US" sz="3401" dirty="0" smtClean="0"/>
              <a:t> (в качестве значения – адрес документа, на который следует перейти), чтобы перейти на другую страницу, браузер устанавливает соединение с веб-сервером и делает запрос посредством метода</a:t>
            </a:r>
            <a:r>
              <a:rPr lang="en-US" altLang="en-US" sz="3401" dirty="0" smtClean="0"/>
              <a:t> </a:t>
            </a:r>
            <a:r>
              <a:rPr lang="ja-JP" altLang="en-US" sz="3401" dirty="0">
                <a:latin typeface="Arial" charset="0"/>
              </a:rPr>
              <a:t>“</a:t>
            </a:r>
            <a:r>
              <a:rPr lang="en-US" altLang="ja-JP" sz="3401" dirty="0"/>
              <a:t>GET</a:t>
            </a:r>
            <a:r>
              <a:rPr lang="ja-JP" altLang="en-US" sz="3401" dirty="0" smtClean="0">
                <a:latin typeface="Arial" charset="0"/>
              </a:rPr>
              <a:t>”</a:t>
            </a:r>
            <a:r>
              <a:rPr lang="ru-RU" altLang="ja-JP" sz="3401" dirty="0" smtClean="0"/>
              <a:t>, чтобы получить содержимое страницы по указанному адресу</a:t>
            </a:r>
            <a:endParaRPr lang="en-US" altLang="ja-JP" sz="3401" dirty="0"/>
          </a:p>
          <a:p>
            <a:pPr marL="749309">
              <a:defRPr/>
            </a:pPr>
            <a:r>
              <a:rPr lang="ru-RU" altLang="en-US" sz="3401" dirty="0" smtClean="0"/>
              <a:t>Сервер возвращает </a:t>
            </a:r>
            <a:r>
              <a:rPr lang="en-US" altLang="en-US" sz="3401" dirty="0" smtClean="0"/>
              <a:t>HTML</a:t>
            </a:r>
            <a:r>
              <a:rPr lang="ru-RU" altLang="en-US" sz="3401" dirty="0" smtClean="0"/>
              <a:t>-документ браузеру, который форматирует и отображает документ пользователю</a:t>
            </a:r>
            <a:endParaRPr lang="en-US" altLang="en-US" sz="3401" dirty="0"/>
          </a:p>
        </p:txBody>
      </p:sp>
    </p:spTree>
    <p:extLst>
      <p:ext uri="{BB962C8B-B14F-4D97-AF65-F5344CB8AC3E}">
        <p14:creationId xmlns:p14="http://schemas.microsoft.com/office/powerpoint/2010/main" val="128715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55600" y="4608690"/>
            <a:ext cx="15544800" cy="396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sz="5401" dirty="0" smtClean="0">
                <a:solidFill>
                  <a:srgbClr val="0000FF"/>
                </a:solidFill>
                <a:ea typeface="ＭＳ Ｐゴシック" charset="-128"/>
              </a:rPr>
              <a:t>Браузер</a:t>
            </a:r>
            <a:endParaRPr lang="en-US" altLang="en-US" sz="5401" dirty="0"/>
          </a:p>
        </p:txBody>
      </p:sp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34" y="2853269"/>
            <a:ext cx="1645356" cy="124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/>
          </p:cNvSpPr>
          <p:nvPr/>
        </p:nvSpPr>
        <p:spPr bwMode="auto">
          <a:xfrm>
            <a:off x="6152211" y="702614"/>
            <a:ext cx="3587521" cy="1600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sz="5200" dirty="0" smtClean="0">
                <a:solidFill>
                  <a:srgbClr val="0000FF"/>
                </a:solidFill>
                <a:ea typeface="ＭＳ Ｐゴシック" charset="-128"/>
              </a:rPr>
              <a:t>Веб-сервер</a:t>
            </a:r>
            <a:endParaRPr lang="en-US" altLang="en-US" sz="5200" dirty="0">
              <a:solidFill>
                <a:srgbClr val="0000FF"/>
              </a:solidFill>
              <a:ea typeface="ＭＳ Ｐゴシック" charset="-128"/>
            </a:endParaRPr>
          </a:p>
          <a:p>
            <a:pPr algn="ctr" eaLnBrk="1" hangingPunct="1">
              <a:defRPr/>
            </a:pPr>
            <a:endParaRPr lang="en-US" altLang="en-US" sz="5200" dirty="0">
              <a:solidFill>
                <a:srgbClr val="0000FF"/>
              </a:solidFill>
              <a:ea typeface="ＭＳ Ｐゴシック" charset="-128"/>
            </a:endParaRPr>
          </a:p>
        </p:txBody>
      </p:sp>
      <p:sp>
        <p:nvSpPr>
          <p:cNvPr id="50188" name="Rectangle 12"/>
          <p:cNvSpPr>
            <a:spLocks/>
          </p:cNvSpPr>
          <p:nvPr/>
        </p:nvSpPr>
        <p:spPr bwMode="auto">
          <a:xfrm>
            <a:off x="7315201" y="1763891"/>
            <a:ext cx="1270000" cy="544688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60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80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51" y="5078124"/>
            <a:ext cx="5763780" cy="2583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37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78" y="905084"/>
            <a:ext cx="8277906" cy="3096919"/>
          </a:xfrm>
        </p:spPr>
        <p:txBody>
          <a:bodyPr/>
          <a:lstStyle/>
          <a:p>
            <a:r>
              <a:rPr lang="ru-RU" sz="6400" dirty="0" smtClean="0">
                <a:solidFill>
                  <a:srgbClr val="FFD966"/>
                </a:solidFill>
              </a:rPr>
              <a:t>Бесплатная книга по сетевой архитектуре</a:t>
            </a:r>
            <a:endParaRPr lang="en-US" sz="6400" dirty="0">
              <a:solidFill>
                <a:srgbClr val="FFD9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5137187"/>
            <a:ext cx="7523126" cy="3122806"/>
          </a:xfrm>
        </p:spPr>
        <p:txBody>
          <a:bodyPr/>
          <a:lstStyle/>
          <a:p>
            <a:r>
              <a:rPr lang="ru-RU" dirty="0" smtClean="0"/>
              <a:t>Если вам интересна данная тема и вы хотите знать больше</a:t>
            </a:r>
            <a:endParaRPr lang="en-US" dirty="0" smtClean="0"/>
          </a:p>
          <a:p>
            <a:r>
              <a:rPr lang="en-US" dirty="0" err="1" smtClean="0"/>
              <a:t>www.net-intro.com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735" y="1297172"/>
            <a:ext cx="4506035" cy="644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55600" y="4608690"/>
            <a:ext cx="15544800" cy="396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sz="5401" dirty="0" smtClean="0">
                <a:solidFill>
                  <a:srgbClr val="0000FF"/>
                </a:solidFill>
                <a:ea typeface="ＭＳ Ｐゴシック" charset="-128"/>
              </a:rPr>
              <a:t>Браузер</a:t>
            </a:r>
            <a:endParaRPr lang="en-US" altLang="en-US" sz="5401" dirty="0"/>
          </a:p>
        </p:txBody>
      </p:sp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34" y="2853269"/>
            <a:ext cx="1645356" cy="124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/>
          </p:cNvSpPr>
          <p:nvPr/>
        </p:nvSpPr>
        <p:spPr bwMode="auto">
          <a:xfrm>
            <a:off x="6152210" y="702614"/>
            <a:ext cx="3587521" cy="1600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sz="5200" dirty="0" smtClean="0">
                <a:solidFill>
                  <a:srgbClr val="0000FF"/>
                </a:solidFill>
                <a:ea typeface="ＭＳ Ｐゴシック" charset="-128"/>
              </a:rPr>
              <a:t>Веб-сервер</a:t>
            </a:r>
            <a:endParaRPr lang="en-US" altLang="en-US" sz="5200" dirty="0">
              <a:solidFill>
                <a:srgbClr val="0000FF"/>
              </a:solidFill>
              <a:ea typeface="ＭＳ Ｐゴシック" charset="-128"/>
            </a:endParaRPr>
          </a:p>
          <a:p>
            <a:pPr algn="ctr" eaLnBrk="1" hangingPunct="1">
              <a:defRPr/>
            </a:pPr>
            <a:endParaRPr lang="en-US" altLang="en-US" sz="5200" dirty="0">
              <a:solidFill>
                <a:srgbClr val="0000FF"/>
              </a:solidFill>
              <a:ea typeface="ＭＳ Ｐゴシック" charset="-128"/>
            </a:endParaRPr>
          </a:p>
        </p:txBody>
      </p:sp>
      <p:sp>
        <p:nvSpPr>
          <p:cNvPr id="50188" name="Rectangle 12"/>
          <p:cNvSpPr>
            <a:spLocks/>
          </p:cNvSpPr>
          <p:nvPr/>
        </p:nvSpPr>
        <p:spPr bwMode="auto">
          <a:xfrm>
            <a:off x="7315201" y="1763891"/>
            <a:ext cx="1270000" cy="544688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60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80</a:t>
            </a:r>
          </a:p>
        </p:txBody>
      </p:sp>
      <p:sp>
        <p:nvSpPr>
          <p:cNvPr id="13319" name="TextBox 17"/>
          <p:cNvSpPr txBox="1">
            <a:spLocks noChangeArrowheads="1"/>
          </p:cNvSpPr>
          <p:nvPr/>
        </p:nvSpPr>
        <p:spPr bwMode="auto">
          <a:xfrm>
            <a:off x="5649146" y="5980291"/>
            <a:ext cx="208169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en-US" sz="3200" dirty="0" smtClean="0">
                <a:solidFill>
                  <a:schemeClr val="bg1"/>
                </a:solidFill>
              </a:rPr>
              <a:t>Клик по ссылке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59" y="4995687"/>
            <a:ext cx="4878569" cy="218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3158043" y="5294490"/>
            <a:ext cx="3598357" cy="1224410"/>
          </a:xfrm>
          <a:prstGeom prst="line">
            <a:avLst/>
          </a:prstGeom>
          <a:noFill/>
          <a:ln w="114300">
            <a:solidFill>
              <a:schemeClr val="accent1">
                <a:lumMod val="50000"/>
              </a:schemeClr>
            </a:solidFill>
            <a:miter lim="800000"/>
            <a:headEnd type="stealth" w="med" len="med"/>
            <a:tailEnd/>
          </a:ln>
          <a:extLst/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>
              <a:ea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23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55600" y="4608690"/>
            <a:ext cx="15544800" cy="396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sz="5401" dirty="0" smtClean="0">
                <a:solidFill>
                  <a:srgbClr val="0000FF"/>
                </a:solidFill>
                <a:ea typeface="ＭＳ Ｐゴシック" charset="-128"/>
              </a:rPr>
              <a:t>Браузер</a:t>
            </a:r>
            <a:endParaRPr lang="en-US" altLang="en-US" sz="5401" dirty="0"/>
          </a:p>
        </p:txBody>
      </p:sp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34" y="2853269"/>
            <a:ext cx="1645356" cy="124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/>
          </p:cNvSpPr>
          <p:nvPr/>
        </p:nvSpPr>
        <p:spPr bwMode="auto">
          <a:xfrm>
            <a:off x="6152210" y="702614"/>
            <a:ext cx="3587521" cy="1600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sz="5200" dirty="0" smtClean="0">
                <a:solidFill>
                  <a:srgbClr val="0000FF"/>
                </a:solidFill>
                <a:ea typeface="ＭＳ Ｐゴシック" charset="-128"/>
              </a:rPr>
              <a:t>Веб-сервер</a:t>
            </a:r>
            <a:endParaRPr lang="en-US" altLang="en-US" sz="5200" dirty="0">
              <a:solidFill>
                <a:srgbClr val="0000FF"/>
              </a:solidFill>
              <a:ea typeface="ＭＳ Ｐゴシック" charset="-128"/>
            </a:endParaRPr>
          </a:p>
          <a:p>
            <a:pPr algn="ctr" eaLnBrk="1" hangingPunct="1">
              <a:defRPr/>
            </a:pPr>
            <a:endParaRPr lang="en-US" altLang="en-US" sz="5200" dirty="0">
              <a:solidFill>
                <a:srgbClr val="0000FF"/>
              </a:solidFill>
              <a:ea typeface="ＭＳ Ｐゴシック" charset="-128"/>
            </a:endParaRP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H="1">
            <a:off x="7560734" y="2404533"/>
            <a:ext cx="22578" cy="2065867"/>
          </a:xfrm>
          <a:prstGeom prst="line">
            <a:avLst/>
          </a:prstGeom>
          <a:noFill/>
          <a:ln w="1143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/>
          </a:p>
        </p:txBody>
      </p:sp>
      <p:sp>
        <p:nvSpPr>
          <p:cNvPr id="50188" name="Rectangle 12"/>
          <p:cNvSpPr>
            <a:spLocks/>
          </p:cNvSpPr>
          <p:nvPr/>
        </p:nvSpPr>
        <p:spPr bwMode="auto">
          <a:xfrm>
            <a:off x="7315201" y="1763891"/>
            <a:ext cx="1270000" cy="544688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60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80</a:t>
            </a:r>
          </a:p>
        </p:txBody>
      </p:sp>
      <p:sp>
        <p:nvSpPr>
          <p:cNvPr id="31752" name="TextBox 2"/>
          <p:cNvSpPr txBox="1">
            <a:spLocks noChangeArrowheads="1"/>
          </p:cNvSpPr>
          <p:nvPr/>
        </p:nvSpPr>
        <p:spPr bwMode="auto">
          <a:xfrm>
            <a:off x="1795925" y="685802"/>
            <a:ext cx="17139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dirty="0" smtClean="0">
                <a:solidFill>
                  <a:srgbClr val="FFFF00"/>
                </a:solidFill>
              </a:rPr>
              <a:t>Запрос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31754" name="Rectangle 10"/>
          <p:cNvSpPr>
            <a:spLocks/>
          </p:cNvSpPr>
          <p:nvPr/>
        </p:nvSpPr>
        <p:spPr bwMode="auto">
          <a:xfrm>
            <a:off x="533401" y="3874913"/>
            <a:ext cx="6984999" cy="5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3100" dirty="0">
                <a:solidFill>
                  <a:srgbClr val="FFFF00"/>
                </a:solidFill>
                <a:ea typeface="ＭＳ Ｐゴシック" charset="-128"/>
              </a:rPr>
              <a:t>GET http://www.dr-chuck.com/page2.htm</a:t>
            </a:r>
          </a:p>
        </p:txBody>
      </p: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5649146" y="5980291"/>
            <a:ext cx="208169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en-US" sz="3200" dirty="0" smtClean="0">
                <a:solidFill>
                  <a:schemeClr val="bg1"/>
                </a:solidFill>
              </a:rPr>
              <a:t>Клик по ссылке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59" y="4995687"/>
            <a:ext cx="4878569" cy="218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3009207" y="5294490"/>
            <a:ext cx="3747193" cy="1224410"/>
          </a:xfrm>
          <a:prstGeom prst="line">
            <a:avLst/>
          </a:prstGeom>
          <a:noFill/>
          <a:ln w="114300">
            <a:solidFill>
              <a:schemeClr val="accent1">
                <a:lumMod val="50000"/>
              </a:schemeClr>
            </a:solidFill>
            <a:miter lim="800000"/>
            <a:headEnd type="stealth" w="med" len="med"/>
            <a:tailEnd/>
          </a:ln>
          <a:extLst/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>
              <a:ea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06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55600" y="4608690"/>
            <a:ext cx="15544800" cy="396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sz="5401" dirty="0" smtClean="0">
                <a:solidFill>
                  <a:srgbClr val="0000FF"/>
                </a:solidFill>
                <a:ea typeface="ＭＳ Ｐゴシック" charset="-128"/>
              </a:rPr>
              <a:t>Браузер</a:t>
            </a:r>
            <a:endParaRPr lang="en-US" altLang="en-US" sz="5401" dirty="0"/>
          </a:p>
        </p:txBody>
      </p:sp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34" y="2853269"/>
            <a:ext cx="1645356" cy="124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/>
          </p:cNvSpPr>
          <p:nvPr/>
        </p:nvSpPr>
        <p:spPr bwMode="auto">
          <a:xfrm>
            <a:off x="6152210" y="702614"/>
            <a:ext cx="3587521" cy="1600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sz="5200" dirty="0" smtClean="0">
                <a:solidFill>
                  <a:srgbClr val="0000FF"/>
                </a:solidFill>
                <a:ea typeface="ＭＳ Ｐゴシック" charset="-128"/>
              </a:rPr>
              <a:t>Веб-сервер</a:t>
            </a:r>
            <a:endParaRPr lang="en-US" altLang="en-US" sz="5200" dirty="0">
              <a:solidFill>
                <a:srgbClr val="0000FF"/>
              </a:solidFill>
              <a:ea typeface="ＭＳ Ｐゴシック" charset="-128"/>
            </a:endParaRPr>
          </a:p>
          <a:p>
            <a:pPr algn="ctr" eaLnBrk="1" hangingPunct="1">
              <a:defRPr/>
            </a:pPr>
            <a:endParaRPr lang="en-US" altLang="en-US" sz="5200" dirty="0">
              <a:solidFill>
                <a:srgbClr val="0000FF"/>
              </a:solidFill>
              <a:ea typeface="ＭＳ Ｐゴシック" charset="-128"/>
            </a:endParaRP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 flipH="1">
            <a:off x="7560734" y="2404533"/>
            <a:ext cx="22578" cy="2065867"/>
          </a:xfrm>
          <a:prstGeom prst="line">
            <a:avLst/>
          </a:prstGeom>
          <a:noFill/>
          <a:ln w="1143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/>
          </a:p>
        </p:txBody>
      </p:sp>
      <p:sp>
        <p:nvSpPr>
          <p:cNvPr id="32775" name="Rectangle 10"/>
          <p:cNvSpPr>
            <a:spLocks/>
          </p:cNvSpPr>
          <p:nvPr/>
        </p:nvSpPr>
        <p:spPr bwMode="auto">
          <a:xfrm>
            <a:off x="533401" y="3874913"/>
            <a:ext cx="6984999" cy="5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3100">
                <a:solidFill>
                  <a:srgbClr val="FFFF00"/>
                </a:solidFill>
                <a:ea typeface="ＭＳ Ｐゴシック" charset="-128"/>
              </a:rPr>
              <a:t>GET http://www.dr-chuck.com/page2.htm</a:t>
            </a:r>
          </a:p>
        </p:txBody>
      </p:sp>
      <p:sp>
        <p:nvSpPr>
          <p:cNvPr id="50188" name="Rectangle 12"/>
          <p:cNvSpPr>
            <a:spLocks/>
          </p:cNvSpPr>
          <p:nvPr/>
        </p:nvSpPr>
        <p:spPr bwMode="auto">
          <a:xfrm>
            <a:off x="7315201" y="1763891"/>
            <a:ext cx="1270000" cy="544688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60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80</a:t>
            </a:r>
          </a:p>
        </p:txBody>
      </p:sp>
      <p:sp>
        <p:nvSpPr>
          <p:cNvPr id="32777" name="TextBox 2"/>
          <p:cNvSpPr txBox="1">
            <a:spLocks noChangeArrowheads="1"/>
          </p:cNvSpPr>
          <p:nvPr/>
        </p:nvSpPr>
        <p:spPr bwMode="auto">
          <a:xfrm>
            <a:off x="1795925" y="685802"/>
            <a:ext cx="17139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dirty="0" smtClean="0">
                <a:solidFill>
                  <a:srgbClr val="FFFF00"/>
                </a:solidFill>
              </a:rPr>
              <a:t>Запрос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5649146" y="5980291"/>
            <a:ext cx="208169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en-US" sz="3200" dirty="0" smtClean="0">
                <a:solidFill>
                  <a:schemeClr val="bg1"/>
                </a:solidFill>
              </a:rPr>
              <a:t>Клик по ссылке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59" y="4995687"/>
            <a:ext cx="4878569" cy="218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4363156" y="5294490"/>
            <a:ext cx="2393244" cy="1349022"/>
          </a:xfrm>
          <a:prstGeom prst="line">
            <a:avLst/>
          </a:prstGeom>
          <a:noFill/>
          <a:ln w="114300">
            <a:solidFill>
              <a:schemeClr val="accent1">
                <a:lumMod val="50000"/>
              </a:schemeClr>
            </a:solidFill>
            <a:miter lim="800000"/>
            <a:headEnd type="stealth" w="med" len="med"/>
            <a:tailEnd/>
          </a:ln>
          <a:extLst/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7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55600" y="4608690"/>
            <a:ext cx="15544800" cy="396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sz="5401" dirty="0" smtClean="0">
                <a:solidFill>
                  <a:srgbClr val="0000FF"/>
                </a:solidFill>
                <a:ea typeface="ＭＳ Ｐゴシック" charset="-128"/>
              </a:rPr>
              <a:t>Браузер</a:t>
            </a:r>
            <a:endParaRPr lang="en-US" altLang="en-US" sz="5401" dirty="0"/>
          </a:p>
        </p:txBody>
      </p:sp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34" y="2853269"/>
            <a:ext cx="1645356" cy="124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/>
          </p:cNvSpPr>
          <p:nvPr/>
        </p:nvSpPr>
        <p:spPr bwMode="auto">
          <a:xfrm>
            <a:off x="6152210" y="1036223"/>
            <a:ext cx="3587521" cy="80021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sz="5200" dirty="0" smtClean="0">
                <a:solidFill>
                  <a:srgbClr val="0000FF"/>
                </a:solidFill>
                <a:ea typeface="ＭＳ Ｐゴシック" charset="-128"/>
              </a:rPr>
              <a:t>Веб-сервер</a:t>
            </a:r>
            <a:endParaRPr lang="en-US" altLang="en-US" sz="5200" dirty="0">
              <a:solidFill>
                <a:srgbClr val="0000FF"/>
              </a:solidFill>
              <a:ea typeface="ＭＳ Ｐゴシック" charset="-128"/>
            </a:endParaRP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 flipH="1">
            <a:off x="7560734" y="2404533"/>
            <a:ext cx="22578" cy="2065867"/>
          </a:xfrm>
          <a:prstGeom prst="line">
            <a:avLst/>
          </a:prstGeom>
          <a:noFill/>
          <a:ln w="1143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rot="10800000" flipH="1">
            <a:off x="8308622" y="2427112"/>
            <a:ext cx="22578" cy="2108201"/>
          </a:xfrm>
          <a:prstGeom prst="line">
            <a:avLst/>
          </a:prstGeom>
          <a:noFill/>
          <a:ln w="114300">
            <a:solidFill>
              <a:srgbClr val="00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/>
          </a:p>
        </p:txBody>
      </p:sp>
      <p:sp>
        <p:nvSpPr>
          <p:cNvPr id="33800" name="Rectangle 11"/>
          <p:cNvSpPr>
            <a:spLocks/>
          </p:cNvSpPr>
          <p:nvPr/>
        </p:nvSpPr>
        <p:spPr bwMode="auto">
          <a:xfrm>
            <a:off x="10307782" y="1586090"/>
            <a:ext cx="5646242" cy="321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3100" dirty="0">
                <a:solidFill>
                  <a:srgbClr val="00FF00"/>
                </a:solidFill>
                <a:ea typeface="ＭＳ Ｐゴシック" charset="-128"/>
              </a:rPr>
              <a:t>&lt;</a:t>
            </a:r>
            <a:r>
              <a:rPr lang="en-US" altLang="en-US" sz="3100" dirty="0" smtClean="0">
                <a:solidFill>
                  <a:srgbClr val="00FF00"/>
                </a:solidFill>
                <a:ea typeface="ＭＳ Ｐゴシック" charset="-128"/>
              </a:rPr>
              <a:t>h1&gt;</a:t>
            </a:r>
            <a:r>
              <a:rPr lang="ru-RU" altLang="en-US" sz="3100" dirty="0" smtClean="0">
                <a:solidFill>
                  <a:srgbClr val="00FF00"/>
                </a:solidFill>
                <a:ea typeface="ＭＳ Ｐゴシック" charset="-128"/>
              </a:rPr>
              <a:t>Страница 2</a:t>
            </a:r>
            <a:r>
              <a:rPr lang="en-US" altLang="en-US" sz="3100" dirty="0" smtClean="0">
                <a:solidFill>
                  <a:srgbClr val="00FF00"/>
                </a:solidFill>
                <a:ea typeface="ＭＳ Ｐゴシック" charset="-128"/>
              </a:rPr>
              <a:t>&lt;/</a:t>
            </a:r>
            <a:r>
              <a:rPr lang="en-US" altLang="en-US" sz="3100" dirty="0">
                <a:solidFill>
                  <a:srgbClr val="00FF00"/>
                </a:solidFill>
                <a:ea typeface="ＭＳ Ｐゴシック" charset="-128"/>
              </a:rPr>
              <a:t>h1</a:t>
            </a:r>
            <a:r>
              <a:rPr lang="en-US" altLang="en-US" sz="3100" dirty="0" smtClean="0">
                <a:solidFill>
                  <a:srgbClr val="00FF00"/>
                </a:solidFill>
                <a:ea typeface="ＭＳ Ｐゴシック" charset="-128"/>
              </a:rPr>
              <a:t>&gt;</a:t>
            </a:r>
            <a:endParaRPr lang="ru-RU" altLang="en-US" sz="3100" dirty="0" smtClean="0">
              <a:solidFill>
                <a:srgbClr val="00FF00"/>
              </a:solidFill>
              <a:ea typeface="ＭＳ Ｐゴシック" charset="-128"/>
            </a:endParaRPr>
          </a:p>
          <a:p>
            <a:pPr eaLnBrk="1" hangingPunct="1">
              <a:defRPr/>
            </a:pPr>
            <a:r>
              <a:rPr lang="en-US" altLang="en-US" sz="3100" dirty="0" smtClean="0">
                <a:solidFill>
                  <a:srgbClr val="00FF00"/>
                </a:solidFill>
                <a:ea typeface="ＭＳ Ｐゴシック" charset="-128"/>
              </a:rPr>
              <a:t>&lt;p&gt;</a:t>
            </a:r>
            <a:r>
              <a:rPr lang="ru-RU" altLang="en-US" sz="3100" dirty="0" smtClean="0">
                <a:solidFill>
                  <a:srgbClr val="00FF00"/>
                </a:solidFill>
                <a:ea typeface="ＭＳ Ｐゴシック" charset="-128"/>
              </a:rPr>
              <a:t>Перейти на</a:t>
            </a:r>
            <a:r>
              <a:rPr lang="en-US" altLang="en-US" sz="3100" dirty="0" smtClean="0">
                <a:solidFill>
                  <a:srgbClr val="00FF00"/>
                </a:solidFill>
                <a:ea typeface="ＭＳ Ｐゴシック" charset="-128"/>
              </a:rPr>
              <a:t> &lt;</a:t>
            </a:r>
            <a:r>
              <a:rPr lang="en-US" altLang="en-US" sz="3100" dirty="0">
                <a:solidFill>
                  <a:srgbClr val="00FF00"/>
                </a:solidFill>
                <a:ea typeface="ＭＳ Ｐゴシック" charset="-128"/>
              </a:rPr>
              <a:t>a href="page1.htm</a:t>
            </a:r>
            <a:r>
              <a:rPr lang="en-US" altLang="en-US" sz="3100" dirty="0" smtClean="0">
                <a:solidFill>
                  <a:srgbClr val="00FF00"/>
                </a:solidFill>
                <a:ea typeface="ＭＳ Ｐゴシック" charset="-128"/>
              </a:rPr>
              <a:t>"&gt;</a:t>
            </a:r>
            <a:r>
              <a:rPr lang="ru-RU" altLang="en-US" sz="3100" dirty="0" smtClean="0">
                <a:solidFill>
                  <a:srgbClr val="00FF00"/>
                </a:solidFill>
                <a:ea typeface="ＭＳ Ｐゴシック" charset="-128"/>
              </a:rPr>
              <a:t>Страницу 1</a:t>
            </a:r>
            <a:r>
              <a:rPr lang="en-US" altLang="en-US" sz="3100" dirty="0" smtClean="0">
                <a:solidFill>
                  <a:srgbClr val="00FF00"/>
                </a:solidFill>
                <a:ea typeface="ＭＳ Ｐゴシック" charset="-128"/>
              </a:rPr>
              <a:t>&lt;/</a:t>
            </a:r>
            <a:r>
              <a:rPr lang="en-US" altLang="en-US" sz="3100" dirty="0">
                <a:solidFill>
                  <a:srgbClr val="00FF00"/>
                </a:solidFill>
                <a:ea typeface="ＭＳ Ｐゴシック" charset="-128"/>
              </a:rPr>
              <a:t>a&gt;.&lt;/p&gt;</a:t>
            </a:r>
          </a:p>
        </p:txBody>
      </p:sp>
      <p:sp>
        <p:nvSpPr>
          <p:cNvPr id="50188" name="Rectangle 12"/>
          <p:cNvSpPr>
            <a:spLocks/>
          </p:cNvSpPr>
          <p:nvPr/>
        </p:nvSpPr>
        <p:spPr bwMode="auto">
          <a:xfrm>
            <a:off x="7315201" y="1763891"/>
            <a:ext cx="1270000" cy="544688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60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80</a:t>
            </a:r>
          </a:p>
        </p:txBody>
      </p:sp>
      <p:sp>
        <p:nvSpPr>
          <p:cNvPr id="33802" name="TextBox 2"/>
          <p:cNvSpPr txBox="1">
            <a:spLocks noChangeArrowheads="1"/>
          </p:cNvSpPr>
          <p:nvPr/>
        </p:nvSpPr>
        <p:spPr bwMode="auto">
          <a:xfrm>
            <a:off x="1795925" y="685802"/>
            <a:ext cx="17139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dirty="0" smtClean="0">
                <a:solidFill>
                  <a:srgbClr val="FFFF00"/>
                </a:solidFill>
              </a:rPr>
              <a:t>Запрос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33803" name="TextBox 15"/>
          <p:cNvSpPr txBox="1">
            <a:spLocks noChangeArrowheads="1"/>
          </p:cNvSpPr>
          <p:nvPr/>
        </p:nvSpPr>
        <p:spPr bwMode="auto">
          <a:xfrm>
            <a:off x="12497655" y="685802"/>
            <a:ext cx="14686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dirty="0" smtClean="0">
                <a:solidFill>
                  <a:srgbClr val="00FF00"/>
                </a:solidFill>
              </a:rPr>
              <a:t>Ответ</a:t>
            </a:r>
            <a:endParaRPr lang="en-US" altLang="en-US" dirty="0">
              <a:solidFill>
                <a:srgbClr val="00FF00"/>
              </a:solidFill>
            </a:endParaRPr>
          </a:p>
        </p:txBody>
      </p:sp>
      <p:sp>
        <p:nvSpPr>
          <p:cNvPr id="33806" name="Rectangle 10"/>
          <p:cNvSpPr>
            <a:spLocks/>
          </p:cNvSpPr>
          <p:nvPr/>
        </p:nvSpPr>
        <p:spPr bwMode="auto">
          <a:xfrm>
            <a:off x="533401" y="3874913"/>
            <a:ext cx="6984999" cy="5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3100">
                <a:solidFill>
                  <a:srgbClr val="FFFF00"/>
                </a:solidFill>
                <a:ea typeface="ＭＳ Ｐゴシック" charset="-128"/>
              </a:rPr>
              <a:t>GET http://www.dr-chuck.com/page2.htm</a:t>
            </a:r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5649146" y="5980291"/>
            <a:ext cx="208169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en-US" sz="3200" dirty="0" smtClean="0">
                <a:solidFill>
                  <a:schemeClr val="bg1"/>
                </a:solidFill>
              </a:rPr>
              <a:t>Клик по ссылке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59" y="4995687"/>
            <a:ext cx="4878569" cy="218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3158043" y="5294490"/>
            <a:ext cx="3598357" cy="1224410"/>
          </a:xfrm>
          <a:prstGeom prst="line">
            <a:avLst/>
          </a:prstGeom>
          <a:noFill/>
          <a:ln w="114300">
            <a:solidFill>
              <a:schemeClr val="accent1">
                <a:lumMod val="50000"/>
              </a:schemeClr>
            </a:solidFill>
            <a:miter lim="800000"/>
            <a:headEnd type="stealth" w="med" len="med"/>
            <a:tailEnd/>
          </a:ln>
          <a:extLst/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>
              <a:ea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4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55600" y="4608690"/>
            <a:ext cx="15544800" cy="396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sz="5401" dirty="0" smtClean="0">
                <a:solidFill>
                  <a:srgbClr val="0000FF"/>
                </a:solidFill>
                <a:ea typeface="ＭＳ Ｐゴシック" charset="-128"/>
              </a:rPr>
              <a:t>Браузер</a:t>
            </a:r>
            <a:endParaRPr lang="en-US" altLang="en-US" sz="5401" dirty="0"/>
          </a:p>
        </p:txBody>
      </p:sp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34" y="2853269"/>
            <a:ext cx="1645356" cy="124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/>
          </p:cNvSpPr>
          <p:nvPr/>
        </p:nvSpPr>
        <p:spPr bwMode="auto">
          <a:xfrm>
            <a:off x="6152210" y="702614"/>
            <a:ext cx="3587521" cy="1600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sz="5200" dirty="0" smtClean="0">
                <a:solidFill>
                  <a:srgbClr val="0000FF"/>
                </a:solidFill>
                <a:ea typeface="ＭＳ Ｐゴシック" charset="-128"/>
              </a:rPr>
              <a:t>Веб-сервер</a:t>
            </a:r>
            <a:endParaRPr lang="en-US" altLang="en-US" sz="5200" dirty="0">
              <a:solidFill>
                <a:srgbClr val="0000FF"/>
              </a:solidFill>
              <a:ea typeface="ＭＳ Ｐゴシック" charset="-128"/>
            </a:endParaRPr>
          </a:p>
          <a:p>
            <a:pPr algn="ctr" eaLnBrk="1" hangingPunct="1">
              <a:defRPr/>
            </a:pPr>
            <a:endParaRPr lang="en-US" altLang="en-US" sz="5200" dirty="0">
              <a:solidFill>
                <a:srgbClr val="0000FF"/>
              </a:solidFill>
              <a:ea typeface="ＭＳ Ｐゴシック" charset="-128"/>
            </a:endParaRP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 flipH="1">
            <a:off x="7560734" y="2404533"/>
            <a:ext cx="22578" cy="2065867"/>
          </a:xfrm>
          <a:prstGeom prst="line">
            <a:avLst/>
          </a:prstGeom>
          <a:noFill/>
          <a:ln w="1143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 rot="10800000" flipH="1">
            <a:off x="8308622" y="2427112"/>
            <a:ext cx="22578" cy="2108201"/>
          </a:xfrm>
          <a:prstGeom prst="line">
            <a:avLst/>
          </a:prstGeom>
          <a:noFill/>
          <a:ln w="114300">
            <a:solidFill>
              <a:srgbClr val="00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/>
          </a:p>
        </p:txBody>
      </p:sp>
      <p:sp>
        <p:nvSpPr>
          <p:cNvPr id="50188" name="Rectangle 12"/>
          <p:cNvSpPr>
            <a:spLocks/>
          </p:cNvSpPr>
          <p:nvPr/>
        </p:nvSpPr>
        <p:spPr bwMode="auto">
          <a:xfrm>
            <a:off x="7315201" y="1763891"/>
            <a:ext cx="1270000" cy="544688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60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80</a:t>
            </a:r>
          </a:p>
        </p:txBody>
      </p:sp>
      <p:sp>
        <p:nvSpPr>
          <p:cNvPr id="34828" name="TextBox 2"/>
          <p:cNvSpPr txBox="1">
            <a:spLocks noChangeArrowheads="1"/>
          </p:cNvSpPr>
          <p:nvPr/>
        </p:nvSpPr>
        <p:spPr bwMode="auto">
          <a:xfrm>
            <a:off x="1795925" y="685802"/>
            <a:ext cx="17139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dirty="0" smtClean="0">
                <a:solidFill>
                  <a:srgbClr val="FFFF00"/>
                </a:solidFill>
              </a:rPr>
              <a:t>Запрос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34829" name="TextBox 15"/>
          <p:cNvSpPr txBox="1">
            <a:spLocks noChangeArrowheads="1"/>
          </p:cNvSpPr>
          <p:nvPr/>
        </p:nvSpPr>
        <p:spPr bwMode="auto">
          <a:xfrm>
            <a:off x="12497655" y="685802"/>
            <a:ext cx="14686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dirty="0" smtClean="0">
                <a:solidFill>
                  <a:srgbClr val="00FF00"/>
                </a:solidFill>
              </a:rPr>
              <a:t>Ответ</a:t>
            </a:r>
            <a:endParaRPr lang="en-US" altLang="en-US" dirty="0">
              <a:solidFill>
                <a:srgbClr val="00FF00"/>
              </a:solidFill>
            </a:endParaRPr>
          </a:p>
        </p:txBody>
      </p:sp>
      <p:sp>
        <p:nvSpPr>
          <p:cNvPr id="34832" name="TextBox 19"/>
          <p:cNvSpPr txBox="1">
            <a:spLocks noChangeArrowheads="1"/>
          </p:cNvSpPr>
          <p:nvPr/>
        </p:nvSpPr>
        <p:spPr bwMode="auto">
          <a:xfrm>
            <a:off x="7903670" y="5944266"/>
            <a:ext cx="28793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sz="3200" dirty="0" smtClean="0">
                <a:solidFill>
                  <a:schemeClr val="bg1"/>
                </a:solidFill>
              </a:rPr>
              <a:t>Анализ</a:t>
            </a:r>
            <a:r>
              <a:rPr lang="en-US" altLang="en-US" sz="3200" dirty="0" smtClean="0">
                <a:solidFill>
                  <a:schemeClr val="bg1"/>
                </a:solidFill>
              </a:rPr>
              <a:t>/</a:t>
            </a:r>
            <a:endParaRPr lang="en-US" altLang="en-US" sz="3200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ru-RU" altLang="en-US" sz="3200" dirty="0" smtClean="0">
                <a:solidFill>
                  <a:schemeClr val="bg1"/>
                </a:solidFill>
              </a:rPr>
              <a:t>Визуализация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34833" name="Rectangle 10"/>
          <p:cNvSpPr>
            <a:spLocks/>
          </p:cNvSpPr>
          <p:nvPr/>
        </p:nvSpPr>
        <p:spPr bwMode="auto">
          <a:xfrm>
            <a:off x="533401" y="3874913"/>
            <a:ext cx="6984999" cy="5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3100">
                <a:solidFill>
                  <a:srgbClr val="FFFF00"/>
                </a:solidFill>
                <a:ea typeface="ＭＳ Ｐゴシック" charset="-128"/>
              </a:rPr>
              <a:t>GET http://www.dr-chuck.com/page2.htm</a:t>
            </a:r>
          </a:p>
        </p:txBody>
      </p:sp>
      <p:sp>
        <p:nvSpPr>
          <p:cNvPr id="18" name="Rectangle 11"/>
          <p:cNvSpPr>
            <a:spLocks/>
          </p:cNvSpPr>
          <p:nvPr/>
        </p:nvSpPr>
        <p:spPr bwMode="auto">
          <a:xfrm>
            <a:off x="10307782" y="1586090"/>
            <a:ext cx="5646242" cy="321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3100" dirty="0">
                <a:solidFill>
                  <a:srgbClr val="00FF00"/>
                </a:solidFill>
                <a:ea typeface="ＭＳ Ｐゴシック" charset="-128"/>
              </a:rPr>
              <a:t>&lt;</a:t>
            </a:r>
            <a:r>
              <a:rPr lang="en-US" altLang="en-US" sz="3100" dirty="0" smtClean="0">
                <a:solidFill>
                  <a:srgbClr val="00FF00"/>
                </a:solidFill>
                <a:ea typeface="ＭＳ Ｐゴシック" charset="-128"/>
              </a:rPr>
              <a:t>h1&gt;</a:t>
            </a:r>
            <a:r>
              <a:rPr lang="ru-RU" altLang="en-US" sz="3100" dirty="0" smtClean="0">
                <a:solidFill>
                  <a:srgbClr val="00FF00"/>
                </a:solidFill>
                <a:ea typeface="ＭＳ Ｐゴシック" charset="-128"/>
              </a:rPr>
              <a:t>Страница 2</a:t>
            </a:r>
            <a:r>
              <a:rPr lang="en-US" altLang="en-US" sz="3100" dirty="0" smtClean="0">
                <a:solidFill>
                  <a:srgbClr val="00FF00"/>
                </a:solidFill>
                <a:ea typeface="ＭＳ Ｐゴシック" charset="-128"/>
              </a:rPr>
              <a:t>&lt;/</a:t>
            </a:r>
            <a:r>
              <a:rPr lang="en-US" altLang="en-US" sz="3100" dirty="0">
                <a:solidFill>
                  <a:srgbClr val="00FF00"/>
                </a:solidFill>
                <a:ea typeface="ＭＳ Ｐゴシック" charset="-128"/>
              </a:rPr>
              <a:t>h1</a:t>
            </a:r>
            <a:r>
              <a:rPr lang="en-US" altLang="en-US" sz="3100" dirty="0" smtClean="0">
                <a:solidFill>
                  <a:srgbClr val="00FF00"/>
                </a:solidFill>
                <a:ea typeface="ＭＳ Ｐゴシック" charset="-128"/>
              </a:rPr>
              <a:t>&gt;</a:t>
            </a:r>
            <a:endParaRPr lang="ru-RU" altLang="en-US" sz="3100" dirty="0" smtClean="0">
              <a:solidFill>
                <a:srgbClr val="00FF00"/>
              </a:solidFill>
              <a:ea typeface="ＭＳ Ｐゴシック" charset="-128"/>
            </a:endParaRPr>
          </a:p>
          <a:p>
            <a:pPr eaLnBrk="1" hangingPunct="1">
              <a:defRPr/>
            </a:pPr>
            <a:r>
              <a:rPr lang="en-US" altLang="en-US" sz="3100" dirty="0" smtClean="0">
                <a:solidFill>
                  <a:srgbClr val="00FF00"/>
                </a:solidFill>
                <a:ea typeface="ＭＳ Ｐゴシック" charset="-128"/>
              </a:rPr>
              <a:t>&lt;p&gt;</a:t>
            </a:r>
            <a:r>
              <a:rPr lang="ru-RU" altLang="en-US" sz="3100" dirty="0" smtClean="0">
                <a:solidFill>
                  <a:srgbClr val="00FF00"/>
                </a:solidFill>
                <a:ea typeface="ＭＳ Ｐゴシック" charset="-128"/>
              </a:rPr>
              <a:t>Перейти на</a:t>
            </a:r>
            <a:r>
              <a:rPr lang="en-US" altLang="en-US" sz="3100" dirty="0" smtClean="0">
                <a:solidFill>
                  <a:srgbClr val="00FF00"/>
                </a:solidFill>
                <a:ea typeface="ＭＳ Ｐゴシック" charset="-128"/>
              </a:rPr>
              <a:t> &lt;</a:t>
            </a:r>
            <a:r>
              <a:rPr lang="en-US" altLang="en-US" sz="3100" dirty="0">
                <a:solidFill>
                  <a:srgbClr val="00FF00"/>
                </a:solidFill>
                <a:ea typeface="ＭＳ Ｐゴシック" charset="-128"/>
              </a:rPr>
              <a:t>a href="page1.htm</a:t>
            </a:r>
            <a:r>
              <a:rPr lang="en-US" altLang="en-US" sz="3100" dirty="0" smtClean="0">
                <a:solidFill>
                  <a:srgbClr val="00FF00"/>
                </a:solidFill>
                <a:ea typeface="ＭＳ Ｐゴシック" charset="-128"/>
              </a:rPr>
              <a:t>"&gt;</a:t>
            </a:r>
            <a:r>
              <a:rPr lang="ru-RU" altLang="en-US" sz="3100" dirty="0" smtClean="0">
                <a:solidFill>
                  <a:srgbClr val="00FF00"/>
                </a:solidFill>
                <a:ea typeface="ＭＳ Ｐゴシック" charset="-128"/>
              </a:rPr>
              <a:t>Страницу 1</a:t>
            </a:r>
            <a:r>
              <a:rPr lang="en-US" altLang="en-US" sz="3100" dirty="0" smtClean="0">
                <a:solidFill>
                  <a:srgbClr val="00FF00"/>
                </a:solidFill>
                <a:ea typeface="ＭＳ Ｐゴシック" charset="-128"/>
              </a:rPr>
              <a:t>&lt;/</a:t>
            </a:r>
            <a:r>
              <a:rPr lang="en-US" altLang="en-US" sz="3100" dirty="0">
                <a:solidFill>
                  <a:srgbClr val="00FF00"/>
                </a:solidFill>
                <a:ea typeface="ＭＳ Ｐゴシック" charset="-128"/>
              </a:rPr>
              <a:t>a&gt;.&lt;/p&gt;</a:t>
            </a: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5649146" y="5980291"/>
            <a:ext cx="208169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en-US" sz="3200" dirty="0" smtClean="0">
                <a:solidFill>
                  <a:schemeClr val="bg1"/>
                </a:solidFill>
              </a:rPr>
              <a:t>Клик по ссылке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59" y="4875640"/>
            <a:ext cx="4878569" cy="218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4363156" y="5294490"/>
            <a:ext cx="2393244" cy="1349022"/>
          </a:xfrm>
          <a:prstGeom prst="line">
            <a:avLst/>
          </a:prstGeom>
          <a:noFill/>
          <a:ln w="114300">
            <a:solidFill>
              <a:schemeClr val="accent1">
                <a:lumMod val="50000"/>
              </a:schemeClr>
            </a:solidFill>
            <a:miter lim="800000"/>
            <a:headEnd type="stealth" w="med" len="med"/>
            <a:tailEnd/>
          </a:ln>
          <a:extLst/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>
              <a:ea typeface="ヒラギノ角ゴ ProN W3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0" y="4875640"/>
            <a:ext cx="4650045" cy="242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5" name="Line 9"/>
          <p:cNvSpPr>
            <a:spLocks noChangeShapeType="1"/>
          </p:cNvSpPr>
          <p:nvPr/>
        </p:nvSpPr>
        <p:spPr bwMode="auto">
          <a:xfrm rot="10800000">
            <a:off x="9194801" y="5446890"/>
            <a:ext cx="1600201" cy="990601"/>
          </a:xfrm>
          <a:prstGeom prst="line">
            <a:avLst/>
          </a:prstGeom>
          <a:noFill/>
          <a:ln w="114300">
            <a:solidFill>
              <a:schemeClr val="bg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/>
          </a:p>
        </p:txBody>
      </p:sp>
    </p:spTree>
    <p:extLst>
      <p:ext uri="{BB962C8B-B14F-4D97-AF65-F5344CB8AC3E}">
        <p14:creationId xmlns:p14="http://schemas.microsoft.com/office/powerpoint/2010/main" val="50207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7600" dirty="0" smtClean="0">
                <a:solidFill>
                  <a:srgbClr val="FFD966"/>
                </a:solidFill>
              </a:rPr>
              <a:t>Стандарты Интернета</a:t>
            </a:r>
            <a:endParaRPr lang="en-US" sz="7600" dirty="0">
              <a:solidFill>
                <a:srgbClr val="FFD966"/>
              </a:solidFill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idx="1"/>
          </p:nvPr>
        </p:nvSpPr>
        <p:spPr>
          <a:xfrm>
            <a:off x="1509891" y="2590801"/>
            <a:ext cx="7024510" cy="5359401"/>
          </a:xfrm>
        </p:spPr>
        <p:txBody>
          <a:bodyPr/>
          <a:lstStyle/>
          <a:p>
            <a:pPr marL="749309">
              <a:defRPr/>
            </a:pPr>
            <a:r>
              <a:rPr lang="ru-RU" altLang="en-US" sz="2700" dirty="0" smtClean="0"/>
              <a:t>Стандарты для всех Интернет-протоколов </a:t>
            </a:r>
            <a:r>
              <a:rPr lang="en-US" altLang="en-US" sz="2700" dirty="0" smtClean="0"/>
              <a:t>(</a:t>
            </a:r>
            <a:r>
              <a:rPr lang="ru-RU" altLang="en-US" sz="2700" dirty="0" smtClean="0"/>
              <a:t>внутренние механизмы</a:t>
            </a:r>
            <a:r>
              <a:rPr lang="en-US" altLang="en-US" sz="2700" dirty="0" smtClean="0"/>
              <a:t>) </a:t>
            </a:r>
            <a:r>
              <a:rPr lang="ru-RU" altLang="en-US" sz="2700" dirty="0" smtClean="0"/>
              <a:t>разрабатываются организацией</a:t>
            </a:r>
            <a:endParaRPr lang="en-US" altLang="en-US" sz="2700" dirty="0"/>
          </a:p>
          <a:p>
            <a:pPr marL="749309">
              <a:defRPr/>
            </a:pPr>
            <a:r>
              <a:rPr lang="en-US" altLang="en-US" sz="2700" dirty="0"/>
              <a:t>Internet Engineering Task Force (IETF</a:t>
            </a:r>
            <a:r>
              <a:rPr lang="en-US" altLang="en-US" sz="2700" dirty="0" smtClean="0"/>
              <a:t>)</a:t>
            </a:r>
            <a:r>
              <a:rPr lang="ru-RU" altLang="en-US" sz="2700" dirty="0" smtClean="0"/>
              <a:t> – Инженерный совет Интернета</a:t>
            </a:r>
            <a:endParaRPr lang="en-US" altLang="en-US" sz="2700" dirty="0"/>
          </a:p>
          <a:p>
            <a:pPr marL="749309">
              <a:defRPr/>
            </a:pPr>
            <a:r>
              <a:rPr lang="en-US" altLang="en-US" sz="2700" dirty="0" err="1"/>
              <a:t>www.ietf.org</a:t>
            </a:r>
            <a:endParaRPr lang="en-US" altLang="en-US" sz="2700" dirty="0"/>
          </a:p>
          <a:p>
            <a:pPr marL="749309">
              <a:defRPr/>
            </a:pPr>
            <a:r>
              <a:rPr lang="ru-RU" altLang="en-US" sz="2700" dirty="0" smtClean="0"/>
              <a:t>Документ со стандартами называется </a:t>
            </a:r>
            <a:r>
              <a:rPr lang="ru-RU" altLang="ja-JP" sz="2700" dirty="0" smtClean="0">
                <a:latin typeface="Arial" charset="0"/>
              </a:rPr>
              <a:t>«</a:t>
            </a:r>
            <a:r>
              <a:rPr lang="en-US" altLang="ja-JP" sz="2700" dirty="0" smtClean="0"/>
              <a:t>RFC</a:t>
            </a:r>
            <a:r>
              <a:rPr lang="ru-RU" altLang="ja-JP" sz="2700" dirty="0" smtClean="0">
                <a:latin typeface="Arial" charset="0"/>
              </a:rPr>
              <a:t>»</a:t>
            </a:r>
            <a:r>
              <a:rPr lang="en-US" altLang="ja-JP" sz="2700" dirty="0" smtClean="0"/>
              <a:t> </a:t>
            </a:r>
            <a:r>
              <a:rPr lang="ru-RU" altLang="ja-JP" sz="2700" dirty="0" smtClean="0"/>
              <a:t>или «Рабочее предложение»</a:t>
            </a:r>
            <a:endParaRPr lang="en-US" altLang="en-US" sz="2700" dirty="0"/>
          </a:p>
        </p:txBody>
      </p:sp>
      <p:sp>
        <p:nvSpPr>
          <p:cNvPr id="18435" name="Rectangle 3"/>
          <p:cNvSpPr>
            <a:spLocks/>
          </p:cNvSpPr>
          <p:nvPr/>
        </p:nvSpPr>
        <p:spPr bwMode="auto">
          <a:xfrm>
            <a:off x="8485522" y="7466913"/>
            <a:ext cx="750045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en-US" sz="3200" dirty="0" smtClean="0">
                <a:solidFill>
                  <a:srgbClr val="FFFF00"/>
                </a:solidFill>
                <a:ea typeface="ＭＳ Ｐゴシック" charset="-128"/>
              </a:rPr>
              <a:t>Источник</a:t>
            </a:r>
            <a:r>
              <a:rPr lang="en-US" altLang="en-US" sz="3200" dirty="0" smtClean="0">
                <a:solidFill>
                  <a:srgbClr val="FFFF00"/>
                </a:solidFill>
                <a:ea typeface="ＭＳ Ｐゴシック" charset="-128"/>
              </a:rPr>
              <a:t>: </a:t>
            </a:r>
            <a:r>
              <a:rPr lang="en-US" altLang="en-US" sz="3200" u="sng" dirty="0">
                <a:solidFill>
                  <a:srgbClr val="FFFF00"/>
                </a:solidFill>
                <a:ea typeface="ＭＳ Ｐゴシック" charset="-128"/>
                <a:hlinkClick r:id="rId3"/>
              </a:rPr>
              <a:t>http://tools.ietf.org/html/rfc791</a:t>
            </a:r>
            <a:r>
              <a:rPr lang="en-US" altLang="en-US" sz="3200" dirty="0">
                <a:solidFill>
                  <a:srgbClr val="FFFF00"/>
                </a:solidFill>
                <a:ea typeface="ＭＳ Ｐゴシック" charset="-128"/>
              </a:rPr>
              <a:t> 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912" y="2794000"/>
            <a:ext cx="6578599" cy="253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445" y="5827891"/>
            <a:ext cx="6587067" cy="123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07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787" y="761261"/>
            <a:ext cx="7597422" cy="697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/>
          </p:cNvSpPr>
          <p:nvPr/>
        </p:nvSpPr>
        <p:spPr bwMode="auto">
          <a:xfrm>
            <a:off x="1770408" y="8239303"/>
            <a:ext cx="11729868" cy="62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>
                <a:solidFill>
                  <a:srgbClr val="00FF00"/>
                </a:solidFill>
                <a:latin typeface="+mj-lt"/>
                <a:ea typeface="ＭＳ Ｐゴシック" charset="-128"/>
              </a:rPr>
              <a:t>http://www.w3.org/Protocols/rfc2616/rfc2616.txt</a:t>
            </a:r>
          </a:p>
        </p:txBody>
      </p:sp>
    </p:spTree>
    <p:extLst>
      <p:ext uri="{BB962C8B-B14F-4D97-AF65-F5344CB8AC3E}">
        <p14:creationId xmlns:p14="http://schemas.microsoft.com/office/powerpoint/2010/main" val="186989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68" y="778934"/>
            <a:ext cx="13653911" cy="743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7600" dirty="0" smtClean="0">
                <a:solidFill>
                  <a:srgbClr val="00FF00"/>
                </a:solidFill>
              </a:rPr>
              <a:t>Делаем </a:t>
            </a:r>
            <a:r>
              <a:rPr lang="en-US" sz="7600" dirty="0" smtClean="0">
                <a:solidFill>
                  <a:srgbClr val="00FF00"/>
                </a:solidFill>
              </a:rPr>
              <a:t>HTTP</a:t>
            </a:r>
            <a:r>
              <a:rPr lang="ru-RU" sz="7600" dirty="0" smtClean="0">
                <a:solidFill>
                  <a:srgbClr val="00FF00"/>
                </a:solidFill>
              </a:rPr>
              <a:t>-запрос</a:t>
            </a:r>
            <a:endParaRPr lang="en-US" sz="7600" dirty="0">
              <a:solidFill>
                <a:srgbClr val="00FF00"/>
              </a:solidFill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49309">
              <a:defRPr/>
            </a:pPr>
            <a:r>
              <a:rPr lang="ru-RU" sz="3401" dirty="0" smtClean="0"/>
              <a:t>Подключаемся к серверу, например, </a:t>
            </a:r>
            <a:r>
              <a:rPr lang="en-US" sz="3401" dirty="0" smtClean="0">
                <a:solidFill>
                  <a:srgbClr val="FFFF00"/>
                </a:solidFill>
              </a:rPr>
              <a:t>www.dr-chuck.com</a:t>
            </a:r>
            <a:endParaRPr lang="en-US" sz="3401" dirty="0"/>
          </a:p>
          <a:p>
            <a:pPr marL="749309">
              <a:defRPr/>
            </a:pPr>
            <a:r>
              <a:rPr lang="ru-RU" sz="3401" dirty="0" smtClean="0"/>
              <a:t>Запрашиваем документ </a:t>
            </a:r>
            <a:r>
              <a:rPr lang="en-US" sz="3401" dirty="0" smtClean="0"/>
              <a:t>(</a:t>
            </a:r>
            <a:r>
              <a:rPr lang="ru-RU" sz="3401" dirty="0" smtClean="0"/>
              <a:t>или документ по умолчанию</a:t>
            </a:r>
            <a:r>
              <a:rPr lang="en-US" sz="3401" dirty="0" smtClean="0"/>
              <a:t>)</a:t>
            </a:r>
            <a:endParaRPr lang="en-US" sz="3401" dirty="0"/>
          </a:p>
          <a:p>
            <a:pPr marL="1638321" lvl="3">
              <a:defRPr/>
            </a:pPr>
            <a:r>
              <a:rPr lang="en-US" sz="3401" dirty="0">
                <a:solidFill>
                  <a:srgbClr val="00FF00"/>
                </a:solidFill>
              </a:rPr>
              <a:t> GET http://</a:t>
            </a:r>
            <a:r>
              <a:rPr lang="en-US" sz="3401" dirty="0" err="1">
                <a:solidFill>
                  <a:srgbClr val="00FF00"/>
                </a:solidFill>
              </a:rPr>
              <a:t>www.dr-chuck.com</a:t>
            </a:r>
            <a:r>
              <a:rPr lang="en-US" sz="3401" dirty="0">
                <a:solidFill>
                  <a:srgbClr val="00FF00"/>
                </a:solidFill>
              </a:rPr>
              <a:t>/page1.htm HTTP/1.0</a:t>
            </a:r>
          </a:p>
          <a:p>
            <a:pPr marL="1638321" lvl="3">
              <a:defRPr/>
            </a:pPr>
            <a:r>
              <a:rPr lang="en-US" sz="3401" dirty="0">
                <a:solidFill>
                  <a:srgbClr val="00FF00"/>
                </a:solidFill>
              </a:rPr>
              <a:t> GET http://</a:t>
            </a:r>
            <a:r>
              <a:rPr lang="en-US" sz="3401" dirty="0" err="1">
                <a:solidFill>
                  <a:srgbClr val="00FF00"/>
                </a:solidFill>
              </a:rPr>
              <a:t>www.mlive.com</a:t>
            </a:r>
            <a:r>
              <a:rPr lang="en-US" sz="3401" dirty="0">
                <a:solidFill>
                  <a:srgbClr val="00FF00"/>
                </a:solidFill>
              </a:rPr>
              <a:t>/</a:t>
            </a:r>
            <a:r>
              <a:rPr lang="en-US" sz="3401" dirty="0" err="1">
                <a:solidFill>
                  <a:srgbClr val="00FF00"/>
                </a:solidFill>
              </a:rPr>
              <a:t>ann</a:t>
            </a:r>
            <a:r>
              <a:rPr lang="en-US" sz="3401" dirty="0">
                <a:solidFill>
                  <a:srgbClr val="00FF00"/>
                </a:solidFill>
              </a:rPr>
              <a:t>-arbor/ HTTP/1.0</a:t>
            </a:r>
          </a:p>
          <a:p>
            <a:pPr marL="1638321" lvl="3">
              <a:defRPr/>
            </a:pPr>
            <a:r>
              <a:rPr lang="en-US" sz="3401" dirty="0">
                <a:solidFill>
                  <a:srgbClr val="00FF00"/>
                </a:solidFill>
              </a:rPr>
              <a:t> GET http://</a:t>
            </a:r>
            <a:r>
              <a:rPr lang="en-US" sz="3401" dirty="0" err="1">
                <a:solidFill>
                  <a:srgbClr val="00FF00"/>
                </a:solidFill>
              </a:rPr>
              <a:t>www.facebook.com</a:t>
            </a:r>
            <a:r>
              <a:rPr lang="en-US" sz="3401" dirty="0">
                <a:solidFill>
                  <a:srgbClr val="00FF00"/>
                </a:solidFill>
              </a:rPr>
              <a:t> HTTP/1.0</a:t>
            </a:r>
          </a:p>
        </p:txBody>
      </p:sp>
    </p:spTree>
    <p:extLst>
      <p:ext uri="{BB962C8B-B14F-4D97-AF65-F5344CB8AC3E}">
        <p14:creationId xmlns:p14="http://schemas.microsoft.com/office/powerpoint/2010/main" val="647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3072533" y="1780823"/>
            <a:ext cx="1752601" cy="2819399"/>
          </a:xfrm>
          <a:prstGeom prst="rect">
            <a:avLst/>
          </a:prstGeom>
          <a:solidFill>
            <a:srgbClr val="FFFF00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endParaRPr lang="en-US" altLang="en-US"/>
          </a:p>
        </p:txBody>
      </p:sp>
      <p:sp>
        <p:nvSpPr>
          <p:cNvPr id="39938" name="Rectangle 1"/>
          <p:cNvSpPr>
            <a:spLocks/>
          </p:cNvSpPr>
          <p:nvPr/>
        </p:nvSpPr>
        <p:spPr bwMode="auto">
          <a:xfrm>
            <a:off x="453373" y="1404114"/>
            <a:ext cx="12877801" cy="652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chemeClr val="bg1">
                    <a:lumMod val="65000"/>
                  </a:schemeClr>
                </a:solidFill>
                <a:latin typeface="Courier" charset="0"/>
                <a:ea typeface="ＭＳ Ｐゴシック" charset="-128"/>
              </a:rPr>
              <a:t>$</a:t>
            </a:r>
            <a:r>
              <a:rPr lang="en-US" altLang="en-US" sz="2800" dirty="0">
                <a:solidFill>
                  <a:schemeClr val="tx1"/>
                </a:solidFill>
                <a:latin typeface="Courier" charset="0"/>
                <a:ea typeface="ＭＳ Ｐゴシック" charset="-128"/>
              </a:rPr>
              <a:t> </a:t>
            </a:r>
            <a:r>
              <a:rPr lang="en-US" altLang="en-US" sz="2800" dirty="0">
                <a:solidFill>
                  <a:srgbClr val="FFFF00"/>
                </a:solidFill>
                <a:latin typeface="Courier" charset="0"/>
                <a:ea typeface="ＭＳ Ｐゴシック" charset="-128"/>
              </a:rPr>
              <a:t>telnet </a:t>
            </a:r>
            <a:r>
              <a:rPr lang="en-US" altLang="en-US" sz="2800" dirty="0" err="1">
                <a:solidFill>
                  <a:srgbClr val="FFFF00"/>
                </a:solidFill>
                <a:latin typeface="Courier" charset="0"/>
                <a:ea typeface="ＭＳ Ｐゴシック" charset="-128"/>
              </a:rPr>
              <a:t>www.dr-chuck.com</a:t>
            </a:r>
            <a:r>
              <a:rPr lang="en-US" altLang="en-US" sz="2800" dirty="0">
                <a:solidFill>
                  <a:srgbClr val="FFFF00"/>
                </a:solidFill>
                <a:latin typeface="Courier" charset="0"/>
                <a:ea typeface="ＭＳ Ｐゴシック" charset="-128"/>
              </a:rPr>
              <a:t> 80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latin typeface="Courier" charset="0"/>
                <a:ea typeface="ＭＳ Ｐゴシック" charset="-128"/>
              </a:rPr>
              <a:t>Trying 74.208.28.177...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latin typeface="Courier" charset="0"/>
                <a:ea typeface="ＭＳ Ｐゴシック" charset="-128"/>
              </a:rPr>
              <a:t>Connected to 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  <a:latin typeface="Courier" charset="0"/>
                <a:ea typeface="ＭＳ Ｐゴシック" charset="-128"/>
              </a:rPr>
              <a:t>www.dr-chuck.com.Escape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latin typeface="Courier" charset="0"/>
                <a:ea typeface="ＭＳ Ｐゴシック" charset="-128"/>
              </a:rPr>
              <a:t> character is '^]'.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00FF00"/>
                </a:solidFill>
                <a:latin typeface="Courier" charset="0"/>
                <a:ea typeface="ＭＳ Ｐゴシック" charset="-128"/>
              </a:rPr>
              <a:t>GET http://</a:t>
            </a:r>
            <a:r>
              <a:rPr lang="en-US" altLang="en-US" sz="2800" dirty="0" err="1">
                <a:solidFill>
                  <a:srgbClr val="00FF00"/>
                </a:solidFill>
                <a:latin typeface="Courier" charset="0"/>
                <a:ea typeface="ＭＳ Ｐゴシック" charset="-128"/>
              </a:rPr>
              <a:t>www.dr-chuck.com</a:t>
            </a:r>
            <a:r>
              <a:rPr lang="en-US" altLang="en-US" sz="2800" dirty="0">
                <a:solidFill>
                  <a:srgbClr val="00FF00"/>
                </a:solidFill>
                <a:latin typeface="Courier" charset="0"/>
                <a:ea typeface="ＭＳ Ｐゴシック" charset="-128"/>
              </a:rPr>
              <a:t>/page1.htm HTTP/1.0</a:t>
            </a:r>
          </a:p>
          <a:p>
            <a:pPr eaLnBrk="1" hangingPunct="1">
              <a:defRPr/>
            </a:pPr>
            <a:endParaRPr lang="en-US" altLang="en-US" sz="2800" dirty="0">
              <a:solidFill>
                <a:schemeClr val="tx1"/>
              </a:solidFill>
              <a:latin typeface="Courier" charset="0"/>
              <a:ea typeface="ＭＳ Ｐゴシック" charset="-128"/>
            </a:endParaRP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FF00FF"/>
                </a:solidFill>
                <a:latin typeface="Courier" charset="0"/>
                <a:ea typeface="ＭＳ Ｐゴシック" charset="-128"/>
              </a:rPr>
              <a:t>HTTP/1.1 200 OK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FF00FF"/>
                </a:solidFill>
                <a:latin typeface="Courier" charset="0"/>
                <a:ea typeface="ＭＳ Ｐゴシック" charset="-128"/>
              </a:rPr>
              <a:t>Date: Thu, 08 Jan 2015 01:57:52 GMT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FF00FF"/>
                </a:solidFill>
                <a:latin typeface="Courier" charset="0"/>
                <a:ea typeface="ＭＳ Ｐゴシック" charset="-128"/>
              </a:rPr>
              <a:t>Last-Modified: Sun, 19 Jan 2014 14:25:43 GMT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FF00FF"/>
                </a:solidFill>
                <a:latin typeface="Courier" charset="0"/>
                <a:ea typeface="ＭＳ Ｐゴシック" charset="-128"/>
              </a:rPr>
              <a:t>Connection: close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FF00FF"/>
                </a:solidFill>
                <a:latin typeface="Courier" charset="0"/>
                <a:ea typeface="ＭＳ Ｐゴシック" charset="-128"/>
              </a:rPr>
              <a:t>Content-Type: text/html</a:t>
            </a:r>
          </a:p>
          <a:p>
            <a:pPr eaLnBrk="1" hangingPunct="1">
              <a:defRPr/>
            </a:pPr>
            <a:endParaRPr lang="en-US" altLang="en-US" sz="2800" dirty="0">
              <a:solidFill>
                <a:srgbClr val="FF00FF"/>
              </a:solidFill>
              <a:latin typeface="Courier" charset="0"/>
              <a:ea typeface="ＭＳ Ｐゴシック" charset="-128"/>
            </a:endParaRP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&lt;</a:t>
            </a:r>
            <a:r>
              <a:rPr lang="en-US" altLang="en-US" sz="2800" dirty="0" smtClean="0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h1&gt;</a:t>
            </a:r>
            <a:r>
              <a:rPr lang="ru-RU" altLang="en-US" sz="2800" dirty="0" smtClean="0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Страница 1</a:t>
            </a:r>
            <a:r>
              <a:rPr lang="en-US" altLang="en-US" sz="2800" dirty="0" smtClean="0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&lt;/</a:t>
            </a:r>
            <a:r>
              <a:rPr lang="en-US" altLang="en-US" sz="2800" dirty="0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h1&gt;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&lt;</a:t>
            </a:r>
            <a:r>
              <a:rPr lang="en-US" altLang="en-US" sz="2800" dirty="0" smtClean="0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p&gt;</a:t>
            </a:r>
            <a:r>
              <a:rPr lang="ru-RU" altLang="en-US" sz="2800" dirty="0" smtClean="0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Перейти на </a:t>
            </a:r>
            <a:r>
              <a:rPr lang="en-US" altLang="en-US" sz="2800" dirty="0" smtClean="0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&lt;a </a:t>
            </a:r>
            <a:r>
              <a:rPr lang="en-US" altLang="en-US" sz="2800" dirty="0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href="http://www.dr-chuck.com/page2.htm</a:t>
            </a:r>
            <a:r>
              <a:rPr lang="en-US" altLang="en-US" sz="2800" dirty="0" smtClean="0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"&gt;</a:t>
            </a:r>
            <a:r>
              <a:rPr lang="ru-RU" altLang="en-US" sz="2800" dirty="0" smtClean="0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Страницу 2</a:t>
            </a:r>
            <a:r>
              <a:rPr lang="en-US" altLang="en-US" sz="2800" dirty="0" smtClean="0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&lt;/</a:t>
            </a:r>
            <a:r>
              <a:rPr lang="en-US" altLang="en-US" sz="2800" dirty="0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a&gt;.&lt;/p&gt;</a:t>
            </a:r>
          </a:p>
          <a:p>
            <a:pPr eaLnBrk="1" hangingPunct="1">
              <a:defRPr/>
            </a:pPr>
            <a:r>
              <a:rPr lang="ru-RU" altLang="en-US" sz="2800" dirty="0" smtClean="0">
                <a:solidFill>
                  <a:schemeClr val="bg1"/>
                </a:solidFill>
                <a:latin typeface="Courier" charset="0"/>
                <a:ea typeface="ＭＳ Ｐゴシック" charset="-128"/>
              </a:rPr>
              <a:t>Соединение закрыто внешним хостом</a:t>
            </a:r>
            <a:r>
              <a:rPr lang="en-US" altLang="en-US" sz="2800" dirty="0" smtClean="0">
                <a:solidFill>
                  <a:schemeClr val="bg1"/>
                </a:solidFill>
                <a:latin typeface="Courier" charset="0"/>
                <a:ea typeface="ＭＳ Ｐゴシック" charset="-128"/>
              </a:rPr>
              <a:t>.</a:t>
            </a:r>
            <a:endParaRPr lang="en-US" altLang="en-US" sz="2800" dirty="0">
              <a:solidFill>
                <a:schemeClr val="bg1"/>
              </a:solidFill>
              <a:latin typeface="Courier" charset="0"/>
              <a:ea typeface="ＭＳ Ｐゴシック" charset="-128"/>
            </a:endParaRPr>
          </a:p>
        </p:txBody>
      </p:sp>
      <p:sp>
        <p:nvSpPr>
          <p:cNvPr id="39939" name="Rectangle 5"/>
          <p:cNvSpPr>
            <a:spLocks/>
          </p:cNvSpPr>
          <p:nvPr/>
        </p:nvSpPr>
        <p:spPr bwMode="auto">
          <a:xfrm>
            <a:off x="12471667" y="4405258"/>
            <a:ext cx="2954335" cy="9233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sz="6000" dirty="0" smtClean="0">
                <a:solidFill>
                  <a:srgbClr val="0000FF"/>
                </a:solidFill>
                <a:ea typeface="ＭＳ Ｐゴシック" charset="-128"/>
              </a:rPr>
              <a:t>Браузер</a:t>
            </a:r>
            <a:endParaRPr lang="en-US" altLang="en-US" sz="6000" dirty="0">
              <a:solidFill>
                <a:srgbClr val="0000FF"/>
              </a:solidFill>
              <a:ea typeface="ＭＳ Ｐゴシック" charset="-128"/>
            </a:endParaRPr>
          </a:p>
        </p:txBody>
      </p:sp>
      <p:sp>
        <p:nvSpPr>
          <p:cNvPr id="39940" name="Rectangle 6"/>
          <p:cNvSpPr>
            <a:spLocks/>
          </p:cNvSpPr>
          <p:nvPr/>
        </p:nvSpPr>
        <p:spPr bwMode="auto">
          <a:xfrm>
            <a:off x="12155075" y="1050514"/>
            <a:ext cx="3587521" cy="80021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sz="5200" dirty="0" smtClean="0">
                <a:solidFill>
                  <a:srgbClr val="0000FF"/>
                </a:solidFill>
                <a:ea typeface="ＭＳ Ｐゴシック" charset="-128"/>
              </a:rPr>
              <a:t>Веб-сервер</a:t>
            </a:r>
            <a:endParaRPr lang="en-US" altLang="en-US" sz="5200" dirty="0">
              <a:solidFill>
                <a:srgbClr val="0000FF"/>
              </a:solidFill>
              <a:ea typeface="ＭＳ Ｐゴシック" charset="-128"/>
            </a:endParaRPr>
          </a:p>
        </p:txBody>
      </p:sp>
      <p:sp>
        <p:nvSpPr>
          <p:cNvPr id="39941" name="Line 7"/>
          <p:cNvSpPr>
            <a:spLocks noChangeShapeType="1"/>
          </p:cNvSpPr>
          <p:nvPr/>
        </p:nvSpPr>
        <p:spPr bwMode="auto">
          <a:xfrm flipH="1">
            <a:off x="13422489" y="2063045"/>
            <a:ext cx="22578" cy="2065867"/>
          </a:xfrm>
          <a:prstGeom prst="line">
            <a:avLst/>
          </a:prstGeom>
          <a:noFill/>
          <a:ln w="114300">
            <a:solidFill>
              <a:srgbClr val="00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/>
          </a:p>
        </p:txBody>
      </p:sp>
      <p:sp>
        <p:nvSpPr>
          <p:cNvPr id="39942" name="Line 8"/>
          <p:cNvSpPr>
            <a:spLocks noChangeShapeType="1"/>
          </p:cNvSpPr>
          <p:nvPr/>
        </p:nvSpPr>
        <p:spPr bwMode="auto">
          <a:xfrm rot="10800000" flipH="1">
            <a:off x="13938956" y="2085623"/>
            <a:ext cx="22578" cy="2108199"/>
          </a:xfrm>
          <a:prstGeom prst="line">
            <a:avLst/>
          </a:prstGeom>
          <a:noFill/>
          <a:ln w="114300">
            <a:solidFill>
              <a:srgbClr val="FF00FF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/>
          </a:p>
        </p:txBody>
      </p:sp>
      <p:sp>
        <p:nvSpPr>
          <p:cNvPr id="39943" name="Line 8"/>
          <p:cNvSpPr>
            <a:spLocks noChangeShapeType="1"/>
          </p:cNvSpPr>
          <p:nvPr/>
        </p:nvSpPr>
        <p:spPr bwMode="auto">
          <a:xfrm rot="10800000" flipH="1">
            <a:off x="14458245" y="2051757"/>
            <a:ext cx="19755" cy="2108199"/>
          </a:xfrm>
          <a:prstGeom prst="line">
            <a:avLst/>
          </a:prstGeom>
          <a:noFill/>
          <a:ln w="114300">
            <a:solidFill>
              <a:srgbClr val="66FFCC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/>
          </a:p>
        </p:txBody>
      </p:sp>
    </p:spTree>
    <p:extLst>
      <p:ext uri="{BB962C8B-B14F-4D97-AF65-F5344CB8AC3E}">
        <p14:creationId xmlns:p14="http://schemas.microsoft.com/office/powerpoint/2010/main" val="73803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5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Протокол управления передачей</a:t>
            </a:r>
            <a:r>
              <a:rPr lang="en-US" sz="5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(TCP</a:t>
            </a:r>
            <a:r>
              <a:rPr lang="en-US" sz="58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1155700" y="2992582"/>
            <a:ext cx="8004925" cy="531331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457200" lvl="0" indent="-457200"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ru-RU" sz="28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Создан на основе </a:t>
            </a:r>
            <a:r>
              <a:rPr lang="en-US" sz="28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IP</a:t>
            </a:r>
            <a:r>
              <a:rPr lang="ru-RU" sz="28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28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</a:t>
            </a:r>
            <a:r>
              <a:rPr lang="ru-RU" sz="28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Интернет </a:t>
            </a:r>
            <a:r>
              <a:rPr lang="ru-RU" sz="28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протокол</a:t>
            </a:r>
            <a:r>
              <a:rPr lang="en-US" sz="28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  <a:endParaRPr lang="en-US" sz="28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ru-RU" sz="28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Предполагается, что </a:t>
            </a:r>
            <a:r>
              <a:rPr lang="en-US" sz="28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IP </a:t>
            </a:r>
            <a:r>
              <a:rPr lang="ru-RU" sz="28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может потерять часть данных, поэтому</a:t>
            </a:r>
            <a:r>
              <a:rPr lang="en-US" sz="28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TCP</a:t>
            </a:r>
            <a:r>
              <a:rPr lang="ru-RU" sz="28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хранит и </a:t>
            </a:r>
            <a:r>
              <a:rPr lang="ru-RU" sz="28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осуществляет повторный запрос данных в случае утери</a:t>
            </a:r>
            <a:endParaRPr lang="en-US" sz="28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</a:pPr>
            <a:r>
              <a:rPr lang="ru-RU" sz="28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Осуществляет</a:t>
            </a:r>
            <a:r>
              <a:rPr lang="en-US" sz="28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8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2800" dirty="0" smtClean="0">
                <a:solidFill>
                  <a:schemeClr val="lt1"/>
                </a:solidFill>
                <a:ea typeface="Arial" charset="0"/>
              </a:rPr>
              <a:t>управление потоком с помощью «окна» передачи</a:t>
            </a:r>
            <a:endParaRPr lang="en-US" sz="28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ru-RU" sz="28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Обеспечивает наличие надежного </a:t>
            </a:r>
            <a:r>
              <a:rPr lang="ru-RU" sz="28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туннеля</a:t>
            </a:r>
            <a:endParaRPr lang="en-US" sz="28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305" name="Shape 3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9100" y="2501900"/>
            <a:ext cx="6007199" cy="4698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 txBox="1"/>
          <p:nvPr/>
        </p:nvSpPr>
        <p:spPr>
          <a:xfrm>
            <a:off x="9607600" y="3826250"/>
            <a:ext cx="5410200" cy="673199"/>
          </a:xfrm>
          <a:prstGeom prst="rect">
            <a:avLst/>
          </a:prstGeom>
          <a:noFill/>
          <a:ln w="254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Shape 307"/>
          <p:cNvSpPr txBox="1"/>
          <p:nvPr/>
        </p:nvSpPr>
        <p:spPr>
          <a:xfrm>
            <a:off x="9309100" y="7562850"/>
            <a:ext cx="6642224" cy="838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20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Source: </a:t>
            </a:r>
            <a:r>
              <a:rPr lang="en-US" sz="2000" u="sng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http://en.wikipedia.org/wiki/Internet_Protocol_Suite</a:t>
            </a:r>
            <a:endParaRPr lang="en-US" sz="2000" u="sng" strike="noStrike" cap="none" dirty="0" smtClean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lvl="0">
              <a:buClr>
                <a:schemeClr val="lt1"/>
              </a:buClr>
              <a:buSzPct val="25000"/>
            </a:pPr>
            <a:r>
              <a:rPr lang="en-US" sz="20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5"/>
              </a:rPr>
              <a:t>https://ru.wikipedia.org/wiki/TCP/IP</a:t>
            </a:r>
            <a:r>
              <a:rPr lang="en-US" sz="200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endParaRPr lang="en-US" sz="20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1509891" y="770467"/>
            <a:ext cx="8243710" cy="2286000"/>
          </a:xfrm>
        </p:spPr>
        <p:txBody>
          <a:bodyPr/>
          <a:lstStyle/>
          <a:p>
            <a:pPr eaLnBrk="1" hangingPunct="1"/>
            <a:r>
              <a:rPr lang="ru-RU" altLang="en-US" sz="6400" dirty="0" smtClean="0">
                <a:solidFill>
                  <a:srgbClr val="1FF6D6"/>
                </a:solidFill>
              </a:rPr>
              <a:t>Меткий хакинг в кино</a:t>
            </a:r>
            <a:endParaRPr lang="en-US" altLang="en-US" sz="6400" dirty="0">
              <a:solidFill>
                <a:srgbClr val="1FF6D6"/>
              </a:solidFill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idx="1"/>
          </p:nvPr>
        </p:nvSpPr>
        <p:spPr>
          <a:xfrm>
            <a:off x="1509891" y="3172178"/>
            <a:ext cx="13236222" cy="3742267"/>
          </a:xfrm>
        </p:spPr>
        <p:txBody>
          <a:bodyPr/>
          <a:lstStyle/>
          <a:p>
            <a:pPr marL="749309">
              <a:defRPr/>
            </a:pPr>
            <a:r>
              <a:rPr lang="ru-RU" sz="3401" dirty="0" smtClean="0"/>
              <a:t>Матрица Перезагрузка</a:t>
            </a:r>
            <a:endParaRPr lang="en-US" sz="3401" dirty="0"/>
          </a:p>
          <a:p>
            <a:pPr marL="749309">
              <a:defRPr/>
            </a:pPr>
            <a:r>
              <a:rPr lang="ru-RU" sz="3401" dirty="0" smtClean="0"/>
              <a:t>Ультиматум Борна</a:t>
            </a:r>
            <a:endParaRPr lang="en-US" sz="3401" dirty="0"/>
          </a:p>
          <a:p>
            <a:pPr marL="749309">
              <a:defRPr/>
            </a:pPr>
            <a:r>
              <a:rPr lang="ru-RU" sz="3401" dirty="0" smtClean="0"/>
              <a:t>Крепкий орешек </a:t>
            </a:r>
            <a:r>
              <a:rPr lang="en-US" sz="3401" dirty="0" smtClean="0"/>
              <a:t>4</a:t>
            </a:r>
            <a:endParaRPr lang="en-US" sz="3401" dirty="0"/>
          </a:p>
          <a:p>
            <a:pPr marL="749309">
              <a:defRPr/>
            </a:pPr>
            <a:r>
              <a:rPr lang="en-US" sz="3401" dirty="0"/>
              <a:t>...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045" y="5170311"/>
            <a:ext cx="4817534" cy="288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333" y="1069623"/>
            <a:ext cx="4800601" cy="397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5"/>
          <p:cNvSpPr>
            <a:spLocks/>
          </p:cNvSpPr>
          <p:nvPr/>
        </p:nvSpPr>
        <p:spPr bwMode="auto">
          <a:xfrm>
            <a:off x="2568423" y="7177902"/>
            <a:ext cx="52658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dirty="0">
                <a:solidFill>
                  <a:srgbClr val="1FF6D6"/>
                </a:solidFill>
                <a:ea typeface="ＭＳ Ｐゴシック" charset="-128"/>
              </a:rPr>
              <a:t>http://</a:t>
            </a:r>
            <a:r>
              <a:rPr lang="en-US" altLang="en-US" dirty="0" err="1">
                <a:solidFill>
                  <a:srgbClr val="1FF6D6"/>
                </a:solidFill>
                <a:ea typeface="ＭＳ Ｐゴシック" charset="-128"/>
              </a:rPr>
              <a:t>nmap.org</a:t>
            </a:r>
            <a:r>
              <a:rPr lang="en-US" altLang="en-US" dirty="0">
                <a:solidFill>
                  <a:srgbClr val="1FF6D6"/>
                </a:solidFill>
                <a:ea typeface="ＭＳ Ｐゴシック" charset="-128"/>
              </a:rPr>
              <a:t>/</a:t>
            </a:r>
            <a:r>
              <a:rPr lang="en-US" altLang="en-US" dirty="0" err="1">
                <a:solidFill>
                  <a:srgbClr val="1FF6D6"/>
                </a:solidFill>
                <a:ea typeface="ＭＳ Ｐゴシック" charset="-128"/>
              </a:rPr>
              <a:t>movies.html</a:t>
            </a:r>
            <a:endParaRPr lang="en-US" altLang="en-US" dirty="0">
              <a:solidFill>
                <a:srgbClr val="1FF6D6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756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7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Напишем веб-браузер</a:t>
            </a:r>
            <a:r>
              <a:rPr lang="en-US" sz="7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!</a:t>
            </a:r>
            <a:endParaRPr lang="en-US" sz="78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</a:t>
            </a:r>
            <a:r>
              <a:rPr lang="ru-RU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-запрос в Пайтон</a:t>
            </a:r>
            <a:endParaRPr lang="en-US" sz="76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050" y="5327650"/>
            <a:ext cx="4965700" cy="256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9731" y="2539899"/>
            <a:ext cx="14791229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import socket</a:t>
            </a:r>
          </a:p>
          <a:p>
            <a:endParaRPr lang="en-US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socket.socket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socket.AF_INET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socket.SOCK_STREAM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mysock.connect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(('data.pr4e.org', 80))</a:t>
            </a:r>
          </a:p>
          <a:p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cmd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= 'GET http://data.pr4e.org/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romeo.txt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HTTP/1.0\r\n\r\</a:t>
            </a:r>
            <a:r>
              <a:rPr lang="en-US" sz="2800" dirty="0" err="1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'.encode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mysock.send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cmd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endParaRPr lang="en-US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while True:</a:t>
            </a:r>
          </a:p>
          <a:p>
            <a:r>
              <a:rPr lang="ro-RO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data = </a:t>
            </a:r>
            <a:r>
              <a:rPr lang="ro-RO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mysock.recv</a:t>
            </a:r>
            <a:r>
              <a:rPr lang="ro-RO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(512)</a:t>
            </a: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if (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len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(data) &lt; 1):</a:t>
            </a: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break</a:t>
            </a: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print(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data.</a:t>
            </a:r>
            <a:r>
              <a:rPr lang="en-US" sz="28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decode</a:t>
            </a:r>
            <a:r>
              <a:rPr lang="en-US" sz="2800" dirty="0" smtClean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  <a:r>
              <a:rPr lang="en-US" sz="28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,end='')</a:t>
            </a:r>
            <a:endParaRPr lang="en-US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mysock.close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 txBox="1"/>
          <p:nvPr/>
        </p:nvSpPr>
        <p:spPr>
          <a:xfrm>
            <a:off x="438150" y="1768476"/>
            <a:ext cx="9431337" cy="5643562"/>
          </a:xfrm>
          <a:prstGeom prst="rect">
            <a:avLst/>
          </a:prstGeom>
          <a:noFill/>
          <a:ln w="12700" cap="rnd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i="0" u="none" strike="noStrike" cap="none" dirty="0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HTTP/1.1 200 OK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i="0" u="none" strike="noStrike" cap="none" dirty="0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Date: Sun, 14 Mar 2010 23:52:41 GMT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i="0" u="none" strike="noStrike" cap="none" dirty="0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Server: Apache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i="0" u="none" strike="noStrike" cap="none" dirty="0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Last-Modified: Tue, 29 Dec 2009 01:31:22 GMT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i="0" u="none" strike="noStrike" cap="none" dirty="0" err="1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ETag</a:t>
            </a:r>
            <a:r>
              <a:rPr lang="en-US" sz="2400" i="0" u="none" strike="noStrike" cap="none" dirty="0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: "143c1b33-a7-4b395bea"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i="0" u="none" strike="noStrike" cap="none" dirty="0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Accept-Ranges: bytes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i="0" u="none" strike="noStrike" cap="none" dirty="0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Content-Length: 167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i="0" u="none" strike="noStrike" cap="none" dirty="0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Connection: close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i="0" u="none" strike="noStrike" cap="none" dirty="0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Content-Type: text/plain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0" u="none" strike="noStrike" cap="none" dirty="0">
              <a:solidFill>
                <a:srgbClr val="FF00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lvl="0">
              <a:buClr>
                <a:srgbClr val="FF00FF"/>
              </a:buClr>
              <a:buSzPct val="25000"/>
            </a:pPr>
            <a:r>
              <a:rPr lang="en-US" sz="2400" dirty="0">
                <a:solidFill>
                  <a:schemeClr val="bg1"/>
                </a:solidFill>
              </a:rPr>
              <a:t>But soft what light through yonder window breaks</a:t>
            </a:r>
          </a:p>
          <a:p>
            <a:pPr lvl="0">
              <a:buClr>
                <a:srgbClr val="FF00FF"/>
              </a:buClr>
              <a:buSzPct val="25000"/>
            </a:pPr>
            <a:r>
              <a:rPr lang="en-US" sz="2400" dirty="0">
                <a:solidFill>
                  <a:schemeClr val="bg1"/>
                </a:solidFill>
              </a:rPr>
              <a:t>It is the east and Juliet is the sun</a:t>
            </a:r>
          </a:p>
          <a:p>
            <a:pPr lvl="0">
              <a:buClr>
                <a:srgbClr val="FF00FF"/>
              </a:buClr>
              <a:buSzPct val="25000"/>
            </a:pPr>
            <a:r>
              <a:rPr lang="en-US" sz="2400" dirty="0">
                <a:solidFill>
                  <a:schemeClr val="bg1"/>
                </a:solidFill>
              </a:rPr>
              <a:t>Arise fair sun and kill the envious moon</a:t>
            </a:r>
          </a:p>
          <a:p>
            <a:pPr lvl="0">
              <a:buClr>
                <a:srgbClr val="FF00FF"/>
              </a:buClr>
              <a:buSzPct val="25000"/>
            </a:pPr>
            <a:r>
              <a:rPr lang="en-US" sz="2400" dirty="0">
                <a:solidFill>
                  <a:schemeClr val="bg1"/>
                </a:solidFill>
              </a:rPr>
              <a:t>Who is already sick and pale with </a:t>
            </a:r>
            <a:r>
              <a:rPr lang="en-US" sz="2400" dirty="0" smtClean="0">
                <a:solidFill>
                  <a:schemeClr val="bg1"/>
                </a:solidFill>
              </a:rPr>
              <a:t>grief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61" name="Shape 661"/>
          <p:cNvSpPr txBox="1"/>
          <p:nvPr/>
        </p:nvSpPr>
        <p:spPr>
          <a:xfrm>
            <a:off x="10566400" y="2971800"/>
            <a:ext cx="5111750" cy="2768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4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while True: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4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 data = </a:t>
            </a:r>
            <a:r>
              <a:rPr lang="en-US" sz="2400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mysock.recv</a:t>
            </a:r>
            <a:r>
              <a:rPr lang="en-US" sz="24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(512)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4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 if ( </a:t>
            </a:r>
            <a:r>
              <a:rPr lang="en-US" sz="2400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len</a:t>
            </a:r>
            <a:r>
              <a:rPr lang="en-US" sz="24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(data) &lt; 1 )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4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     break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4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 </a:t>
            </a:r>
            <a:r>
              <a:rPr lang="en-US" sz="2400" i="0" u="none" strike="noStrike" cap="none" dirty="0" smtClean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print(</a:t>
            </a:r>
            <a:r>
              <a:rPr lang="en-US" sz="2400" i="0" u="none" strike="noStrike" cap="none" dirty="0" err="1" smtClean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data.</a:t>
            </a:r>
            <a:r>
              <a:rPr lang="en-US" sz="2400" i="0" u="none" strike="noStrike" cap="none" dirty="0" err="1" smtClean="0">
                <a:solidFill>
                  <a:srgbClr val="00FA00"/>
                </a:solidFill>
                <a:latin typeface="Courier"/>
                <a:ea typeface="Courier New"/>
                <a:cs typeface="Courier"/>
                <a:sym typeface="Courier New"/>
              </a:rPr>
              <a:t>decode</a:t>
            </a:r>
            <a:r>
              <a:rPr lang="en-US" sz="2400" i="0" u="none" strike="noStrike" cap="none" dirty="0" smtClean="0">
                <a:solidFill>
                  <a:srgbClr val="00FA00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  <a:r>
              <a:rPr lang="en-US" sz="2400" i="0" u="none" strike="noStrike" cap="none" dirty="0" smtClean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-US" sz="2400" i="0" u="none" strike="noStrike" cap="none" dirty="0">
              <a:solidFill>
                <a:srgbClr val="FFFF00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  <p:sp>
        <p:nvSpPr>
          <p:cNvPr id="662" name="Shape 662"/>
          <p:cNvSpPr txBox="1"/>
          <p:nvPr/>
        </p:nvSpPr>
        <p:spPr>
          <a:xfrm>
            <a:off x="10158410" y="1959514"/>
            <a:ext cx="5685648" cy="622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36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Заголовок </a:t>
            </a:r>
            <a:r>
              <a:rPr lang="en-US" sz="36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</a:t>
            </a:r>
            <a:r>
              <a:rPr lang="ru-RU" sz="36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-запроса</a:t>
            </a:r>
            <a:endParaRPr lang="en-US" sz="3600" u="none" strike="noStrike" cap="none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63" name="Shape 663"/>
          <p:cNvSpPr txBox="1"/>
          <p:nvPr/>
        </p:nvSpPr>
        <p:spPr>
          <a:xfrm>
            <a:off x="10158411" y="6424179"/>
            <a:ext cx="4571742" cy="622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Тело 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</a:t>
            </a: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-запроса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800" dirty="0" smtClean="0">
                <a:solidFill>
                  <a:srgbClr val="FFD966"/>
                </a:solidFill>
              </a:rPr>
              <a:t>Символы и строки</a:t>
            </a:r>
            <a:endParaRPr lang="en-US" sz="7800" dirty="0">
              <a:solidFill>
                <a:srgbClr val="FFD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808" y="7402940"/>
            <a:ext cx="92015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hlinkClick r:id="rId2"/>
              </a:rPr>
              <a:t>https://ru.wikipedia.org/wiki/ASCII</a:t>
            </a:r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  <a:hlinkClick r:id="rId3"/>
              </a:rPr>
              <a:t>http</a:t>
            </a:r>
            <a:r>
              <a:rPr lang="en-US" sz="2800" dirty="0">
                <a:solidFill>
                  <a:srgbClr val="FFFF00"/>
                </a:solidFill>
                <a:hlinkClick r:id="rId3"/>
              </a:rPr>
              <a:t>://www.catonmat.net/download/ascii-cheat-sheet.png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55700" y="847164"/>
            <a:ext cx="3436178" cy="1692735"/>
          </a:xfrm>
        </p:spPr>
        <p:txBody>
          <a:bodyPr/>
          <a:lstStyle/>
          <a:p>
            <a:r>
              <a:rPr lang="en-US" sz="7600" dirty="0" smtClean="0">
                <a:solidFill>
                  <a:srgbClr val="FFD966"/>
                </a:solidFill>
              </a:rPr>
              <a:t>ASCII</a:t>
            </a:r>
            <a:endParaRPr lang="en-US" sz="7600" dirty="0">
              <a:solidFill>
                <a:srgbClr val="FFD9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3353" y="2589017"/>
            <a:ext cx="30985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American Standard Code for Information Interchange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470" y="906615"/>
            <a:ext cx="8110329" cy="64778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93353" y="4818359"/>
            <a:ext cx="32781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Американский стандартный код для обмена информацией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9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600" dirty="0" smtClean="0">
                <a:solidFill>
                  <a:srgbClr val="FFD966"/>
                </a:solidFill>
              </a:rPr>
              <a:t>Представление простых строк</a:t>
            </a:r>
            <a:endParaRPr lang="en-US" sz="7600" dirty="0">
              <a:solidFill>
                <a:srgbClr val="FFD966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55700" y="2603500"/>
            <a:ext cx="7690126" cy="6003787"/>
          </a:xfrm>
        </p:spPr>
        <p:txBody>
          <a:bodyPr/>
          <a:lstStyle/>
          <a:p>
            <a:r>
              <a:rPr lang="ru-RU" dirty="0" smtClean="0"/>
              <a:t>Каждый символ представлен числом от 0 до 256, хранящимся в 8 битах памяти</a:t>
            </a:r>
            <a:endParaRPr lang="en-US" dirty="0" smtClean="0"/>
          </a:p>
          <a:p>
            <a:r>
              <a:rPr lang="ru-RU" dirty="0" smtClean="0"/>
              <a:t>Мы называем </a:t>
            </a:r>
            <a:r>
              <a:rPr lang="en-US" dirty="0" smtClean="0"/>
              <a:t>8 </a:t>
            </a:r>
            <a:r>
              <a:rPr lang="ru-RU" dirty="0" smtClean="0"/>
              <a:t>бит памяти</a:t>
            </a:r>
            <a:r>
              <a:rPr lang="en-US" dirty="0" smtClean="0"/>
              <a:t> </a:t>
            </a:r>
            <a:r>
              <a:rPr lang="ru-RU" dirty="0" smtClean="0">
                <a:solidFill>
                  <a:srgbClr val="00FA00"/>
                </a:solidFill>
              </a:rPr>
              <a:t>«байтом» </a:t>
            </a:r>
            <a:r>
              <a:rPr lang="en-US" dirty="0" smtClean="0"/>
              <a:t>(</a:t>
            </a:r>
            <a:r>
              <a:rPr lang="ru-RU" dirty="0" smtClean="0"/>
              <a:t>например, мой диск содержит 3</a:t>
            </a:r>
            <a:r>
              <a:rPr lang="en-US" dirty="0" smtClean="0"/>
              <a:t> </a:t>
            </a:r>
            <a:r>
              <a:rPr lang="ru-RU" dirty="0" smtClean="0"/>
              <a:t>Тера</a:t>
            </a:r>
            <a:r>
              <a:rPr lang="ru-RU" dirty="0" smtClean="0">
                <a:solidFill>
                  <a:srgbClr val="00FA00"/>
                </a:solidFill>
              </a:rPr>
              <a:t>байта </a:t>
            </a:r>
            <a:r>
              <a:rPr lang="ru-RU" dirty="0" smtClean="0"/>
              <a:t>памяти</a:t>
            </a:r>
            <a:r>
              <a:rPr lang="en-US" dirty="0" smtClean="0"/>
              <a:t>)</a:t>
            </a:r>
          </a:p>
          <a:p>
            <a:r>
              <a:rPr lang="ru-RU" dirty="0" smtClean="0"/>
              <a:t>Функция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40FF"/>
                </a:solidFill>
              </a:rPr>
              <a:t>ord</a:t>
            </a:r>
            <a:r>
              <a:rPr lang="en-US" dirty="0" smtClean="0">
                <a:solidFill>
                  <a:srgbClr val="FF40FF"/>
                </a:solidFill>
              </a:rPr>
              <a:t>() </a:t>
            </a:r>
            <a:r>
              <a:rPr lang="ru-RU" dirty="0" smtClean="0"/>
              <a:t>сообщает нам числовое значение простого символа</a:t>
            </a:r>
            <a:r>
              <a:rPr lang="en-US" dirty="0" smtClean="0"/>
              <a:t> </a:t>
            </a:r>
            <a:r>
              <a:rPr lang="ru-RU" dirty="0" smtClean="0"/>
              <a:t>из таблицы </a:t>
            </a:r>
            <a:r>
              <a:rPr lang="en-US" dirty="0" smtClean="0"/>
              <a:t>ASCII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75048" y="3645654"/>
            <a:ext cx="448071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2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print(</a:t>
            </a:r>
            <a:r>
              <a:rPr lang="en-US" sz="2800" dirty="0" err="1" smtClean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ord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'H'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72</a:t>
            </a:r>
          </a:p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2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print(</a:t>
            </a:r>
            <a:r>
              <a:rPr lang="en-US" sz="2800" dirty="0" err="1" smtClean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ord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'e'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101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&gt;&gt;&gt; print(</a:t>
            </a:r>
            <a:r>
              <a:rPr lang="en-US" sz="2800" dirty="0" err="1" smtClean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ord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'\n</a:t>
            </a:r>
            <a:r>
              <a:rPr lang="en-US" sz="2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sz="2800" dirty="0" smtClean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sz="2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10</a:t>
            </a:r>
            <a:endParaRPr lang="en-US" sz="28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&gt;&gt;&gt;</a:t>
            </a:r>
            <a:r>
              <a:rPr lang="en-US" sz="2800" b="1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 </a:t>
            </a:r>
            <a:endParaRPr lang="en-US" sz="2800" b="1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55700" y="847164"/>
            <a:ext cx="3436178" cy="1692735"/>
          </a:xfrm>
        </p:spPr>
        <p:txBody>
          <a:bodyPr/>
          <a:lstStyle/>
          <a:p>
            <a:r>
              <a:rPr lang="en-US" sz="7600" dirty="0" smtClean="0">
                <a:solidFill>
                  <a:srgbClr val="FFD966"/>
                </a:solidFill>
              </a:rPr>
              <a:t>ASCII</a:t>
            </a:r>
            <a:endParaRPr lang="en-US" sz="7600" dirty="0">
              <a:solidFill>
                <a:srgbClr val="FFD9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7679" y="2703545"/>
            <a:ext cx="448071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2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print(</a:t>
            </a:r>
            <a:r>
              <a:rPr lang="en-US" sz="2800" dirty="0" err="1" smtClean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ord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'H'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72</a:t>
            </a:r>
          </a:p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2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print(</a:t>
            </a:r>
            <a:r>
              <a:rPr lang="en-US" sz="2800" dirty="0" err="1" smtClean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ord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'e'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101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&gt;&gt;&gt; print(</a:t>
            </a:r>
            <a:r>
              <a:rPr lang="en-US" sz="2800" dirty="0" err="1" smtClean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ord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'\n</a:t>
            </a:r>
            <a:r>
              <a:rPr lang="en-US" sz="2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sz="2800" dirty="0" smtClean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sz="2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10</a:t>
            </a:r>
            <a:endParaRPr lang="en-US" sz="28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&gt;&gt;&gt;</a:t>
            </a:r>
            <a:r>
              <a:rPr lang="en-US" sz="2800" b="1" dirty="0" smtClean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 </a:t>
            </a:r>
            <a:endParaRPr lang="en-US" sz="2800" b="1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6947" y="6321287"/>
            <a:ext cx="43614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В</a:t>
            </a:r>
            <a:r>
              <a:rPr lang="en-US" sz="2800" dirty="0" smtClean="0">
                <a:solidFill>
                  <a:schemeClr val="bg1"/>
                </a:solidFill>
              </a:rPr>
              <a:t> 1960</a:t>
            </a:r>
            <a:r>
              <a:rPr lang="ru-RU" sz="2800" dirty="0" smtClean="0">
                <a:solidFill>
                  <a:schemeClr val="bg1"/>
                </a:solidFill>
              </a:rPr>
              <a:t>-х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1970</a:t>
            </a:r>
            <a:r>
              <a:rPr lang="ru-RU" sz="2800" dirty="0" smtClean="0">
                <a:solidFill>
                  <a:schemeClr val="bg1"/>
                </a:solidFill>
              </a:rPr>
              <a:t>-х считалось, что один байт – это один символ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470" y="906615"/>
            <a:ext cx="8110329" cy="64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1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95" y="728476"/>
            <a:ext cx="12999076" cy="73531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347464" y="1621166"/>
            <a:ext cx="414248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http://</a:t>
            </a:r>
            <a:r>
              <a:rPr lang="en-US" sz="2800" dirty="0" err="1">
                <a:solidFill>
                  <a:schemeClr val="accent2"/>
                </a:solidFill>
              </a:rPr>
              <a:t>unicode.org</a:t>
            </a:r>
            <a:r>
              <a:rPr lang="en-US" sz="2800" dirty="0">
                <a:solidFill>
                  <a:schemeClr val="accent2"/>
                </a:solidFill>
              </a:rPr>
              <a:t>/charts/</a:t>
            </a:r>
          </a:p>
        </p:txBody>
      </p:sp>
    </p:spTree>
    <p:extLst>
      <p:ext uri="{BB962C8B-B14F-4D97-AF65-F5344CB8AC3E}">
        <p14:creationId xmlns:p14="http://schemas.microsoft.com/office/powerpoint/2010/main" val="145579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600" dirty="0" smtClean="0">
                <a:solidFill>
                  <a:srgbClr val="FFD966"/>
                </a:solidFill>
              </a:rPr>
              <a:t>Многобайтовые символы</a:t>
            </a:r>
            <a:endParaRPr lang="en-US" sz="7600" dirty="0">
              <a:solidFill>
                <a:srgbClr val="FFD9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363" y="2603500"/>
            <a:ext cx="14577337" cy="5923811"/>
          </a:xfrm>
        </p:spPr>
        <p:txBody>
          <a:bodyPr/>
          <a:lstStyle/>
          <a:p>
            <a:pPr marL="569913" indent="0">
              <a:spcBef>
                <a:spcPts val="1600"/>
              </a:spcBef>
              <a:buNone/>
            </a:pPr>
            <a:r>
              <a:rPr lang="ru-RU" sz="2700" dirty="0" smtClean="0"/>
              <a:t>В связи с многообразием символов, которые должны обрабатываться компьютерами, существуют символы, представленные более чем одним байтом</a:t>
            </a:r>
          </a:p>
          <a:p>
            <a:pPr marL="569913" indent="0">
              <a:spcBef>
                <a:spcPts val="1600"/>
              </a:spcBef>
              <a:buNone/>
            </a:pPr>
            <a:r>
              <a:rPr lang="en-US" sz="2700" dirty="0" smtClean="0"/>
              <a:t>UTF-16</a:t>
            </a:r>
            <a:r>
              <a:rPr lang="ru-RU" sz="2700" dirty="0" smtClean="0"/>
              <a:t>: фиксированная длина </a:t>
            </a:r>
            <a:r>
              <a:rPr lang="ru-RU" sz="2800" dirty="0" smtClean="0"/>
              <a:t>— </a:t>
            </a:r>
            <a:r>
              <a:rPr lang="ru-RU" sz="2700" dirty="0" smtClean="0"/>
              <a:t>два байта</a:t>
            </a:r>
            <a:endParaRPr lang="en-US" sz="2700" dirty="0" smtClean="0"/>
          </a:p>
          <a:p>
            <a:pPr lvl="1">
              <a:spcBef>
                <a:spcPts val="1600"/>
              </a:spcBef>
            </a:pPr>
            <a:r>
              <a:rPr lang="en-US" sz="2700" dirty="0" smtClean="0"/>
              <a:t>UTF-32</a:t>
            </a:r>
            <a:r>
              <a:rPr lang="ru-RU" sz="2700" dirty="0" smtClean="0"/>
              <a:t>: фиксированная </a:t>
            </a:r>
            <a:r>
              <a:rPr lang="ru-RU" sz="2700" dirty="0"/>
              <a:t>длина </a:t>
            </a:r>
            <a:r>
              <a:rPr lang="ru-RU" sz="2800" dirty="0"/>
              <a:t>—</a:t>
            </a:r>
            <a:r>
              <a:rPr lang="ru-RU" sz="2700" dirty="0" smtClean="0"/>
              <a:t> </a:t>
            </a:r>
            <a:r>
              <a:rPr lang="en-US" sz="2700" dirty="0" smtClean="0"/>
              <a:t> </a:t>
            </a:r>
            <a:r>
              <a:rPr lang="ru-RU" sz="2700" dirty="0" smtClean="0"/>
              <a:t>четыре байта</a:t>
            </a:r>
            <a:endParaRPr lang="en-US" sz="2700" dirty="0" smtClean="0"/>
          </a:p>
          <a:p>
            <a:pPr lvl="1">
              <a:spcBef>
                <a:spcPts val="1600"/>
              </a:spcBef>
            </a:pPr>
            <a:r>
              <a:rPr lang="en-US" sz="2700" dirty="0" smtClean="0">
                <a:solidFill>
                  <a:srgbClr val="00FA00"/>
                </a:solidFill>
              </a:rPr>
              <a:t>UTF-8</a:t>
            </a:r>
            <a:r>
              <a:rPr lang="ru-RU" sz="2700" dirty="0" smtClean="0"/>
              <a:t>:</a:t>
            </a:r>
            <a:r>
              <a:rPr lang="en-US" sz="2700" dirty="0" smtClean="0"/>
              <a:t> 1-4 </a:t>
            </a:r>
            <a:r>
              <a:rPr lang="ru-RU" sz="2700" dirty="0" smtClean="0"/>
              <a:t>байта: </a:t>
            </a:r>
            <a:endParaRPr lang="en-US" sz="2700" dirty="0" smtClean="0"/>
          </a:p>
          <a:p>
            <a:pPr marL="1154113" lvl="2" indent="0">
              <a:spcBef>
                <a:spcPts val="1600"/>
              </a:spcBef>
              <a:buNone/>
            </a:pPr>
            <a:r>
              <a:rPr lang="en-US" sz="2700" dirty="0"/>
              <a:t>-  </a:t>
            </a:r>
            <a:r>
              <a:rPr lang="ru-RU" sz="2700" dirty="0" smtClean="0"/>
              <a:t>Полная обратная совместимость с  </a:t>
            </a:r>
            <a:r>
              <a:rPr lang="en-US" sz="2700" dirty="0" smtClean="0"/>
              <a:t>ASCII</a:t>
            </a:r>
            <a:r>
              <a:rPr lang="ru-RU" sz="2700" dirty="0" smtClean="0"/>
              <a:t>;</a:t>
            </a:r>
            <a:endParaRPr lang="en-US" sz="2700" dirty="0" smtClean="0"/>
          </a:p>
          <a:p>
            <a:pPr marL="1154113" lvl="2" indent="0">
              <a:spcBef>
                <a:spcPts val="1600"/>
              </a:spcBef>
              <a:buNone/>
            </a:pPr>
            <a:r>
              <a:rPr lang="en-US" sz="2700" dirty="0" smtClean="0"/>
              <a:t>-  </a:t>
            </a:r>
            <a:r>
              <a:rPr lang="ru-RU" sz="2700" dirty="0" smtClean="0"/>
              <a:t>Автоматическое определение между </a:t>
            </a:r>
            <a:r>
              <a:rPr lang="en-US" sz="2700" dirty="0" smtClean="0"/>
              <a:t>ASCII </a:t>
            </a:r>
            <a:r>
              <a:rPr lang="ru-RU" sz="2700" dirty="0" smtClean="0"/>
              <a:t>и</a:t>
            </a:r>
            <a:r>
              <a:rPr lang="en-US" sz="2700" dirty="0" smtClean="0"/>
              <a:t> UTF-8</a:t>
            </a:r>
            <a:r>
              <a:rPr lang="ru-RU" sz="2700" dirty="0" smtClean="0"/>
              <a:t>;</a:t>
            </a:r>
            <a:endParaRPr lang="en-US" sz="2700" dirty="0" smtClean="0"/>
          </a:p>
          <a:p>
            <a:pPr lvl="2">
              <a:spcBef>
                <a:spcPts val="1600"/>
              </a:spcBef>
              <a:buFontTx/>
              <a:buChar char="-"/>
            </a:pPr>
            <a:r>
              <a:rPr lang="en-US" sz="2700" dirty="0" smtClean="0">
                <a:solidFill>
                  <a:srgbClr val="00FA00"/>
                </a:solidFill>
              </a:rPr>
              <a:t>UTF-8 </a:t>
            </a:r>
            <a:r>
              <a:rPr lang="ru-RU" sz="2700" dirty="0" smtClean="0">
                <a:solidFill>
                  <a:srgbClr val="00FA00"/>
                </a:solidFill>
              </a:rPr>
              <a:t>рекомендуется для кодирования данных, </a:t>
            </a:r>
          </a:p>
          <a:p>
            <a:pPr marL="1154113" lvl="2" indent="0">
              <a:spcBef>
                <a:spcPts val="1600"/>
              </a:spcBef>
              <a:buNone/>
            </a:pPr>
            <a:r>
              <a:rPr lang="ru-RU" sz="2700" dirty="0" smtClean="0">
                <a:solidFill>
                  <a:srgbClr val="00FA00"/>
                </a:solidFill>
              </a:rPr>
              <a:t>которыми обмениваются системы.</a:t>
            </a:r>
            <a:r>
              <a:rPr lang="en-US" sz="2700" dirty="0" smtClean="0">
                <a:solidFill>
                  <a:srgbClr val="00FA00"/>
                </a:solidFill>
              </a:rPr>
              <a:t/>
            </a:r>
            <a:br>
              <a:rPr lang="en-US" sz="2700" dirty="0" smtClean="0">
                <a:solidFill>
                  <a:srgbClr val="00FA00"/>
                </a:solidFill>
              </a:rPr>
            </a:br>
            <a:endParaRPr lang="en-US" sz="2700" dirty="0">
              <a:solidFill>
                <a:srgbClr val="00FA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9361" y="3762995"/>
            <a:ext cx="4891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hlinkClick r:id="rId2"/>
              </a:rPr>
              <a:t>https://ru.wikipedia.org/wiki/UTF-8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661" y="4487293"/>
            <a:ext cx="5519742" cy="323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4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/>
        </p:nvSpPr>
        <p:spPr>
          <a:xfrm>
            <a:off x="4419600" y="7689900"/>
            <a:ext cx="110939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http://www.flickr.com/photos/kitcowan/2103850699/</a:t>
            </a:r>
          </a:p>
        </p:txBody>
      </p:sp>
      <p:pic>
        <p:nvPicPr>
          <p:cNvPr id="313" name="Shape 3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49599" y="1049337"/>
            <a:ext cx="4064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2500" y="1049337"/>
            <a:ext cx="7467600" cy="513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/>
          <p:nvPr/>
        </p:nvSpPr>
        <p:spPr>
          <a:xfrm>
            <a:off x="788988" y="6779469"/>
            <a:ext cx="97046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6"/>
              </a:rPr>
              <a:t>http://en.wikipedia.org/wiki/Tin_can_telephone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600" dirty="0" smtClean="0">
                <a:solidFill>
                  <a:srgbClr val="FFD966"/>
                </a:solidFill>
              </a:rPr>
              <a:t>Два вида строк в Пайтон</a:t>
            </a:r>
            <a:endParaRPr lang="en-US" sz="7600" dirty="0">
              <a:solidFill>
                <a:srgbClr val="FFD9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19694" y="2723853"/>
            <a:ext cx="628418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Python </a:t>
            </a:r>
            <a:r>
              <a:rPr lang="en-US" sz="3200" dirty="0" smtClean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3.5.1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x = '이광춘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class '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x =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u'이광춘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r>
              <a:rPr lang="en-US" sz="3200" dirty="0" smtClean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320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class '</a:t>
            </a:r>
            <a:r>
              <a:rPr lang="en-US" sz="3200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3200" dirty="0" smtClean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endParaRPr lang="en-US" sz="3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4869" y="2723853"/>
            <a:ext cx="63601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Python 2.7.10 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x = '이광춘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type(x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type '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x =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u'이광춘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type(x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3200" dirty="0" smtClean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320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type '</a:t>
            </a:r>
            <a:r>
              <a:rPr lang="en-US" sz="3200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unicode</a:t>
            </a:r>
            <a:r>
              <a:rPr lang="en-US" sz="3200" dirty="0" smtClean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endParaRPr lang="en-US" sz="3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9710" y="7366599"/>
            <a:ext cx="12136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FA00"/>
                </a:solidFill>
              </a:rPr>
              <a:t>В Пайтон версии 3 все строки в кодировке Юникод</a:t>
            </a:r>
            <a:endParaRPr lang="en-US" sz="3600" dirty="0">
              <a:solidFill>
                <a:srgbClr val="00F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40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600" dirty="0" smtClean="0">
                <a:solidFill>
                  <a:srgbClr val="FFD966"/>
                </a:solidFill>
              </a:rPr>
              <a:t>Пайтон 2 </a:t>
            </a:r>
            <a:r>
              <a:rPr lang="en-US" sz="7600" dirty="0" smtClean="0">
                <a:solidFill>
                  <a:srgbClr val="FFD966"/>
                </a:solidFill>
              </a:rPr>
              <a:t>vs.</a:t>
            </a:r>
            <a:r>
              <a:rPr lang="ru-RU" sz="7600" dirty="0" smtClean="0">
                <a:solidFill>
                  <a:srgbClr val="FFD966"/>
                </a:solidFill>
              </a:rPr>
              <a:t> Пайтон 3</a:t>
            </a:r>
            <a:endParaRPr lang="en-US" sz="7600" dirty="0">
              <a:solidFill>
                <a:srgbClr val="FFD9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40703" y="2734810"/>
            <a:ext cx="49229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Python </a:t>
            </a:r>
            <a:r>
              <a:rPr lang="en-US" sz="3200" dirty="0" smtClean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3.5.1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b'abc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type(x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3200" dirty="0" smtClean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3200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class 'bytes'&gt;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x = '이광춘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class '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x =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u'이광춘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r>
              <a:rPr lang="en-US" sz="3200" dirty="0" smtClean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320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class '</a:t>
            </a:r>
            <a:r>
              <a:rPr lang="en-US" sz="3200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3200" dirty="0" smtClean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87086" y="2723853"/>
            <a:ext cx="52803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Python 2.7.10 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b'abc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3200" dirty="0" smtClean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3200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type '</a:t>
            </a:r>
            <a:r>
              <a:rPr lang="en-US" sz="3200" dirty="0" err="1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3200" dirty="0" smtClean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x = '이광춘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type(x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type '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x =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u'이광춘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r>
              <a:rPr lang="en-US" sz="3200" dirty="0" smtClean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320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type '</a:t>
            </a:r>
            <a:r>
              <a:rPr lang="en-US" sz="3200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unicode</a:t>
            </a:r>
            <a:r>
              <a:rPr lang="en-US" sz="3200" dirty="0" smtClean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</p:txBody>
      </p:sp>
    </p:spTree>
    <p:extLst>
      <p:ext uri="{BB962C8B-B14F-4D97-AF65-F5344CB8AC3E}">
        <p14:creationId xmlns:p14="http://schemas.microsoft.com/office/powerpoint/2010/main" val="19927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600" dirty="0" smtClean="0">
                <a:solidFill>
                  <a:srgbClr val="FFD966"/>
                </a:solidFill>
              </a:rPr>
              <a:t>Пайтон</a:t>
            </a:r>
            <a:r>
              <a:rPr lang="en-US" sz="7600" dirty="0" smtClean="0">
                <a:solidFill>
                  <a:srgbClr val="FFD966"/>
                </a:solidFill>
              </a:rPr>
              <a:t> 3 </a:t>
            </a:r>
            <a:r>
              <a:rPr lang="ru-RU" sz="7600" dirty="0" smtClean="0">
                <a:solidFill>
                  <a:srgbClr val="FFD966"/>
                </a:solidFill>
              </a:rPr>
              <a:t>и Юникод</a:t>
            </a:r>
            <a:endParaRPr lang="en-US" sz="7600" dirty="0">
              <a:solidFill>
                <a:srgbClr val="FFD9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0" y="2603500"/>
            <a:ext cx="8536940" cy="5702399"/>
          </a:xfrm>
        </p:spPr>
        <p:txBody>
          <a:bodyPr/>
          <a:lstStyle/>
          <a:p>
            <a:r>
              <a:rPr lang="ru-RU" sz="3000" dirty="0" smtClean="0"/>
              <a:t>В Пайтон </a:t>
            </a:r>
            <a:r>
              <a:rPr lang="en-US" sz="3000" dirty="0" smtClean="0"/>
              <a:t>3</a:t>
            </a:r>
            <a:r>
              <a:rPr lang="ru-RU" sz="3000" dirty="0" smtClean="0"/>
              <a:t> все строки в кодировке Юникод</a:t>
            </a:r>
            <a:endParaRPr lang="en-US" sz="3000" dirty="0" smtClean="0"/>
          </a:p>
          <a:p>
            <a:r>
              <a:rPr lang="ru-RU" sz="3000" dirty="0" smtClean="0"/>
              <a:t>Работа со строчными переменными в Пайтон, а также чтение данных из файла обычно не представляет сложности</a:t>
            </a:r>
            <a:endParaRPr lang="en-US" sz="3000" dirty="0" smtClean="0"/>
          </a:p>
          <a:p>
            <a:r>
              <a:rPr lang="ru-RU" sz="3000" dirty="0" smtClean="0"/>
              <a:t>Но когда мы обращаемся к сетевому ресурсу, используя сокет, или обращаемся к базе данных необходимо кодировать и декодировать данные (обычно в </a:t>
            </a:r>
            <a:r>
              <a:rPr lang="en-US" sz="3000" dirty="0" smtClean="0"/>
              <a:t>UTF</a:t>
            </a:r>
            <a:r>
              <a:rPr lang="ru-RU" sz="3000" dirty="0" smtClean="0"/>
              <a:t>-8)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10208030" y="2723853"/>
            <a:ext cx="48796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Python </a:t>
            </a:r>
            <a:r>
              <a:rPr lang="en-US" sz="3200" dirty="0" smtClean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3.5.1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b'abc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type(x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3200" dirty="0" smtClean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3200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class 'bytes'&gt;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x = '이광춘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class '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x =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u'이광춘</a:t>
            </a:r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r>
              <a:rPr lang="en-US" sz="3200" dirty="0" smtClean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320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class '</a:t>
            </a:r>
            <a:r>
              <a:rPr lang="en-US" sz="3200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3200" dirty="0" smtClean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</p:txBody>
      </p:sp>
    </p:spTree>
    <p:extLst>
      <p:ext uri="{BB962C8B-B14F-4D97-AF65-F5344CB8AC3E}">
        <p14:creationId xmlns:p14="http://schemas.microsoft.com/office/powerpoint/2010/main" val="9845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400" dirty="0" smtClean="0">
                <a:solidFill>
                  <a:srgbClr val="FFD966"/>
                </a:solidFill>
              </a:rPr>
              <a:t>Перевод строк в байты в Пайтон</a:t>
            </a:r>
            <a:endParaRPr lang="en-US" sz="6400" dirty="0">
              <a:solidFill>
                <a:srgbClr val="FFD9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072" y="2603500"/>
            <a:ext cx="14621857" cy="5702399"/>
          </a:xfrm>
        </p:spPr>
        <p:txBody>
          <a:bodyPr/>
          <a:lstStyle/>
          <a:p>
            <a:r>
              <a:rPr lang="ru-RU" sz="3000" dirty="0" smtClean="0"/>
              <a:t>Когда мы обращаемся к внешнему ресурсу вроде сетевого сокета, то отправляем байты. Поэтому необходимо перевести строки Пайтон 3 в заданную кодировку</a:t>
            </a:r>
            <a:endParaRPr lang="en-US" sz="3000" dirty="0" smtClean="0"/>
          </a:p>
          <a:p>
            <a:r>
              <a:rPr lang="ru-RU" sz="3000" dirty="0" smtClean="0"/>
              <a:t>Когда мы читаем данные с внешнего ресурса, их нужно декодировать в набор символов, чтобы в Пайтон 3 они корректно преобразовались в строку:</a:t>
            </a:r>
            <a:endParaRPr lang="en-US" sz="3000" dirty="0"/>
          </a:p>
        </p:txBody>
      </p:sp>
      <p:sp>
        <p:nvSpPr>
          <p:cNvPr id="4" name="Shape 661"/>
          <p:cNvSpPr txBox="1"/>
          <p:nvPr/>
        </p:nvSpPr>
        <p:spPr>
          <a:xfrm>
            <a:off x="4656942" y="5284578"/>
            <a:ext cx="7447259" cy="32004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8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while True: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8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 </a:t>
            </a:r>
            <a:r>
              <a:rPr lang="en-US" sz="2800" i="0" u="none" strike="noStrike" cap="none" dirty="0">
                <a:solidFill>
                  <a:srgbClr val="FFC000"/>
                </a:solidFill>
                <a:latin typeface="Courier"/>
                <a:ea typeface="Courier New"/>
                <a:cs typeface="Courier"/>
                <a:sym typeface="Courier New"/>
              </a:rPr>
              <a:t>data</a:t>
            </a:r>
            <a:r>
              <a:rPr lang="en-US" sz="28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-US" sz="2800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mysock.recv</a:t>
            </a:r>
            <a:r>
              <a:rPr lang="en-US" sz="28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(512)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8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 if ( </a:t>
            </a:r>
            <a:r>
              <a:rPr lang="en-US" sz="2800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len</a:t>
            </a:r>
            <a:r>
              <a:rPr lang="en-US" sz="28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-US" sz="2800" i="0" u="none" strike="noStrike" cap="none" dirty="0">
                <a:solidFill>
                  <a:srgbClr val="FFC000"/>
                </a:solidFill>
                <a:latin typeface="Courier"/>
                <a:ea typeface="Courier New"/>
                <a:cs typeface="Courier"/>
                <a:sym typeface="Courier New"/>
              </a:rPr>
              <a:t>data</a:t>
            </a:r>
            <a:r>
              <a:rPr lang="en-US" sz="28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) &lt; 1 )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8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     </a:t>
            </a:r>
            <a:r>
              <a:rPr lang="en-US" sz="2800" i="0" u="none" strike="noStrike" cap="none" dirty="0" smtClean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break</a:t>
            </a:r>
            <a:endParaRPr lang="en-US" sz="2800" i="0" u="none" strike="noStrike" cap="none" dirty="0">
              <a:solidFill>
                <a:srgbClr val="FFFF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8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 </a:t>
            </a:r>
            <a:r>
              <a:rPr lang="en-US" sz="2800" i="0" u="none" strike="noStrike" cap="none" dirty="0" err="1" smtClean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mystring</a:t>
            </a:r>
            <a:r>
              <a:rPr lang="en-US" sz="2800" i="0" u="none" strike="noStrike" cap="none" dirty="0" smtClean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-US" sz="2800" i="0" u="none" strike="noStrike" cap="none" dirty="0" err="1" smtClean="0">
                <a:solidFill>
                  <a:srgbClr val="FFC000"/>
                </a:solidFill>
                <a:latin typeface="Courier"/>
                <a:ea typeface="Courier New"/>
                <a:cs typeface="Courier"/>
                <a:sym typeface="Courier New"/>
              </a:rPr>
              <a:t>data</a:t>
            </a:r>
            <a:r>
              <a:rPr lang="en-US" sz="2800" i="0" u="none" strike="noStrike" cap="none" dirty="0" err="1" smtClean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.</a:t>
            </a:r>
            <a:r>
              <a:rPr lang="en-US" sz="2800" i="0" u="none" strike="noStrike" cap="none" dirty="0" err="1" smtClean="0">
                <a:solidFill>
                  <a:srgbClr val="00FA00"/>
                </a:solidFill>
                <a:latin typeface="Courier"/>
                <a:ea typeface="Courier New"/>
                <a:cs typeface="Courier"/>
                <a:sym typeface="Courier New"/>
              </a:rPr>
              <a:t>decode</a:t>
            </a:r>
            <a:r>
              <a:rPr lang="en-US" sz="2800" i="0" u="none" strike="noStrike" cap="none" dirty="0" smtClean="0">
                <a:solidFill>
                  <a:srgbClr val="00FA00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  <a:endParaRPr lang="en-US" sz="2800" dirty="0">
              <a:solidFill>
                <a:srgbClr val="FFFF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800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print(</a:t>
            </a:r>
            <a:r>
              <a:rPr lang="en-US" sz="2800" dirty="0" err="1" smtClean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mystring</a:t>
            </a:r>
            <a:r>
              <a:rPr lang="en-US" sz="2800" dirty="0" smtClean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-US" sz="2800" i="0" u="none" strike="noStrike" cap="none" dirty="0">
              <a:solidFill>
                <a:srgbClr val="FFFF00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811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</a:t>
            </a:r>
            <a:r>
              <a:rPr lang="ru-RU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-запрос в Пайтон</a:t>
            </a:r>
            <a:endParaRPr lang="en-US" sz="76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050" y="5327650"/>
            <a:ext cx="4965700" cy="256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9731" y="2539899"/>
            <a:ext cx="13932019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import socket</a:t>
            </a:r>
          </a:p>
          <a:p>
            <a:endParaRPr lang="en-US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socket.socket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socket.AF_INET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socket.SOCK_STREAM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mysock.connect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(('data.pr4e.org', 80))</a:t>
            </a:r>
          </a:p>
          <a:p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cmd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= 'GET http://data.pr4e.org/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romeo.txt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HTTP/1.0\n\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n'.</a:t>
            </a:r>
            <a:r>
              <a:rPr lang="en-US" sz="2800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encode</a:t>
            </a:r>
            <a:r>
              <a:rPr lang="en-US" sz="280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mysock.send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cmd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endParaRPr lang="en-US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while True:</a:t>
            </a:r>
          </a:p>
          <a:p>
            <a:r>
              <a:rPr lang="ro-RO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data = </a:t>
            </a:r>
            <a:r>
              <a:rPr lang="ro-RO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mysock.recv</a:t>
            </a:r>
            <a:r>
              <a:rPr lang="ro-RO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(512)</a:t>
            </a: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if (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len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(data) &lt; 1):</a:t>
            </a: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break</a:t>
            </a: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print(</a:t>
            </a:r>
            <a:r>
              <a:rPr lang="en-US" sz="2800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data.decode</a:t>
            </a:r>
            <a:r>
              <a:rPr lang="en-US" sz="2800" dirty="0" smtClean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  <a:r>
              <a:rPr lang="en-US" sz="28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endParaRPr lang="en-US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mysock.close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82634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5825" y="7548248"/>
            <a:ext cx="975940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https://</a:t>
            </a:r>
            <a:r>
              <a:rPr lang="en-US" sz="2800" dirty="0" err="1" smtClean="0">
                <a:solidFill>
                  <a:srgbClr val="FFFF00"/>
                </a:solidFill>
              </a:rPr>
              <a:t>docs.python.org</a:t>
            </a:r>
            <a:r>
              <a:rPr lang="en-US" sz="2800" dirty="0" smtClean="0">
                <a:solidFill>
                  <a:srgbClr val="FFFF00"/>
                </a:solidFill>
              </a:rPr>
              <a:t>/3/library/</a:t>
            </a:r>
            <a:r>
              <a:rPr lang="en-US" sz="2800" dirty="0" err="1" smtClean="0">
                <a:solidFill>
                  <a:srgbClr val="FFFF00"/>
                </a:solidFill>
              </a:rPr>
              <a:t>stdtypes.html#bytes.decode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https://</a:t>
            </a:r>
            <a:r>
              <a:rPr lang="en-US" sz="2800" dirty="0" err="1">
                <a:solidFill>
                  <a:srgbClr val="FFFF00"/>
                </a:solidFill>
              </a:rPr>
              <a:t>docs.python.org</a:t>
            </a:r>
            <a:r>
              <a:rPr lang="en-US" sz="2800" dirty="0">
                <a:solidFill>
                  <a:srgbClr val="FFFF00"/>
                </a:solidFill>
              </a:rPr>
              <a:t>/3/library/</a:t>
            </a:r>
            <a:r>
              <a:rPr lang="en-US" sz="2800" dirty="0" err="1">
                <a:solidFill>
                  <a:srgbClr val="FFFF00"/>
                </a:solidFill>
              </a:rPr>
              <a:t>stdtypes.html#str.encode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31" y="1442189"/>
            <a:ext cx="12700000" cy="200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31" y="4308549"/>
            <a:ext cx="126365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2439944" y="1001670"/>
            <a:ext cx="3019796" cy="292175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6"/>
                </a:solidFill>
              </a:rPr>
              <a:t>Сеть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26135" y="1874273"/>
            <a:ext cx="1647161" cy="1176544"/>
          </a:xfrm>
          <a:prstGeom prst="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6"/>
                </a:solidFill>
              </a:rPr>
              <a:t>Сокет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75932" y="1364434"/>
            <a:ext cx="1647161" cy="1176544"/>
          </a:xfrm>
          <a:prstGeom prst="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6"/>
                </a:solidFill>
              </a:rPr>
              <a:t>Байты</a:t>
            </a:r>
            <a:endParaRPr lang="en-US" sz="2400" dirty="0" smtClean="0">
              <a:solidFill>
                <a:schemeClr val="accent6"/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UTF-8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80615" y="2060560"/>
            <a:ext cx="1647161" cy="1176544"/>
          </a:xfrm>
          <a:prstGeom prst="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6"/>
                </a:solidFill>
              </a:rPr>
              <a:t>Строка в кодировке Юникод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20051" y="2746880"/>
            <a:ext cx="1647161" cy="1176544"/>
          </a:xfrm>
          <a:prstGeom prst="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6"/>
                </a:solidFill>
              </a:rPr>
              <a:t>Байты</a:t>
            </a:r>
            <a:endParaRPr lang="en-US" sz="2400" dirty="0" smtClean="0">
              <a:solidFill>
                <a:schemeClr val="accent6"/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UTF-8</a:t>
            </a:r>
            <a:endParaRPr lang="en-US" sz="2400" dirty="0">
              <a:solidFill>
                <a:schemeClr val="accent6"/>
              </a:solidFill>
            </a:endParaRPr>
          </a:p>
        </p:txBody>
      </p:sp>
      <p:cxnSp>
        <p:nvCxnSpPr>
          <p:cNvPr id="10" name="Straight Arrow Connector 9"/>
          <p:cNvCxnSpPr>
            <a:stCxn id="7" idx="3"/>
            <a:endCxn id="8" idx="1"/>
          </p:cNvCxnSpPr>
          <p:nvPr/>
        </p:nvCxnSpPr>
        <p:spPr>
          <a:xfrm>
            <a:off x="6027776" y="2648833"/>
            <a:ext cx="1892275" cy="686319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1"/>
            <a:endCxn id="6" idx="3"/>
          </p:cNvCxnSpPr>
          <p:nvPr/>
        </p:nvCxnSpPr>
        <p:spPr>
          <a:xfrm flipH="1" flipV="1">
            <a:off x="9523094" y="1952706"/>
            <a:ext cx="1603042" cy="50984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3"/>
            <a:endCxn id="5" idx="1"/>
          </p:cNvCxnSpPr>
          <p:nvPr/>
        </p:nvCxnSpPr>
        <p:spPr>
          <a:xfrm flipV="1">
            <a:off x="9567213" y="2462546"/>
            <a:ext cx="1558923" cy="872607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1"/>
            <a:endCxn id="7" idx="3"/>
          </p:cNvCxnSpPr>
          <p:nvPr/>
        </p:nvCxnSpPr>
        <p:spPr>
          <a:xfrm flipH="1">
            <a:off x="6027776" y="1952706"/>
            <a:ext cx="1848156" cy="696127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988823" y="1568276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recv</a:t>
            </a:r>
            <a:r>
              <a:rPr lang="en-US" sz="2400" dirty="0" smtClean="0">
                <a:solidFill>
                  <a:schemeClr val="bg1"/>
                </a:solidFill>
              </a:rPr>
              <a:t>()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16272" y="1445721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decode()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16272" y="3201771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encode()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945542" y="3075223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send()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0341" y="4096180"/>
            <a:ext cx="11374449" cy="449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import socket</a:t>
            </a:r>
          </a:p>
          <a:p>
            <a:endParaRPr lang="en-US" sz="2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socket.socket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socket.AF_INET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socket.SOCK_STREAM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mysock.connect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(('data.pr4e.org', 80))</a:t>
            </a:r>
          </a:p>
          <a:p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cmd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= 'GET http://data.pr4e.org/</a:t>
            </a:r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romeo.txt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HTTP/1.0\n\</a:t>
            </a:r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n'.</a:t>
            </a:r>
            <a:r>
              <a:rPr lang="en-US" sz="2200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encode</a:t>
            </a:r>
            <a:r>
              <a:rPr lang="en-US" sz="220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mysock.send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cmd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endParaRPr lang="en-US" sz="2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while True:</a:t>
            </a:r>
          </a:p>
          <a:p>
            <a:r>
              <a:rPr lang="ro-RO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data = </a:t>
            </a:r>
            <a:r>
              <a:rPr lang="ro-RO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mysock.recv</a:t>
            </a:r>
            <a:r>
              <a:rPr lang="ro-RO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(512)</a:t>
            </a:r>
          </a:p>
          <a:p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if (</a:t>
            </a:r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len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(data) &lt; 1):</a:t>
            </a:r>
          </a:p>
          <a:p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break</a:t>
            </a:r>
          </a:p>
          <a:p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print(</a:t>
            </a:r>
            <a:r>
              <a:rPr lang="en-US" sz="2200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data.decode</a:t>
            </a:r>
            <a:r>
              <a:rPr lang="en-US" sz="2200" dirty="0" smtClean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  <a:r>
              <a:rPr lang="en-US" sz="2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endParaRPr lang="en-US" sz="2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mysock.close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89101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7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Упрощение</a:t>
            </a:r>
            <a:r>
              <a:rPr lang="en-US" sz="7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78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 </a:t>
            </a:r>
            <a:r>
              <a:rPr lang="ru-RU" sz="7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 помощью модуля </a:t>
            </a:r>
            <a:r>
              <a:rPr lang="en-US" sz="7800" u="none" strike="noStrike" cap="none" dirty="0" err="1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urllib</a:t>
            </a:r>
            <a:endParaRPr lang="en-US" sz="78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Благодаря </a:t>
            </a: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распространенности 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HTTP, </a:t>
            </a: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у нас есть библиотека, которая производит всю работу с сокетами и делает веб-страницы похожими на файл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76" name="Shape 676"/>
          <p:cNvSpPr txBox="1"/>
          <p:nvPr/>
        </p:nvSpPr>
        <p:spPr>
          <a:xfrm>
            <a:off x="1155700" y="4768850"/>
            <a:ext cx="14960599" cy="2768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import 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urllib.request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urllib.parse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urllib.error</a:t>
            </a:r>
            <a:endParaRPr lang="en-US" sz="30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30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urllib.request.urlopen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('http://data.pr4e.org/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romeo.txt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')</a:t>
            </a:r>
          </a:p>
          <a:p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for line in 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   print(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line.</a:t>
            </a:r>
            <a:r>
              <a:rPr lang="en-US" sz="30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decode</a:t>
            </a:r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.strip())</a:t>
            </a:r>
            <a:endParaRPr lang="en-US" sz="3000" u="none" strike="noStrike" cap="none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674" name="Shape 6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7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Использование</a:t>
            </a:r>
            <a:r>
              <a:rPr lang="en-US" sz="7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7600" u="none" strike="noStrike" cap="none" dirty="0" err="1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urllib</a:t>
            </a:r>
            <a:r>
              <a:rPr lang="en-US" sz="7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76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 Пайтон</a:t>
            </a:r>
            <a:endParaRPr lang="en-US" sz="7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78" name="Shape 678"/>
          <p:cNvSpPr txBox="1"/>
          <p:nvPr/>
        </p:nvSpPr>
        <p:spPr>
          <a:xfrm>
            <a:off x="13500717" y="7518350"/>
            <a:ext cx="22511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urllib1.py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 txBox="1"/>
          <p:nvPr/>
        </p:nvSpPr>
        <p:spPr>
          <a:xfrm>
            <a:off x="3238500" y="4930775"/>
            <a:ext cx="10239000" cy="29218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>
              <a:buClr>
                <a:srgbClr val="FF00FF"/>
              </a:buClr>
              <a:buSzPct val="25000"/>
            </a:pPr>
            <a:r>
              <a:rPr lang="en-US" sz="3600" dirty="0">
                <a:solidFill>
                  <a:srgbClr val="FF40FF"/>
                </a:solidFill>
              </a:rPr>
              <a:t>But soft what light through yonder window breaks</a:t>
            </a:r>
          </a:p>
          <a:p>
            <a:pPr lvl="0">
              <a:buClr>
                <a:srgbClr val="FF00FF"/>
              </a:buClr>
              <a:buSzPct val="25000"/>
            </a:pPr>
            <a:r>
              <a:rPr lang="en-US" sz="3600" dirty="0">
                <a:solidFill>
                  <a:srgbClr val="FF40FF"/>
                </a:solidFill>
              </a:rPr>
              <a:t>It is the east and Juliet is the sun</a:t>
            </a:r>
          </a:p>
          <a:p>
            <a:pPr lvl="0">
              <a:buClr>
                <a:srgbClr val="FF00FF"/>
              </a:buClr>
              <a:buSzPct val="25000"/>
            </a:pPr>
            <a:r>
              <a:rPr lang="en-US" sz="3600" dirty="0">
                <a:solidFill>
                  <a:srgbClr val="FF40FF"/>
                </a:solidFill>
              </a:rPr>
              <a:t>Arise fair sun and kill the envious moon</a:t>
            </a:r>
          </a:p>
          <a:p>
            <a:pPr lvl="0">
              <a:buClr>
                <a:srgbClr val="FF00FF"/>
              </a:buClr>
              <a:buSzPct val="25000"/>
            </a:pPr>
            <a:r>
              <a:rPr lang="en-US" sz="3600" dirty="0">
                <a:solidFill>
                  <a:srgbClr val="FF40FF"/>
                </a:solidFill>
              </a:rPr>
              <a:t>Who is already sick and pale with grief</a:t>
            </a:r>
            <a:endParaRPr lang="en-US" sz="3600" u="none" strike="noStrike" cap="none" dirty="0">
              <a:solidFill>
                <a:srgbClr val="FF4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85" name="Shape 685"/>
          <p:cNvSpPr txBox="1"/>
          <p:nvPr/>
        </p:nvSpPr>
        <p:spPr>
          <a:xfrm>
            <a:off x="13315950" y="7541537"/>
            <a:ext cx="242264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urllib1.py</a:t>
            </a:r>
          </a:p>
        </p:txBody>
      </p:sp>
      <p:sp>
        <p:nvSpPr>
          <p:cNvPr id="9" name="Shape 676"/>
          <p:cNvSpPr txBox="1"/>
          <p:nvPr/>
        </p:nvSpPr>
        <p:spPr>
          <a:xfrm>
            <a:off x="692772" y="1301750"/>
            <a:ext cx="15425467" cy="2768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import 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urllib.request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urllib.parse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urllib.error</a:t>
            </a:r>
            <a:endParaRPr lang="en-US" sz="30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30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urllib.request.urlopen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('http://data.pr4e.org/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romeo.txt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')</a:t>
            </a:r>
          </a:p>
          <a:p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for line in 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   print(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line.</a:t>
            </a:r>
            <a:r>
              <a:rPr lang="en-US" sz="30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decode</a:t>
            </a:r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.strip())</a:t>
            </a:r>
            <a:endParaRPr lang="en-US" sz="3000" u="none" strike="noStrike" cap="none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>
            <a:stCxn id="325" idx="3"/>
            <a:endCxn id="326" idx="1"/>
          </p:cNvCxnSpPr>
          <p:nvPr/>
        </p:nvCxnSpPr>
        <p:spPr>
          <a:xfrm>
            <a:off x="5473700" y="6167741"/>
            <a:ext cx="5473700" cy="0"/>
          </a:xfrm>
          <a:prstGeom prst="straightConnector1">
            <a:avLst/>
          </a:prstGeom>
          <a:ln w="63500">
            <a:solidFill>
              <a:srgbClr val="FFC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76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TCP </a:t>
            </a:r>
            <a:r>
              <a:rPr lang="ru-RU" sz="76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соединения</a:t>
            </a:r>
            <a:r>
              <a:rPr lang="en-US" sz="76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76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</a:t>
            </a:r>
            <a:r>
              <a:rPr lang="en-US" sz="7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Сокеты</a:t>
            </a:r>
            <a:endParaRPr lang="en-US" sz="76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21" name="Shape 321"/>
          <p:cNvSpPr txBox="1"/>
          <p:nvPr/>
        </p:nvSpPr>
        <p:spPr>
          <a:xfrm>
            <a:off x="2223489" y="7642626"/>
            <a:ext cx="11809023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sng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https://ru.wikipedia.org/wiki/</a:t>
            </a:r>
            <a:r>
              <a:rPr lang="ru-RU" sz="3000" u="sng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Сокет_(</a:t>
            </a:r>
            <a:r>
              <a:rPr lang="ru-RU" sz="3000" u="sng" strike="noStrike" cap="none" dirty="0" err="1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программный_интерфейс</a:t>
            </a:r>
            <a:r>
              <a:rPr lang="ru-RU" sz="3000" u="sng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)</a:t>
            </a:r>
            <a:endParaRPr lang="en-US" sz="3000" u="sng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  <p:sp>
        <p:nvSpPr>
          <p:cNvPr id="322" name="Shape 322"/>
          <p:cNvSpPr txBox="1"/>
          <p:nvPr/>
        </p:nvSpPr>
        <p:spPr>
          <a:xfrm>
            <a:off x="1490475" y="2539900"/>
            <a:ext cx="13369500" cy="2403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ru-RU" sz="36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«</a:t>
            </a: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 сетевой архитектуре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Интернет</a:t>
            </a:r>
            <a:r>
              <a:rPr lang="ru-RU" sz="36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</a:t>
            </a:r>
            <a:r>
              <a:rPr lang="ru-RU" sz="3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сокет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или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сетевой-</a:t>
            </a:r>
            <a:r>
              <a:rPr lang="ru-RU" sz="3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сокет </a:t>
            </a:r>
            <a:r>
              <a:rPr lang="ru-RU" sz="3600" dirty="0" smtClean="0">
                <a:solidFill>
                  <a:schemeClr val="bg1"/>
                </a:solidFill>
              </a:rPr>
              <a:t>—</a:t>
            </a: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это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конечная точка двунаправленного </a:t>
            </a:r>
            <a:r>
              <a:rPr lang="ru-RU" sz="3600" u="none" strike="noStrike" cap="none" dirty="0" smtClean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меж-процессного</a:t>
            </a:r>
            <a:r>
              <a:rPr lang="en-US" sz="3600" u="none" strike="noStrike" cap="none" dirty="0" smtClean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потока обмена данными в компьютерной сети, основанной на </a:t>
            </a:r>
            <a:r>
              <a:rPr lang="ru-RU" sz="3600" u="none" strike="noStrike" cap="none" dirty="0" smtClean="0">
                <a:solidFill>
                  <a:srgbClr val="E066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Интернет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Протоколе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</a:t>
            </a: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такой как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3600" u="none" strike="noStrike" cap="none" dirty="0" smtClean="0">
                <a:solidFill>
                  <a:srgbClr val="E066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Интернет</a:t>
            </a:r>
            <a:r>
              <a:rPr lang="ru-RU" sz="36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»</a:t>
            </a:r>
            <a:endParaRPr lang="en-US" sz="360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323" name="Shape 3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42062" y="5272756"/>
            <a:ext cx="3600599" cy="1789968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Shape 324"/>
          <p:cNvSpPr txBox="1"/>
          <p:nvPr/>
        </p:nvSpPr>
        <p:spPr>
          <a:xfrm>
            <a:off x="7049193" y="5892376"/>
            <a:ext cx="2626822" cy="55072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bin"/>
              <a:buNone/>
            </a:pPr>
            <a:r>
              <a:rPr lang="ru-RU" sz="4500" u="none" strike="noStrike" cap="none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Интернет</a:t>
            </a:r>
            <a:endParaRPr lang="en-US" sz="4500" u="none" strike="noStrike" cap="none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3187700" y="5312475"/>
            <a:ext cx="2286000" cy="1710531"/>
          </a:xfrm>
          <a:prstGeom prst="roundRect">
            <a:avLst>
              <a:gd name="adj" fmla="val 1800"/>
            </a:avLst>
          </a:prstGeom>
          <a:solidFill>
            <a:srgbClr val="CCCCCC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abin"/>
              <a:buNone/>
            </a:pPr>
            <a:r>
              <a:rPr lang="ru-RU" sz="3900" u="none" strike="noStrike" cap="none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Процесс</a:t>
            </a:r>
            <a:endParaRPr lang="en-US" sz="3900" u="none" strike="noStrike" cap="none" dirty="0">
              <a:solidFill>
                <a:srgbClr val="00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26" name="Shape 326"/>
          <p:cNvSpPr/>
          <p:nvPr/>
        </p:nvSpPr>
        <p:spPr>
          <a:xfrm>
            <a:off x="10947400" y="5312475"/>
            <a:ext cx="2286000" cy="1710531"/>
          </a:xfrm>
          <a:prstGeom prst="roundRect">
            <a:avLst>
              <a:gd name="adj" fmla="val 1800"/>
            </a:avLst>
          </a:prstGeom>
          <a:solidFill>
            <a:srgbClr val="CCCCCC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abin"/>
              <a:buNone/>
            </a:pPr>
            <a:r>
              <a:rPr lang="ru-RU" sz="3900" u="none" strike="noStrike" cap="none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Процесс</a:t>
            </a:r>
            <a:endParaRPr lang="en-US" sz="3900" u="none" strike="noStrike" cap="none" dirty="0">
              <a:solidFill>
                <a:srgbClr val="00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Похоже на файл</a:t>
            </a:r>
            <a:r>
              <a:rPr lang="en-US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...</a:t>
            </a:r>
            <a:endParaRPr lang="en-US" sz="76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92" name="Shape 692"/>
          <p:cNvSpPr txBox="1"/>
          <p:nvPr/>
        </p:nvSpPr>
        <p:spPr>
          <a:xfrm>
            <a:off x="577306" y="2901950"/>
            <a:ext cx="15678693" cy="49481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import </a:t>
            </a:r>
            <a:r>
              <a:rPr lang="en-US" sz="30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urllib.request</a:t>
            </a:r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30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urllib.parse</a:t>
            </a:r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30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urllib.error</a:t>
            </a:r>
            <a:endParaRPr lang="en-US" sz="3000" dirty="0">
              <a:solidFill>
                <a:srgbClr val="FF40FF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3000" dirty="0">
              <a:solidFill>
                <a:srgbClr val="FF40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3000" dirty="0" err="1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30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= </a:t>
            </a:r>
            <a:r>
              <a:rPr lang="en-US" sz="30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urllib.request.urlopen</a:t>
            </a:r>
            <a:r>
              <a:rPr lang="en-US" sz="30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('http://data.pr4e.org/</a:t>
            </a:r>
            <a:r>
              <a:rPr lang="en-US" sz="30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romeo.txt</a:t>
            </a:r>
            <a:r>
              <a:rPr lang="en-US" sz="30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')</a:t>
            </a:r>
          </a:p>
          <a:p>
            <a:endParaRPr lang="en-US" sz="3000" dirty="0" smtClean="0">
              <a:solidFill>
                <a:srgbClr val="FF40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3000" dirty="0" smtClean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counts </a:t>
            </a:r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= </a:t>
            </a:r>
            <a:r>
              <a:rPr lang="en-US" sz="30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dict</a:t>
            </a:r>
            <a:r>
              <a:rPr lang="en-US" sz="3000" dirty="0" smtClean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  <a:endParaRPr lang="en-US" sz="3000" dirty="0">
              <a:solidFill>
                <a:srgbClr val="FF40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for line in </a:t>
            </a:r>
            <a:r>
              <a:rPr lang="en-US" sz="30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    words = </a:t>
            </a:r>
            <a:r>
              <a:rPr lang="en-US" sz="30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line.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decode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.split()</a:t>
            </a:r>
          </a:p>
          <a:p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    for word in words:</a:t>
            </a:r>
          </a:p>
          <a:p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        counts[word] = </a:t>
            </a:r>
            <a:r>
              <a:rPr lang="en-US" sz="30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counts.get</a:t>
            </a:r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(word, 0) + 1</a:t>
            </a:r>
          </a:p>
          <a:p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print(counts)</a:t>
            </a:r>
            <a:endParaRPr lang="en-US" sz="3000" u="none" strike="noStrike" cap="none" dirty="0">
              <a:solidFill>
                <a:srgbClr val="FF40FF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693" name="Shape 693"/>
          <p:cNvSpPr txBox="1"/>
          <p:nvPr/>
        </p:nvSpPr>
        <p:spPr>
          <a:xfrm>
            <a:off x="13277502" y="7683600"/>
            <a:ext cx="24146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urlwords.py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Чтение веб-страниц</a:t>
            </a:r>
            <a:endParaRPr lang="en-US" sz="76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99" name="Shape 699"/>
          <p:cNvSpPr txBox="1"/>
          <p:nvPr/>
        </p:nvSpPr>
        <p:spPr>
          <a:xfrm>
            <a:off x="546100" y="2539899"/>
            <a:ext cx="15557500" cy="2451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import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urllib.request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urllib.parse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urllib.error</a:t>
            </a:r>
            <a:endParaRPr lang="en-US" sz="28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28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urllib.request.urlopen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('http://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www.dr-chuck.com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/page1.htm')</a:t>
            </a:r>
          </a:p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for line in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   print(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line.</a:t>
            </a:r>
            <a:r>
              <a:rPr lang="en-US" sz="28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decode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.strip())</a:t>
            </a:r>
            <a:endParaRPr lang="en-US" sz="2800" u="none" strike="noStrike" cap="none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700" name="Shape 700"/>
          <p:cNvSpPr txBox="1"/>
          <p:nvPr/>
        </p:nvSpPr>
        <p:spPr>
          <a:xfrm>
            <a:off x="2740165" y="5397499"/>
            <a:ext cx="12055499" cy="254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ourier New"/>
              <a:buNone/>
            </a:pP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&lt;</a:t>
            </a:r>
            <a:r>
              <a:rPr lang="en-US" sz="3300" i="0" u="none" strike="noStrike" cap="none" dirty="0" smtClean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h1&gt;</a:t>
            </a:r>
            <a:r>
              <a:rPr lang="ru-RU" sz="3300" i="0" u="none" strike="noStrike" cap="none" dirty="0" smtClean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Страница 1</a:t>
            </a:r>
            <a:r>
              <a:rPr lang="en-US" sz="3300" i="0" u="none" strike="noStrike" cap="none" dirty="0" smtClean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&lt;/</a:t>
            </a: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h1&gt;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ourier New"/>
              <a:buNone/>
            </a:pP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&lt;</a:t>
            </a:r>
            <a:r>
              <a:rPr lang="en-US" sz="3300" i="0" u="none" strike="noStrike" cap="none" dirty="0" smtClean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p&gt;</a:t>
            </a:r>
            <a:r>
              <a:rPr lang="ru-RU" sz="3300" i="0" u="none" strike="noStrike" cap="none" dirty="0" smtClean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Перейти на</a:t>
            </a:r>
            <a:r>
              <a:rPr lang="en-US" sz="3300" i="0" u="none" strike="noStrike" cap="none" dirty="0" smtClean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&lt;a </a:t>
            </a: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href="http://www.dr-chuck.com/page2.htm</a:t>
            </a:r>
            <a:r>
              <a:rPr lang="en-US" sz="3300" i="0" u="none" strike="noStrike" cap="none" dirty="0" smtClean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"&gt;</a:t>
            </a:r>
            <a:r>
              <a:rPr lang="ru-RU" sz="3300" i="0" u="none" strike="noStrike" cap="none" dirty="0" smtClean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Страницу 2</a:t>
            </a:r>
            <a:r>
              <a:rPr lang="en-US" sz="3300" i="0" u="none" strike="noStrike" cap="none" dirty="0" smtClean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&lt;/</a:t>
            </a: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a&gt;.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ourier New"/>
              <a:buNone/>
            </a:pP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&lt;/p&gt;</a:t>
            </a:r>
          </a:p>
        </p:txBody>
      </p:sp>
      <p:sp>
        <p:nvSpPr>
          <p:cNvPr id="701" name="Shape 701"/>
          <p:cNvSpPr txBox="1"/>
          <p:nvPr/>
        </p:nvSpPr>
        <p:spPr>
          <a:xfrm>
            <a:off x="13509601" y="7594700"/>
            <a:ext cx="242264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urllib</a:t>
            </a:r>
            <a:r>
              <a:rPr lang="en-US" sz="360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2</a:t>
            </a: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Следуем по ссылкам</a:t>
            </a:r>
            <a:endParaRPr lang="en-US" sz="76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99" name="Shape 699"/>
          <p:cNvSpPr txBox="1"/>
          <p:nvPr/>
        </p:nvSpPr>
        <p:spPr>
          <a:xfrm>
            <a:off x="546100" y="2539899"/>
            <a:ext cx="15557500" cy="2451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import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urllib.request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urllib.parse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urllib.error</a:t>
            </a:r>
            <a:endParaRPr lang="en-US" sz="28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28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urllib.request.urlopen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('http://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www.dr-chuck.com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/page1.htm')</a:t>
            </a:r>
          </a:p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for line in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   print(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line.</a:t>
            </a:r>
            <a:r>
              <a:rPr lang="en-US" sz="28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decode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).strip())</a:t>
            </a:r>
            <a:endParaRPr lang="en-US" sz="2800" u="none" strike="noStrike" cap="none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700" name="Shape 700"/>
          <p:cNvSpPr txBox="1"/>
          <p:nvPr/>
        </p:nvSpPr>
        <p:spPr>
          <a:xfrm>
            <a:off x="2743548" y="5397499"/>
            <a:ext cx="12055499" cy="254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ourier New"/>
              <a:buNone/>
            </a:pP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&lt;</a:t>
            </a:r>
            <a:r>
              <a:rPr lang="en-US" sz="3300" i="0" u="none" strike="noStrike" cap="none" dirty="0" smtClean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h1&gt;</a:t>
            </a:r>
            <a:r>
              <a:rPr lang="ru-RU" sz="3300" i="0" u="none" strike="noStrike" cap="none" dirty="0" smtClean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Страница 1</a:t>
            </a:r>
            <a:r>
              <a:rPr lang="en-US" sz="3300" i="0" u="none" strike="noStrike" cap="none" dirty="0" smtClean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&lt;/</a:t>
            </a: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h1&gt;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ourier New"/>
              <a:buNone/>
            </a:pP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&lt;</a:t>
            </a:r>
            <a:r>
              <a:rPr lang="en-US" sz="3300" i="0" u="none" strike="noStrike" cap="none" dirty="0" smtClean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p&gt;</a:t>
            </a:r>
            <a:r>
              <a:rPr lang="ru-RU" sz="3300" i="0" u="none" strike="noStrike" cap="none" dirty="0" smtClean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Перейти на</a:t>
            </a:r>
            <a:r>
              <a:rPr lang="en-US" sz="3300" i="0" u="none" strike="noStrike" cap="none" dirty="0" smtClean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&lt;a href="</a:t>
            </a:r>
            <a:r>
              <a:rPr lang="en-US" sz="33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http://www.dr-chuck.com/page2.htm</a:t>
            </a:r>
            <a:r>
              <a:rPr lang="en-US" sz="3300" i="0" u="none" strike="noStrike" cap="none" dirty="0" smtClean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"&gt;</a:t>
            </a:r>
            <a:r>
              <a:rPr lang="ru-RU" sz="3300" dirty="0" smtClean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Страницу 2</a:t>
            </a:r>
            <a:r>
              <a:rPr lang="en-US" sz="3300" i="0" u="none" strike="noStrike" cap="none" dirty="0" smtClean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&lt;/</a:t>
            </a: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a&gt;.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ourier New"/>
              <a:buNone/>
            </a:pP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&lt;/p&gt;</a:t>
            </a:r>
          </a:p>
        </p:txBody>
      </p:sp>
      <p:sp>
        <p:nvSpPr>
          <p:cNvPr id="701" name="Shape 701"/>
          <p:cNvSpPr txBox="1"/>
          <p:nvPr/>
        </p:nvSpPr>
        <p:spPr>
          <a:xfrm>
            <a:off x="13509601" y="7594700"/>
            <a:ext cx="242264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urllib</a:t>
            </a:r>
            <a:r>
              <a:rPr lang="en-US" sz="360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2</a:t>
            </a: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.py</a:t>
            </a:r>
          </a:p>
        </p:txBody>
      </p:sp>
    </p:spTree>
    <p:extLst>
      <p:ext uri="{BB962C8B-B14F-4D97-AF65-F5344CB8AC3E}">
        <p14:creationId xmlns:p14="http://schemas.microsoft.com/office/powerpoint/2010/main" val="67597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hape 713"/>
          <p:cNvSpPr txBox="1">
            <a:spLocks noGrp="1"/>
          </p:cNvSpPr>
          <p:nvPr>
            <p:ph type="title"/>
          </p:nvPr>
        </p:nvSpPr>
        <p:spPr>
          <a:xfrm>
            <a:off x="769743" y="847164"/>
            <a:ext cx="14775157" cy="169273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abin"/>
              <a:buNone/>
            </a:pPr>
            <a:r>
              <a:rPr lang="ru-RU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Первые строки кода </a:t>
            </a:r>
            <a:r>
              <a:rPr lang="en-US" sz="7600" u="none" strike="noStrike" cap="non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@ </a:t>
            </a:r>
            <a:r>
              <a:rPr lang="en-US" sz="7600" u="none" strike="noStrike" cap="none" dirty="0" smtClean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G</a:t>
            </a:r>
            <a:r>
              <a:rPr lang="en-US" sz="7600" u="none" strike="noStrike" cap="none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</a:t>
            </a:r>
            <a:r>
              <a:rPr lang="en-US" sz="7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</a:t>
            </a:r>
            <a:r>
              <a:rPr lang="en-US" sz="7600" u="none" strike="noStrike" cap="none" dirty="0" smtClean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g</a:t>
            </a:r>
            <a:r>
              <a:rPr lang="en-US" sz="76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</a:t>
            </a:r>
            <a:r>
              <a:rPr lang="en-US" sz="7600" u="none" strike="noStrike" cap="none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e?</a:t>
            </a:r>
            <a:endParaRPr lang="en-US" sz="7600" u="none" strike="noStrike" cap="none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" name="Shape 699"/>
          <p:cNvSpPr txBox="1"/>
          <p:nvPr/>
        </p:nvSpPr>
        <p:spPr>
          <a:xfrm>
            <a:off x="1155700" y="3416199"/>
            <a:ext cx="14389200" cy="2451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import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urllib.request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urllib.parse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urllib.error</a:t>
            </a:r>
            <a:endParaRPr lang="en-US" sz="28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28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urllib.request.urlopen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('http://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www.dr-chuck.com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/page1.htm')</a:t>
            </a:r>
          </a:p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for line in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   print(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line.</a:t>
            </a:r>
            <a:r>
              <a:rPr lang="en-US" sz="28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decode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.strip())</a:t>
            </a:r>
            <a:endParaRPr lang="en-US" sz="2800" u="none" strike="noStrike" cap="none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Shape 7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7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HTML</a:t>
            </a:r>
            <a:r>
              <a:rPr lang="ru-RU" sz="7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-парсинг</a:t>
            </a:r>
            <a:r>
              <a:rPr lang="en-US" sz="78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/>
            </a:r>
            <a:br>
              <a:rPr lang="en-US" sz="78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</a:br>
            <a:r>
              <a:rPr lang="en-US" sz="7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</a:t>
            </a:r>
            <a:r>
              <a:rPr lang="ru-RU" sz="7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или веб-скрейпинг</a:t>
            </a:r>
            <a:r>
              <a:rPr lang="en-US" sz="7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  <a:endParaRPr lang="en-US" sz="78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Shape 7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Что такое веб-скрейпинг</a:t>
            </a:r>
            <a:r>
              <a:rPr lang="en-US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?</a:t>
            </a:r>
            <a:endParaRPr lang="en-US" sz="76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726" name="Shape 726"/>
          <p:cNvSpPr txBox="1">
            <a:spLocks noGrp="1"/>
          </p:cNvSpPr>
          <p:nvPr>
            <p:ph type="body" idx="1"/>
          </p:nvPr>
        </p:nvSpPr>
        <p:spPr>
          <a:xfrm>
            <a:off x="1155700" y="2866820"/>
            <a:ext cx="13932000" cy="543907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7493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ru-RU" sz="36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</a:t>
            </a: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рограмма или скрипт, притворяясь браузером, извлекает и анализирует информацию с веб-страниц, а затем отправляется по ссылкам на следующие страницы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Поисковый робот, обрабатывающий веб-страницы, называется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3600" dirty="0" smtClean="0">
                <a:solidFill>
                  <a:schemeClr val="lt1"/>
                </a:solidFill>
                <a:ea typeface="Arial" charset="0"/>
              </a:rPr>
              <a:t>«веб-паук»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или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«веб-краулер» </a:t>
            </a:r>
            <a:endParaRPr lang="en-US" sz="3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Shape 727"/>
          <p:cNvSpPr txBox="1"/>
          <p:nvPr/>
        </p:nvSpPr>
        <p:spPr>
          <a:xfrm>
            <a:off x="3801908" y="7151886"/>
            <a:ext cx="8852999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000" u="sng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https://ru.wikipedia.org/wiki/</a:t>
            </a:r>
            <a:r>
              <a:rPr lang="ru-RU" sz="3000" u="sng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Веб-скрейпинг</a:t>
            </a:r>
            <a:endParaRPr lang="en-US" sz="3000" u="sng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000" u="sng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5"/>
              </a:rPr>
              <a:t>https://ru.wikipedia.org/wiki/</a:t>
            </a:r>
            <a:r>
              <a:rPr lang="ru-RU" sz="3000" u="sng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5"/>
              </a:rPr>
              <a:t>Поисковый_робот</a:t>
            </a:r>
            <a:endParaRPr lang="en-US" sz="3000" u="sng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6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Зачем нужен веб-скрейпинг</a:t>
            </a:r>
            <a:r>
              <a:rPr lang="en-US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?</a:t>
            </a:r>
            <a:endParaRPr lang="en-US" sz="76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748" name="Shape 748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13932000" cy="503493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7493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Извлечь данные, особенно из соц.сетей: кто на кого ссылается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?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Получить обратно свои данные из системы, не имеющей возможности экспорта данных</a:t>
            </a:r>
            <a:endParaRPr lang="en-US" sz="3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Мониторить сайт на предмет новой информации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Создать базу данных для поискового робота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7600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Скрейпинг веб-страниц</a:t>
            </a:r>
            <a:endParaRPr lang="en-US" sz="76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754" name="Shape 754"/>
          <p:cNvSpPr txBox="1">
            <a:spLocks noGrp="1"/>
          </p:cNvSpPr>
          <p:nvPr>
            <p:ph type="body" idx="1"/>
          </p:nvPr>
        </p:nvSpPr>
        <p:spPr>
          <a:xfrm>
            <a:off x="1155700" y="3078464"/>
            <a:ext cx="13932000" cy="522743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7493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Все еще существуют разногласия по поводу использования веб-скрейпинга, и некоторые сайты особенно непримиримы в этом отношении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ru-RU" sz="36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Не разрешается п</a:t>
            </a: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овторная публикация информации, защищенной авторским правом</a:t>
            </a:r>
            <a:endParaRPr lang="en-US" sz="3600" u="none" strike="noStrike" cap="none" dirty="0" smtClean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Не допускается нарушение условий пользования сервисом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Shape 7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ru-RU" sz="6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Простой способ </a:t>
            </a:r>
            <a:r>
              <a:rPr lang="ru-RU" sz="6400" dirty="0">
                <a:solidFill>
                  <a:schemeClr val="bg1"/>
                </a:solidFill>
              </a:rPr>
              <a:t>—</a:t>
            </a:r>
            <a:r>
              <a:rPr lang="en-US" sz="6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64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Beautiful Soup</a:t>
            </a:r>
          </a:p>
        </p:txBody>
      </p:sp>
      <p:sp>
        <p:nvSpPr>
          <p:cNvPr id="767" name="Shape 76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1104900" marR="0" lvl="0" indent="-787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ru-RU" sz="38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можно выполнять поиск по строкам сложным путем</a:t>
            </a:r>
            <a:endParaRPr lang="en-US" sz="38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1104900" marR="0" lvl="0" indent="-7874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ru-RU" sz="38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</a:t>
            </a:r>
            <a:r>
              <a:rPr lang="ru-RU" sz="38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ли использовать бесплатную библиотеку </a:t>
            </a:r>
            <a:r>
              <a:rPr lang="en-US" sz="38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BeautifulSoup</a:t>
            </a:r>
            <a:r>
              <a:rPr lang="en-US" sz="38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38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 сайта</a:t>
            </a:r>
            <a:r>
              <a:rPr lang="en-US" sz="38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38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www.crummy.com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751" y="4812718"/>
            <a:ext cx="8757771" cy="35798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24535" y="8392537"/>
            <a:ext cx="5822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https://</a:t>
            </a:r>
            <a:r>
              <a:rPr lang="en-US" sz="2000" dirty="0" err="1">
                <a:solidFill>
                  <a:srgbClr val="FFFF00"/>
                </a:solidFill>
              </a:rPr>
              <a:t>www.crummy.com</a:t>
            </a:r>
            <a:r>
              <a:rPr lang="en-US" sz="2000" dirty="0">
                <a:solidFill>
                  <a:srgbClr val="FFFF00"/>
                </a:solidFill>
              </a:rPr>
              <a:t>/software/</a:t>
            </a:r>
            <a:r>
              <a:rPr lang="en-US" sz="2000" dirty="0" err="1">
                <a:solidFill>
                  <a:srgbClr val="FFFF00"/>
                </a:solidFill>
              </a:rPr>
              <a:t>BeautifulSoup</a:t>
            </a:r>
            <a:r>
              <a:rPr lang="en-US" sz="2000" dirty="0">
                <a:solidFill>
                  <a:srgbClr val="FFFF00"/>
                </a:solidFill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 txBox="1"/>
          <p:nvPr/>
        </p:nvSpPr>
        <p:spPr>
          <a:xfrm>
            <a:off x="1709270" y="2795483"/>
            <a:ext cx="13639799" cy="5624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</a:t>
            </a:r>
            <a:r>
              <a:rPr lang="ru-RU" sz="28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Вы можете установить </a:t>
            </a:r>
            <a:r>
              <a:rPr lang="en-US" sz="28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BeautifulSoup</a:t>
            </a:r>
            <a:r>
              <a:rPr lang="ru-RU" sz="28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перейдя по ссылке:</a:t>
            </a:r>
            <a:endParaRPr lang="en-US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https://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pypi.python.org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pypi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/beautifulsoup4</a:t>
            </a:r>
          </a:p>
          <a:p>
            <a:endParaRPr lang="en-US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</a:t>
            </a:r>
            <a:r>
              <a:rPr lang="ru-RU" sz="28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Или скачать файл:</a:t>
            </a:r>
            <a:endParaRPr lang="en-US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http://www.py4e.com/code3/bs4.zip</a:t>
            </a: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</a:t>
            </a:r>
            <a:r>
              <a:rPr lang="ru-RU" sz="28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и распаковать его в ту же директорию, что и этот файл</a:t>
            </a:r>
            <a:endParaRPr lang="en-US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2800" dirty="0" smtClean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import 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urllib.request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urllib.parse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urllib.error</a:t>
            </a:r>
            <a:endParaRPr lang="en-US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from bs4 import BeautifulSoup</a:t>
            </a:r>
          </a:p>
          <a:p>
            <a:endParaRPr lang="en-US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...</a:t>
            </a:r>
            <a:endParaRPr lang="en-US" sz="2800" u="none" strike="noStrike" cap="none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776" name="Shape 776"/>
          <p:cNvSpPr txBox="1"/>
          <p:nvPr/>
        </p:nvSpPr>
        <p:spPr>
          <a:xfrm>
            <a:off x="13428175" y="7518312"/>
            <a:ext cx="2415000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-US" sz="36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urllinks.py</a:t>
            </a:r>
            <a:endParaRPr lang="en-US" sz="36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600" dirty="0" smtClean="0">
                <a:solidFill>
                  <a:srgbClr val="FFD966"/>
                </a:solidFill>
              </a:rPr>
              <a:t>Установка </a:t>
            </a:r>
            <a:r>
              <a:rPr lang="en-US" sz="7600" dirty="0" smtClean="0">
                <a:solidFill>
                  <a:srgbClr val="FFD966"/>
                </a:solidFill>
              </a:rPr>
              <a:t>BeautifulSoup</a:t>
            </a:r>
            <a:endParaRPr lang="en-US" sz="7600" dirty="0">
              <a:solidFill>
                <a:srgbClr val="FFD9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64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Протокол </a:t>
            </a:r>
            <a:r>
              <a:rPr lang="en-US" sz="64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TCP</a:t>
            </a:r>
            <a:r>
              <a:rPr lang="ru-RU" sz="64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  <a:r>
              <a:rPr lang="en-US" sz="64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64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Номера портов</a:t>
            </a:r>
            <a:endParaRPr lang="en-US" sz="64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1155700" y="2603501"/>
            <a:ext cx="13932000" cy="412115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1104900" lvl="0" indent="-787400">
              <a:spcBef>
                <a:spcPts val="0"/>
              </a:spcBef>
              <a:buSzPct val="171000"/>
              <a:buFont typeface="Cabin"/>
              <a:buChar char="•"/>
            </a:pP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Порт </a:t>
            </a:r>
            <a:r>
              <a:rPr lang="ru-RU" sz="3600" dirty="0"/>
              <a:t>—</a:t>
            </a: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это конечная точка связи приложения или процесса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1104900" marR="0" lvl="0" indent="-7874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Порт позволяет нескольким приложениям, использующим сеть, одновременно работать на одном сервере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1104900" marR="0" lvl="0" indent="-7874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Существует список  общепринятых номеров портов 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TCP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34" name="Shape 334"/>
          <p:cNvSpPr txBox="1"/>
          <p:nvPr/>
        </p:nvSpPr>
        <p:spPr>
          <a:xfrm>
            <a:off x="2677000" y="6927850"/>
            <a:ext cx="109020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228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sng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https://ru.wikipedia.org/wiki/</a:t>
            </a:r>
            <a:r>
              <a:rPr lang="ru-RU" sz="3000" u="sng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Порт_(</a:t>
            </a:r>
            <a:r>
              <a:rPr lang="ru-RU" sz="3000" u="sng" strike="noStrike" cap="none" dirty="0" err="1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компьютерные_сети</a:t>
            </a:r>
            <a:r>
              <a:rPr lang="ru-RU" sz="3000" u="sng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)</a:t>
            </a:r>
            <a:endParaRPr lang="en-US" sz="30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 txBox="1"/>
          <p:nvPr/>
        </p:nvSpPr>
        <p:spPr>
          <a:xfrm>
            <a:off x="654281" y="624080"/>
            <a:ext cx="10375670" cy="61116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import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urllib.request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urllib.parse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urllib.error</a:t>
            </a:r>
            <a:endParaRPr lang="en-US" sz="3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from bs4 import BeautifulSoup</a:t>
            </a:r>
          </a:p>
          <a:p>
            <a:endParaRPr lang="en-US" sz="3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= input('Enter - ')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html =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urllib.request.urlopen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).read()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soup =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BeautifulSoup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(html, '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html.parser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')</a:t>
            </a:r>
          </a:p>
          <a:p>
            <a:endParaRPr lang="en-US" sz="3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</a:t>
            </a:r>
            <a:r>
              <a:rPr lang="ru-RU" sz="3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Получить все теги типа «ссылка»</a:t>
            </a:r>
            <a:endParaRPr lang="en-US" sz="3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tags = soup('a')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for tag in tags: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print(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tag.get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('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href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', None))</a:t>
            </a:r>
            <a:endParaRPr lang="en-US" sz="3200" u="none" strike="noStrike" cap="none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4" name="Shape 782"/>
          <p:cNvSpPr txBox="1"/>
          <p:nvPr/>
        </p:nvSpPr>
        <p:spPr>
          <a:xfrm>
            <a:off x="6777575" y="6985824"/>
            <a:ext cx="9069600" cy="1755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 </a:t>
            </a:r>
            <a:r>
              <a:rPr lang="en-US" sz="36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urllinks.py</a:t>
            </a: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Enter</a:t>
            </a:r>
            <a:r>
              <a:rPr lang="en-US" sz="36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- </a:t>
            </a: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</a:t>
            </a:r>
            <a:r>
              <a:rPr lang="en-US" sz="36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www.dr-chuck.com</a:t>
            </a: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/page1.htm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</a:t>
            </a:r>
            <a:r>
              <a:rPr lang="en-US" sz="3600" u="none" strike="noStrike" cap="none" dirty="0" err="1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www.dr-chuck.com</a:t>
            </a:r>
            <a:r>
              <a:rPr lang="en-US" sz="3600" u="none" strike="noStrike" cap="none" dirty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/page2.htm</a:t>
            </a:r>
          </a:p>
        </p:txBody>
      </p:sp>
    </p:spTree>
    <p:extLst>
      <p:ext uri="{BB962C8B-B14F-4D97-AF65-F5344CB8AC3E}">
        <p14:creationId xmlns:p14="http://schemas.microsoft.com/office/powerpoint/2010/main" val="12178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Shape 788"/>
          <p:cNvSpPr txBox="1">
            <a:spLocks noGrp="1"/>
          </p:cNvSpPr>
          <p:nvPr>
            <p:ph type="title"/>
          </p:nvPr>
        </p:nvSpPr>
        <p:spPr>
          <a:xfrm>
            <a:off x="1951360" y="847164"/>
            <a:ext cx="12353281" cy="1692735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78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Резюме</a:t>
            </a:r>
            <a:endParaRPr lang="en-US" sz="78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789" name="Shape 789"/>
          <p:cNvSpPr txBox="1">
            <a:spLocks noGrp="1"/>
          </p:cNvSpPr>
          <p:nvPr>
            <p:ph type="body" idx="1"/>
          </p:nvPr>
        </p:nvSpPr>
        <p:spPr>
          <a:xfrm>
            <a:off x="1155700" y="2847579"/>
            <a:ext cx="14438976" cy="545832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457200" marR="0" lvl="0" indent="-4699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TCP/IP </a:t>
            </a: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создает для нас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каналы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 </a:t>
            </a: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сокеты между приложениями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457200" marR="0" lvl="0" indent="-469900" algn="l" rtl="0">
              <a:lnSpc>
                <a:spcPct val="100000"/>
              </a:lnSpc>
              <a:spcBef>
                <a:spcPts val="2300"/>
              </a:spcBef>
              <a:spcAft>
                <a:spcPts val="1000"/>
              </a:spcAft>
              <a:buSzPct val="100000"/>
              <a:buFont typeface="Cabin"/>
            </a:pP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Для использования этих каналов разработаны прикладные протоколы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457200" lvl="0" indent="-469900">
              <a:spcBef>
                <a:spcPts val="2300"/>
              </a:spcBef>
              <a:spcAft>
                <a:spcPts val="1000"/>
              </a:spcAft>
              <a:buSzPct val="100000"/>
              <a:buFont typeface="Cabin"/>
            </a:pP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Протокол передачи гипертекста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(HTTP) </a:t>
            </a:r>
            <a:r>
              <a:rPr lang="ru-RU" sz="3600" dirty="0"/>
              <a:t>—</a:t>
            </a: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простой, но мощный протокол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457200" marR="0" lvl="0" indent="-469900" algn="l" rtl="0">
              <a:lnSpc>
                <a:spcPct val="100000"/>
              </a:lnSpc>
              <a:spcBef>
                <a:spcPts val="2300"/>
              </a:spcBef>
              <a:spcAft>
                <a:spcPts val="1000"/>
              </a:spcAft>
              <a:buSzPct val="100000"/>
              <a:buFont typeface="Cabin"/>
            </a:pP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Пайтон имеет хорошую поддержку сокетов, 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</a:t>
            </a: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и </a:t>
            </a:r>
            <a:r>
              <a:rPr lang="en-US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HTML</a:t>
            </a:r>
            <a:r>
              <a:rPr lang="ru-RU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-парсинга </a:t>
            </a:r>
            <a:endParaRPr lang="en-US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Shape 794"/>
          <p:cNvSpPr txBox="1">
            <a:spLocks noGrp="1"/>
          </p:cNvSpPr>
          <p:nvPr>
            <p:ph type="title" idx="4294967295"/>
          </p:nvPr>
        </p:nvSpPr>
        <p:spPr>
          <a:xfrm>
            <a:off x="1462700" y="946150"/>
            <a:ext cx="12469200" cy="81121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ru-RU" sz="3600" dirty="0"/>
              <a:t>Авторы </a:t>
            </a:r>
            <a:r>
              <a:rPr lang="en-US" sz="3600" dirty="0"/>
              <a:t> / </a:t>
            </a:r>
            <a:r>
              <a:rPr lang="ru-RU" sz="3600" dirty="0"/>
              <a:t>Благодарности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96" name="Shape 796"/>
          <p:cNvSpPr txBox="1"/>
          <p:nvPr/>
        </p:nvSpPr>
        <p:spPr>
          <a:xfrm>
            <a:off x="1206100" y="2086575"/>
            <a:ext cx="6797699" cy="57620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sz="1800" dirty="0">
                <a:solidFill>
                  <a:srgbClr val="FFFFFF"/>
                </a:solidFill>
              </a:rPr>
              <a:t>… Insert new Contributors and Translations here</a:t>
            </a:r>
            <a:endParaRPr lang="ru-RU" sz="1800" dirty="0">
              <a:solidFill>
                <a:srgbClr val="FFFFFF"/>
              </a:solidFill>
            </a:endParaRPr>
          </a:p>
          <a:p>
            <a:pPr lvl="0"/>
            <a:r>
              <a:rPr lang="ru-RU" sz="1800" dirty="0">
                <a:solidFill>
                  <a:srgbClr val="FFFFFF"/>
                </a:solidFill>
              </a:rPr>
              <a:t>Авторские права на эти слайды принадлежат  Чарльзу Р. Северансу (</a:t>
            </a:r>
            <a:r>
              <a:rPr lang="ru-RU" sz="1800" u="sng" dirty="0">
                <a:solidFill>
                  <a:srgbClr val="FFFF00"/>
                </a:solidFill>
                <a:hlinkClick r:id="rId3"/>
              </a:rPr>
              <a:t>www.dr-chuck.com</a:t>
            </a:r>
            <a:r>
              <a:rPr lang="ru-RU" sz="1800" dirty="0">
                <a:solidFill>
                  <a:srgbClr val="FFFFFF"/>
                </a:solidFill>
              </a:rPr>
              <a:t>) , 2010 г., Школе Информации Мичиганского Университета  и </a:t>
            </a:r>
            <a:r>
              <a:rPr lang="en-US" sz="1800" u="sng" dirty="0">
                <a:solidFill>
                  <a:srgbClr val="FFFF00"/>
                </a:solidFill>
                <a:hlinkClick r:id="rId4"/>
              </a:rPr>
              <a:t>open.umich.edu</a:t>
            </a:r>
            <a:r>
              <a:rPr lang="ru-RU" sz="1800" dirty="0">
                <a:solidFill>
                  <a:srgbClr val="FFFFFF"/>
                </a:solidFill>
              </a:rPr>
              <a:t> , и доступны по лицензии Creative Commons Attribution 4.0 License. Пожалуйста, сохраняйте этот слайд во всех копиях этого документа, в соответствии с требованиями Лицензии. Если вы внесли изменения, добавьте свое имя или организацию в список участников на этой странице.</a:t>
            </a:r>
          </a:p>
          <a:p>
            <a:pPr lvl="0"/>
            <a:endParaRPr lang="ru-RU" sz="1800" dirty="0">
              <a:solidFill>
                <a:srgbClr val="FFFFFF"/>
              </a:solidFill>
            </a:endParaRPr>
          </a:p>
          <a:p>
            <a:pPr lvl="0"/>
            <a:r>
              <a:rPr lang="ru-RU" sz="1800" dirty="0">
                <a:solidFill>
                  <a:srgbClr val="FFFFFF"/>
                </a:solidFill>
              </a:rPr>
              <a:t>Исходная разработка:  Чарльз Северанс, Школа Информации Мичиганского </a:t>
            </a:r>
            <a:r>
              <a:rPr lang="ru-RU" sz="1800" dirty="0" smtClean="0">
                <a:solidFill>
                  <a:srgbClr val="FFFFFF"/>
                </a:solidFill>
              </a:rPr>
              <a:t>Университета</a:t>
            </a:r>
            <a:r>
              <a:rPr lang="en-US" sz="1800" dirty="0" smtClean="0">
                <a:solidFill>
                  <a:srgbClr val="FFFFFF"/>
                </a:solidFill>
              </a:rPr>
              <a:t>.</a:t>
            </a:r>
          </a:p>
          <a:p>
            <a:pPr lvl="0"/>
            <a:endParaRPr lang="en-US" sz="1800" dirty="0">
              <a:solidFill>
                <a:srgbClr val="FFFFFF"/>
              </a:solidFill>
            </a:endParaRPr>
          </a:p>
          <a:p>
            <a:r>
              <a:rPr lang="ru-RU" sz="1800">
                <a:solidFill>
                  <a:srgbClr val="FFFFFF"/>
                </a:solidFill>
              </a:rPr>
              <a:t>Перевод выполнила Фомкина Виолетта.</a:t>
            </a:r>
          </a:p>
          <a:p>
            <a:pPr lvl="0"/>
            <a:endParaRPr lang="ru-RU" sz="1800" dirty="0">
              <a:solidFill>
                <a:srgbClr val="FFFFFF"/>
              </a:solidFill>
            </a:endParaRPr>
          </a:p>
          <a:p>
            <a:pPr lvl="0"/>
            <a:endParaRPr lang="ru-RU" sz="1800" dirty="0">
              <a:solidFill>
                <a:srgbClr val="FFFFFF"/>
              </a:solidFill>
            </a:endParaRPr>
          </a:p>
          <a:p>
            <a:pPr lvl="0">
              <a:buClr>
                <a:schemeClr val="dk2"/>
              </a:buClr>
              <a:buSzPct val="61111"/>
            </a:pPr>
            <a:r>
              <a:rPr lang="ru-RU" sz="1800" dirty="0">
                <a:solidFill>
                  <a:schemeClr val="lt1"/>
                </a:solidFill>
              </a:rPr>
              <a:t>… Добавьте сюда новых авторов и переводчиков</a:t>
            </a:r>
          </a:p>
          <a:p>
            <a:pPr lvl="0"/>
            <a:endParaRPr lang="ru-RU" sz="1800" dirty="0">
              <a:solidFill>
                <a:srgbClr val="FFFFFF"/>
              </a:solidFill>
            </a:endParaRPr>
          </a:p>
          <a:p>
            <a:pPr lvl="0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797" name="Shape 79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7900" y="839500"/>
            <a:ext cx="1024800" cy="10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Shape 79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897687" y="1017700"/>
            <a:ext cx="1968599" cy="6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Shape 799"/>
          <p:cNvSpPr txBox="1"/>
          <p:nvPr/>
        </p:nvSpPr>
        <p:spPr>
          <a:xfrm>
            <a:off x="8704400" y="2217051"/>
            <a:ext cx="6797699" cy="5631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rgbClr val="FFFFFF"/>
                </a:solidFill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Shape 3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40848" y="3451225"/>
            <a:ext cx="2755900" cy="14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Shape 340"/>
          <p:cNvSpPr txBox="1"/>
          <p:nvPr/>
        </p:nvSpPr>
        <p:spPr>
          <a:xfrm>
            <a:off x="1955800" y="838200"/>
            <a:ext cx="6667500" cy="7416799"/>
          </a:xfrm>
          <a:prstGeom prst="rect">
            <a:avLst/>
          </a:prstGeom>
          <a:noFill/>
          <a:ln w="76200" cap="rnd" cmpd="sng">
            <a:solidFill>
              <a:srgbClr val="FF7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www.umich.edu</a:t>
            </a:r>
          </a:p>
        </p:txBody>
      </p:sp>
      <p:grpSp>
        <p:nvGrpSpPr>
          <p:cNvPr id="341" name="Shape 341"/>
          <p:cNvGrpSpPr/>
          <p:nvPr/>
        </p:nvGrpSpPr>
        <p:grpSpPr>
          <a:xfrm>
            <a:off x="12898436" y="2736850"/>
            <a:ext cx="2578099" cy="1854200"/>
            <a:chOff x="0" y="0"/>
            <a:chExt cx="2576512" cy="1854200"/>
          </a:xfrm>
        </p:grpSpPr>
        <p:grpSp>
          <p:nvGrpSpPr>
            <p:cNvPr id="342" name="Shape 342"/>
            <p:cNvGrpSpPr/>
            <p:nvPr/>
          </p:nvGrpSpPr>
          <p:grpSpPr>
            <a:xfrm>
              <a:off x="0" y="0"/>
              <a:ext cx="2576512" cy="1854200"/>
              <a:chOff x="0" y="0"/>
              <a:chExt cx="2576512" cy="1854200"/>
            </a:xfrm>
          </p:grpSpPr>
          <p:grpSp>
            <p:nvGrpSpPr>
              <p:cNvPr id="343" name="Shape 343"/>
              <p:cNvGrpSpPr/>
              <p:nvPr/>
            </p:nvGrpSpPr>
            <p:grpSpPr>
              <a:xfrm>
                <a:off x="352425" y="0"/>
                <a:ext cx="1878011" cy="1184275"/>
                <a:chOff x="0" y="0"/>
                <a:chExt cx="1878011" cy="1184275"/>
              </a:xfrm>
            </p:grpSpPr>
            <p:sp>
              <p:nvSpPr>
                <p:cNvPr id="344" name="Shape 344"/>
                <p:cNvSpPr txBox="1"/>
                <p:nvPr/>
              </p:nvSpPr>
              <p:spPr>
                <a:xfrm>
                  <a:off x="0" y="0"/>
                  <a:ext cx="1878011" cy="1184275"/>
                </a:xfrm>
                <a:prstGeom prst="rect">
                  <a:avLst/>
                </a:prstGeom>
                <a:solidFill>
                  <a:schemeClr val="accent1"/>
                </a:solidFill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Shape 345"/>
                <p:cNvSpPr/>
                <p:nvPr/>
              </p:nvSpPr>
              <p:spPr>
                <a:xfrm>
                  <a:off x="149225" y="106361"/>
                  <a:ext cx="1576386" cy="973136"/>
                </a:xfrm>
                <a:prstGeom prst="roundRect">
                  <a:avLst>
                    <a:gd name="adj" fmla="val 1490"/>
                  </a:avLst>
                </a:prstGeom>
                <a:solidFill>
                  <a:srgbClr val="FFFFFF"/>
                </a:solidFill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46" name="Shape 346"/>
              <p:cNvGrpSpPr/>
              <p:nvPr/>
            </p:nvGrpSpPr>
            <p:grpSpPr>
              <a:xfrm>
                <a:off x="0" y="1543050"/>
                <a:ext cx="2576512" cy="311150"/>
                <a:chOff x="0" y="0"/>
                <a:chExt cx="2576512" cy="309562"/>
              </a:xfrm>
            </p:grpSpPr>
            <p:cxnSp>
              <p:nvCxnSpPr>
                <p:cNvPr id="347" name="Shape 347"/>
                <p:cNvCxnSpPr/>
                <p:nvPr/>
              </p:nvCxnSpPr>
              <p:spPr>
                <a:xfrm flipH="1">
                  <a:off x="0" y="0"/>
                  <a:ext cx="341311" cy="241299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348" name="Shape 348"/>
                <p:cNvCxnSpPr/>
                <p:nvPr/>
              </p:nvCxnSpPr>
              <p:spPr>
                <a:xfrm>
                  <a:off x="0" y="241300"/>
                  <a:ext cx="2574924" cy="1587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349" name="Shape 349"/>
                <p:cNvCxnSpPr/>
                <p:nvPr/>
              </p:nvCxnSpPr>
              <p:spPr>
                <a:xfrm>
                  <a:off x="0" y="306387"/>
                  <a:ext cx="2574924" cy="3174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350" name="Shape 350"/>
                <p:cNvCxnSpPr/>
                <p:nvPr/>
              </p:nvCxnSpPr>
              <p:spPr>
                <a:xfrm>
                  <a:off x="0" y="241300"/>
                  <a:ext cx="1587" cy="65086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351" name="Shape 351"/>
                <p:cNvCxnSpPr/>
                <p:nvPr/>
              </p:nvCxnSpPr>
              <p:spPr>
                <a:xfrm>
                  <a:off x="2239961" y="0"/>
                  <a:ext cx="334961" cy="241299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352" name="Shape 352"/>
                <p:cNvCxnSpPr/>
                <p:nvPr/>
              </p:nvCxnSpPr>
              <p:spPr>
                <a:xfrm>
                  <a:off x="2574925" y="241300"/>
                  <a:ext cx="1587" cy="65086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353" name="Shape 353"/>
              <p:cNvSpPr txBox="1"/>
              <p:nvPr/>
            </p:nvSpPr>
            <p:spPr>
              <a:xfrm>
                <a:off x="357187" y="1220787"/>
                <a:ext cx="1874836" cy="304799"/>
              </a:xfrm>
              <a:prstGeom prst="rect">
                <a:avLst/>
              </a:prstGeom>
              <a:noFill/>
              <a:ln w="12700" cap="rnd" cmpd="sng">
                <a:solidFill>
                  <a:srgbClr val="618FFD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54" name="Shape 354"/>
              <p:cNvCxnSpPr/>
              <p:nvPr/>
            </p:nvCxnSpPr>
            <p:spPr>
              <a:xfrm>
                <a:off x="1763711" y="1373187"/>
                <a:ext cx="374649" cy="3174"/>
              </a:xfrm>
              <a:prstGeom prst="straightConnector1">
                <a:avLst/>
              </a:prstGeom>
              <a:noFill/>
              <a:ln w="50800" cap="rnd" cmpd="sng">
                <a:solidFill>
                  <a:srgbClr val="618FFD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sp>
          <p:nvSpPr>
            <p:cNvPr id="355" name="Shape 355"/>
            <p:cNvSpPr txBox="1"/>
            <p:nvPr/>
          </p:nvSpPr>
          <p:spPr>
            <a:xfrm rot="10800000" flipH="1">
              <a:off x="474662" y="1319212"/>
              <a:ext cx="203199" cy="31750"/>
            </a:xfrm>
            <a:prstGeom prst="rect">
              <a:avLst/>
            </a:prstGeom>
            <a:solidFill>
              <a:srgbClr val="000000"/>
            </a:solidFill>
            <a:ln w="50800" cap="rnd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Shape 356"/>
          <p:cNvSpPr txBox="1"/>
          <p:nvPr/>
        </p:nvSpPr>
        <p:spPr>
          <a:xfrm>
            <a:off x="2933700" y="1460500"/>
            <a:ext cx="2603499" cy="1181100"/>
          </a:xfrm>
          <a:prstGeom prst="rect">
            <a:avLst/>
          </a:prstGeom>
          <a:noFill/>
          <a:ln w="762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32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Входящая почта</a:t>
            </a:r>
            <a:endParaRPr lang="en-US" sz="3200" u="none" strike="noStrike" cap="none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57" name="Shape 357"/>
          <p:cNvSpPr txBox="1"/>
          <p:nvPr/>
        </p:nvSpPr>
        <p:spPr>
          <a:xfrm>
            <a:off x="2933700" y="3060700"/>
            <a:ext cx="2603499" cy="723900"/>
          </a:xfrm>
          <a:prstGeom prst="rect">
            <a:avLst/>
          </a:prstGeom>
          <a:noFill/>
          <a:ln w="762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3200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Логин</a:t>
            </a:r>
            <a:endParaRPr lang="en-US" sz="3200" u="none" strike="noStrike" cap="none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58" name="Shape 358"/>
          <p:cNvSpPr txBox="1"/>
          <p:nvPr/>
        </p:nvSpPr>
        <p:spPr>
          <a:xfrm>
            <a:off x="2933700" y="4775200"/>
            <a:ext cx="2603499" cy="723900"/>
          </a:xfrm>
          <a:prstGeom prst="rect">
            <a:avLst/>
          </a:prstGeom>
          <a:noFill/>
          <a:ln w="762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3200" u="none" strike="noStrike" cap="none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Веб-сервер</a:t>
            </a:r>
            <a:endParaRPr lang="en-US" sz="3200" u="none" strike="noStrike" cap="none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59" name="Shape 359"/>
          <p:cNvSpPr txBox="1"/>
          <p:nvPr/>
        </p:nvSpPr>
        <p:spPr>
          <a:xfrm>
            <a:off x="6426200" y="1600200"/>
            <a:ext cx="1270000" cy="6857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25</a:t>
            </a:r>
          </a:p>
        </p:txBody>
      </p:sp>
      <p:pic>
        <p:nvPicPr>
          <p:cNvPr id="360" name="Shape 3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87300" y="838200"/>
            <a:ext cx="2717799" cy="1385887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Shape 361"/>
          <p:cNvSpPr txBox="1"/>
          <p:nvPr/>
        </p:nvSpPr>
        <p:spPr>
          <a:xfrm>
            <a:off x="2933700" y="6400799"/>
            <a:ext cx="2603499" cy="1625599"/>
          </a:xfrm>
          <a:prstGeom prst="rect">
            <a:avLst/>
          </a:prstGeom>
          <a:noFill/>
          <a:ln w="762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ru-RU" sz="3200" dirty="0" smtClean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Личный почтовый ящик</a:t>
            </a:r>
            <a:endParaRPr lang="en-US" sz="3200" u="none" strike="noStrike" cap="none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62" name="Shape 362"/>
          <p:cNvSpPr txBox="1"/>
          <p:nvPr/>
        </p:nvSpPr>
        <p:spPr>
          <a:xfrm>
            <a:off x="6426200" y="3086100"/>
            <a:ext cx="1270000" cy="6857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23</a:t>
            </a:r>
          </a:p>
        </p:txBody>
      </p:sp>
      <p:sp>
        <p:nvSpPr>
          <p:cNvPr id="363" name="Shape 363"/>
          <p:cNvSpPr txBox="1"/>
          <p:nvPr/>
        </p:nvSpPr>
        <p:spPr>
          <a:xfrm>
            <a:off x="6426200" y="4140200"/>
            <a:ext cx="1270000" cy="6857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80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x="6426200" y="5067300"/>
            <a:ext cx="1270000" cy="685799"/>
          </a:xfrm>
          <a:prstGeom prst="rect">
            <a:avLst/>
          </a:prstGeom>
          <a:noFill/>
          <a:ln w="76200" cap="rnd" cmpd="sng">
            <a:solidFill>
              <a:srgbClr val="E0666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E066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443</a:t>
            </a:r>
          </a:p>
        </p:txBody>
      </p:sp>
      <p:sp>
        <p:nvSpPr>
          <p:cNvPr id="365" name="Shape 365"/>
          <p:cNvSpPr txBox="1"/>
          <p:nvPr/>
        </p:nvSpPr>
        <p:spPr>
          <a:xfrm>
            <a:off x="6426200" y="6311900"/>
            <a:ext cx="1270000" cy="6857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109</a:t>
            </a:r>
          </a:p>
        </p:txBody>
      </p:sp>
      <p:sp>
        <p:nvSpPr>
          <p:cNvPr id="366" name="Shape 366"/>
          <p:cNvSpPr txBox="1"/>
          <p:nvPr/>
        </p:nvSpPr>
        <p:spPr>
          <a:xfrm>
            <a:off x="6426200" y="7340600"/>
            <a:ext cx="1270000" cy="6857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110</a:t>
            </a:r>
          </a:p>
        </p:txBody>
      </p:sp>
      <p:sp>
        <p:nvSpPr>
          <p:cNvPr id="367" name="Shape 367"/>
          <p:cNvSpPr txBox="1"/>
          <p:nvPr/>
        </p:nvSpPr>
        <p:spPr>
          <a:xfrm>
            <a:off x="8077200" y="3911600"/>
            <a:ext cx="2997199" cy="660400"/>
          </a:xfrm>
          <a:prstGeom prst="rect">
            <a:avLst/>
          </a:prstGeom>
          <a:solidFill>
            <a:srgbClr val="000000"/>
          </a:solidFill>
          <a:ln w="76200" cap="rnd" cmpd="sng">
            <a:solidFill>
              <a:srgbClr val="FF7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74.208.28.177</a:t>
            </a:r>
          </a:p>
        </p:txBody>
      </p:sp>
      <p:cxnSp>
        <p:nvCxnSpPr>
          <p:cNvPr id="368" name="Shape 368"/>
          <p:cNvCxnSpPr>
            <a:stCxn id="362" idx="3"/>
          </p:cNvCxnSpPr>
          <p:nvPr/>
        </p:nvCxnSpPr>
        <p:spPr>
          <a:xfrm flipV="1">
            <a:off x="7696200" y="3414712"/>
            <a:ext cx="5422900" cy="14288"/>
          </a:xfrm>
          <a:prstGeom prst="straightConnector1">
            <a:avLst/>
          </a:prstGeom>
          <a:noFill/>
          <a:ln w="762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369" name="Shape 369"/>
          <p:cNvCxnSpPr>
            <a:endCxn id="359" idx="3"/>
          </p:cNvCxnSpPr>
          <p:nvPr/>
        </p:nvCxnSpPr>
        <p:spPr>
          <a:xfrm flipH="1">
            <a:off x="7696200" y="1547812"/>
            <a:ext cx="4975224" cy="395288"/>
          </a:xfrm>
          <a:prstGeom prst="straightConnector1">
            <a:avLst/>
          </a:prstGeom>
          <a:noFill/>
          <a:ln w="76200" cap="rnd" cmpd="sng">
            <a:solidFill>
              <a:srgbClr val="FFFF00"/>
            </a:solidFill>
            <a:prstDash val="solid"/>
            <a:miter/>
            <a:headEnd type="stealth" w="med" len="med"/>
            <a:tailEnd type="stealth" w="med" len="med"/>
          </a:ln>
        </p:spPr>
      </p:cxnSp>
      <p:grpSp>
        <p:nvGrpSpPr>
          <p:cNvPr id="370" name="Shape 370"/>
          <p:cNvGrpSpPr/>
          <p:nvPr/>
        </p:nvGrpSpPr>
        <p:grpSpPr>
          <a:xfrm>
            <a:off x="12898436" y="4959350"/>
            <a:ext cx="2578099" cy="1854200"/>
            <a:chOff x="0" y="0"/>
            <a:chExt cx="2576512" cy="1854200"/>
          </a:xfrm>
        </p:grpSpPr>
        <p:grpSp>
          <p:nvGrpSpPr>
            <p:cNvPr id="371" name="Shape 371"/>
            <p:cNvGrpSpPr/>
            <p:nvPr/>
          </p:nvGrpSpPr>
          <p:grpSpPr>
            <a:xfrm>
              <a:off x="0" y="0"/>
              <a:ext cx="2576512" cy="1854200"/>
              <a:chOff x="0" y="0"/>
              <a:chExt cx="2576512" cy="1854200"/>
            </a:xfrm>
          </p:grpSpPr>
          <p:grpSp>
            <p:nvGrpSpPr>
              <p:cNvPr id="372" name="Shape 372"/>
              <p:cNvGrpSpPr/>
              <p:nvPr/>
            </p:nvGrpSpPr>
            <p:grpSpPr>
              <a:xfrm>
                <a:off x="0" y="0"/>
                <a:ext cx="2576512" cy="1854200"/>
                <a:chOff x="0" y="0"/>
                <a:chExt cx="2576512" cy="1854200"/>
              </a:xfrm>
            </p:grpSpPr>
            <p:grpSp>
              <p:nvGrpSpPr>
                <p:cNvPr id="373" name="Shape 373"/>
                <p:cNvGrpSpPr/>
                <p:nvPr/>
              </p:nvGrpSpPr>
              <p:grpSpPr>
                <a:xfrm>
                  <a:off x="352425" y="0"/>
                  <a:ext cx="1878011" cy="1184275"/>
                  <a:chOff x="0" y="0"/>
                  <a:chExt cx="1878011" cy="1184275"/>
                </a:xfrm>
              </p:grpSpPr>
              <p:sp>
                <p:nvSpPr>
                  <p:cNvPr id="374" name="Shape 374"/>
                  <p:cNvSpPr txBox="1"/>
                  <p:nvPr/>
                </p:nvSpPr>
                <p:spPr>
                  <a:xfrm>
                    <a:off x="0" y="0"/>
                    <a:ext cx="1878011" cy="1184275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lIns="0" tIns="0" rIns="0" bIns="0" anchor="t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" name="Shape 375"/>
                  <p:cNvSpPr/>
                  <p:nvPr/>
                </p:nvSpPr>
                <p:spPr>
                  <a:xfrm>
                    <a:off x="149225" y="106361"/>
                    <a:ext cx="1576386" cy="973136"/>
                  </a:xfrm>
                  <a:prstGeom prst="roundRect">
                    <a:avLst>
                      <a:gd name="adj" fmla="val 1490"/>
                    </a:avLst>
                  </a:prstGeom>
                  <a:solidFill>
                    <a:srgbClr val="FFFFFF"/>
                  </a:solidFill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lIns="0" tIns="0" rIns="0" bIns="0" anchor="t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76" name="Shape 376"/>
                <p:cNvGrpSpPr/>
                <p:nvPr/>
              </p:nvGrpSpPr>
              <p:grpSpPr>
                <a:xfrm>
                  <a:off x="0" y="1543050"/>
                  <a:ext cx="2576512" cy="311150"/>
                  <a:chOff x="0" y="0"/>
                  <a:chExt cx="2576512" cy="309562"/>
                </a:xfrm>
              </p:grpSpPr>
              <p:cxnSp>
                <p:nvCxnSpPr>
                  <p:cNvPr id="377" name="Shape 377"/>
                  <p:cNvCxnSpPr/>
                  <p:nvPr/>
                </p:nvCxnSpPr>
                <p:spPr>
                  <a:xfrm flipH="1">
                    <a:off x="0" y="0"/>
                    <a:ext cx="341311" cy="241299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78" name="Shape 378"/>
                  <p:cNvCxnSpPr/>
                  <p:nvPr/>
                </p:nvCxnSpPr>
                <p:spPr>
                  <a:xfrm>
                    <a:off x="0" y="241300"/>
                    <a:ext cx="2574924" cy="1587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79" name="Shape 379"/>
                  <p:cNvCxnSpPr/>
                  <p:nvPr/>
                </p:nvCxnSpPr>
                <p:spPr>
                  <a:xfrm>
                    <a:off x="0" y="306387"/>
                    <a:ext cx="2574924" cy="3174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80" name="Shape 380"/>
                  <p:cNvCxnSpPr/>
                  <p:nvPr/>
                </p:nvCxnSpPr>
                <p:spPr>
                  <a:xfrm>
                    <a:off x="0" y="241300"/>
                    <a:ext cx="1587" cy="65086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81" name="Shape 381"/>
                  <p:cNvCxnSpPr/>
                  <p:nvPr/>
                </p:nvCxnSpPr>
                <p:spPr>
                  <a:xfrm>
                    <a:off x="2239961" y="0"/>
                    <a:ext cx="334961" cy="241299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82" name="Shape 382"/>
                  <p:cNvCxnSpPr/>
                  <p:nvPr/>
                </p:nvCxnSpPr>
                <p:spPr>
                  <a:xfrm>
                    <a:off x="2574925" y="241300"/>
                    <a:ext cx="1587" cy="65086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</p:grpSp>
            <p:sp>
              <p:nvSpPr>
                <p:cNvPr id="383" name="Shape 383"/>
                <p:cNvSpPr txBox="1"/>
                <p:nvPr/>
              </p:nvSpPr>
              <p:spPr>
                <a:xfrm>
                  <a:off x="357187" y="1220787"/>
                  <a:ext cx="1874836" cy="304799"/>
                </a:xfrm>
                <a:prstGeom prst="rect">
                  <a:avLst/>
                </a:prstGeom>
                <a:noFill/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384" name="Shape 384"/>
                <p:cNvCxnSpPr/>
                <p:nvPr/>
              </p:nvCxnSpPr>
              <p:spPr>
                <a:xfrm>
                  <a:off x="1763711" y="1373187"/>
                  <a:ext cx="374649" cy="3174"/>
                </a:xfrm>
                <a:prstGeom prst="straightConnector1">
                  <a:avLst/>
                </a:prstGeom>
                <a:noFill/>
                <a:ln w="508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385" name="Shape 385"/>
              <p:cNvSpPr txBox="1"/>
              <p:nvPr/>
            </p:nvSpPr>
            <p:spPr>
              <a:xfrm rot="10800000" flipH="1">
                <a:off x="474662" y="1319212"/>
                <a:ext cx="203199" cy="31750"/>
              </a:xfrm>
              <a:prstGeom prst="rect">
                <a:avLst/>
              </a:prstGeom>
              <a:solidFill>
                <a:srgbClr val="000000"/>
              </a:solidFill>
              <a:ln w="50800" cap="rnd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386" name="Shape 38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84212" y="158750"/>
              <a:ext cx="1206499" cy="8635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7" name="Shape 387"/>
          <p:cNvSpPr txBox="1"/>
          <p:nvPr/>
        </p:nvSpPr>
        <p:spPr>
          <a:xfrm>
            <a:off x="13360400" y="2832100"/>
            <a:ext cx="1701799" cy="1016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2600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бла-бла-бла</a:t>
            </a:r>
            <a:endParaRPr lang="en-US" sz="2600" u="none" strike="noStrike" cap="none" dirty="0">
              <a:solidFill>
                <a:srgbClr val="00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cxnSp>
        <p:nvCxnSpPr>
          <p:cNvPr id="388" name="Shape 388"/>
          <p:cNvCxnSpPr>
            <a:stCxn id="364" idx="3"/>
          </p:cNvCxnSpPr>
          <p:nvPr/>
        </p:nvCxnSpPr>
        <p:spPr>
          <a:xfrm>
            <a:off x="7696200" y="5410200"/>
            <a:ext cx="5461000" cy="131761"/>
          </a:xfrm>
          <a:prstGeom prst="straightConnector1">
            <a:avLst/>
          </a:prstGeom>
          <a:noFill/>
          <a:ln w="76200" cap="rnd" cmpd="sng">
            <a:solidFill>
              <a:srgbClr val="E06666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389" name="Shape 389"/>
          <p:cNvCxnSpPr>
            <a:stCxn id="365" idx="3"/>
          </p:cNvCxnSpPr>
          <p:nvPr/>
        </p:nvCxnSpPr>
        <p:spPr>
          <a:xfrm flipV="1">
            <a:off x="7696200" y="5691186"/>
            <a:ext cx="5460999" cy="963614"/>
          </a:xfrm>
          <a:prstGeom prst="straightConnector1">
            <a:avLst/>
          </a:prstGeom>
          <a:noFill/>
          <a:ln w="762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391" name="Shape 391"/>
          <p:cNvSpPr txBox="1"/>
          <p:nvPr/>
        </p:nvSpPr>
        <p:spPr>
          <a:xfrm>
            <a:off x="7815298" y="8480474"/>
            <a:ext cx="8562900" cy="469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ru-RU" sz="25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Клипарт</a:t>
            </a:r>
            <a:r>
              <a:rPr lang="en-US" sz="25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 </a:t>
            </a:r>
            <a:r>
              <a:rPr lang="en-US" sz="2500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http://www.clker.com/search/networksym/1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Shape 3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2525" y="2322511"/>
            <a:ext cx="13934999" cy="5430839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Shape 397"/>
          <p:cNvSpPr txBox="1">
            <a:spLocks noGrp="1"/>
          </p:cNvSpPr>
          <p:nvPr>
            <p:ph type="title"/>
          </p:nvPr>
        </p:nvSpPr>
        <p:spPr>
          <a:xfrm>
            <a:off x="1155700" y="847164"/>
            <a:ext cx="13084537" cy="169273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Общеизвестные</a:t>
            </a:r>
            <a:r>
              <a:rPr lang="en-US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TCP</a:t>
            </a:r>
            <a:r>
              <a:rPr lang="ru-RU" sz="76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-порты</a:t>
            </a:r>
            <a:endParaRPr lang="en-US" sz="76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98" name="Shape 398"/>
          <p:cNvSpPr txBox="1"/>
          <p:nvPr/>
        </p:nvSpPr>
        <p:spPr>
          <a:xfrm>
            <a:off x="1286951" y="7423200"/>
            <a:ext cx="13682099" cy="660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sng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https://ru.wikipedia.org/wiki/</a:t>
            </a:r>
            <a:r>
              <a:rPr lang="ru-RU" sz="3000" u="sng" strike="noStrike" cap="none" dirty="0" err="1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Список_портов</a:t>
            </a:r>
            <a:r>
              <a:rPr lang="ru-RU" sz="3000" u="sng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_</a:t>
            </a:r>
            <a:r>
              <a:rPr lang="en-US" sz="3000" u="sng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TCP_</a:t>
            </a:r>
            <a:r>
              <a:rPr lang="ru-RU" sz="3000" u="sng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и_</a:t>
            </a:r>
            <a:r>
              <a:rPr lang="en-US" sz="3000" u="sng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UDP</a:t>
            </a:r>
            <a:endParaRPr lang="en-US" sz="30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0" y="730250"/>
            <a:ext cx="9576360" cy="7442200"/>
          </a:xfrm>
          <a:prstGeom prst="rect">
            <a:avLst/>
          </a:prstGeom>
        </p:spPr>
      </p:pic>
      <p:sp>
        <p:nvSpPr>
          <p:cNvPr id="404" name="Shape 404"/>
          <p:cNvSpPr txBox="1"/>
          <p:nvPr/>
        </p:nvSpPr>
        <p:spPr>
          <a:xfrm>
            <a:off x="10446310" y="2876550"/>
            <a:ext cx="5318125" cy="2857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ru-RU" sz="36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Иногда можно встретить номер порта в адресе, если сервер использует  «нестандартный» порт</a:t>
            </a:r>
            <a:endParaRPr lang="en-US" sz="3600" u="none" strike="noStrike" cap="none" dirty="0">
              <a:solidFill>
                <a:srgbClr val="00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381500" y="1879600"/>
            <a:ext cx="1829080" cy="2571750"/>
          </a:xfrm>
          <a:prstGeom prst="straightConnector1">
            <a:avLst/>
          </a:prstGeom>
          <a:ln w="63500">
            <a:solidFill>
              <a:srgbClr val="00FA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9904</TotalTime>
  <Words>2358</Words>
  <Application>Microsoft Office PowerPoint</Application>
  <PresentationFormat>Произвольный</PresentationFormat>
  <Paragraphs>452</Paragraphs>
  <Slides>62</Slides>
  <Notes>48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Title &amp; Subtitle</vt:lpstr>
      <vt:lpstr>Сетевые программы</vt:lpstr>
      <vt:lpstr>Бесплатная книга по сетевой архитектуре</vt:lpstr>
      <vt:lpstr>Протокол управления передачей (TCP)</vt:lpstr>
      <vt:lpstr>Презентация PowerPoint</vt:lpstr>
      <vt:lpstr>TCP соединения / Сокеты</vt:lpstr>
      <vt:lpstr>Протокол TCP: Номера портов</vt:lpstr>
      <vt:lpstr>Презентация PowerPoint</vt:lpstr>
      <vt:lpstr>Общеизвестные TCP-порты</vt:lpstr>
      <vt:lpstr>Презентация PowerPoint</vt:lpstr>
      <vt:lpstr>Сокеты в Пайтон</vt:lpstr>
      <vt:lpstr>Презентация PowerPoint</vt:lpstr>
      <vt:lpstr>Прикладные протоколы</vt:lpstr>
      <vt:lpstr>Прикладной протокол</vt:lpstr>
      <vt:lpstr>HTTP – Протокол передачи гипертекста</vt:lpstr>
      <vt:lpstr>HTTP  (Протокол передачи гипертекста)</vt:lpstr>
      <vt:lpstr>Что такое протокол?</vt:lpstr>
      <vt:lpstr>Презентация PowerPoint</vt:lpstr>
      <vt:lpstr>Получение данных с сервера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Стандарты Интернета</vt:lpstr>
      <vt:lpstr>Презентация PowerPoint</vt:lpstr>
      <vt:lpstr>Презентация PowerPoint</vt:lpstr>
      <vt:lpstr>Делаем HTTP-запрос</vt:lpstr>
      <vt:lpstr>Презентация PowerPoint</vt:lpstr>
      <vt:lpstr>Меткий хакинг в кино</vt:lpstr>
      <vt:lpstr>Напишем веб-браузер!</vt:lpstr>
      <vt:lpstr>HTTP-запрос в Пайтон</vt:lpstr>
      <vt:lpstr>Презентация PowerPoint</vt:lpstr>
      <vt:lpstr>Символы и строки</vt:lpstr>
      <vt:lpstr>ASCII</vt:lpstr>
      <vt:lpstr>Представление простых строк</vt:lpstr>
      <vt:lpstr>ASCII</vt:lpstr>
      <vt:lpstr>Презентация PowerPoint</vt:lpstr>
      <vt:lpstr>Многобайтовые символы</vt:lpstr>
      <vt:lpstr>Два вида строк в Пайтон</vt:lpstr>
      <vt:lpstr>Пайтон 2 vs. Пайтон 3</vt:lpstr>
      <vt:lpstr>Пайтон 3 и Юникод</vt:lpstr>
      <vt:lpstr>Перевод строк в байты в Пайтон</vt:lpstr>
      <vt:lpstr>HTTP-запрос в Пайтон</vt:lpstr>
      <vt:lpstr>Презентация PowerPoint</vt:lpstr>
      <vt:lpstr>Презентация PowerPoint</vt:lpstr>
      <vt:lpstr>Упрощение HTTP с помощью модуля urllib</vt:lpstr>
      <vt:lpstr>Использование urllib в Пайтон</vt:lpstr>
      <vt:lpstr>Презентация PowerPoint</vt:lpstr>
      <vt:lpstr>Похоже на файл...</vt:lpstr>
      <vt:lpstr>Чтение веб-страниц</vt:lpstr>
      <vt:lpstr>Следуем по ссылкам</vt:lpstr>
      <vt:lpstr>Первые строки кода @ Google?</vt:lpstr>
      <vt:lpstr>HTML-парсинг (или веб-скрейпинг)</vt:lpstr>
      <vt:lpstr>Что такое веб-скрейпинг?</vt:lpstr>
      <vt:lpstr>Зачем нужен веб-скрейпинг?</vt:lpstr>
      <vt:lpstr>Скрейпинг веб-страниц</vt:lpstr>
      <vt:lpstr>Простой способ — Beautiful Soup</vt:lpstr>
      <vt:lpstr>Установка BeautifulSoup</vt:lpstr>
      <vt:lpstr>Презентация PowerPoint</vt:lpstr>
      <vt:lpstr>Резюме</vt:lpstr>
      <vt:lpstr>Авторы  / Благодарности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Networked Programs</dc:title>
  <cp:lastModifiedBy>Vita</cp:lastModifiedBy>
  <cp:revision>255</cp:revision>
  <dcterms:modified xsi:type="dcterms:W3CDTF">2021-05-07T18:32:29Z</dcterms:modified>
</cp:coreProperties>
</file>