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4" r:id="rId1"/>
  </p:sldMasterIdLst>
  <p:notesMasterIdLst>
    <p:notesMasterId r:id="rId33"/>
  </p:notesMasterIdLst>
  <p:sldIdLst>
    <p:sldId id="256" r:id="rId2"/>
    <p:sldId id="288" r:id="rId3"/>
    <p:sldId id="258" r:id="rId4"/>
    <p:sldId id="259" r:id="rId5"/>
    <p:sldId id="260" r:id="rId6"/>
    <p:sldId id="261" r:id="rId7"/>
    <p:sldId id="264" r:id="rId8"/>
    <p:sldId id="289" r:id="rId9"/>
    <p:sldId id="266" r:id="rId10"/>
    <p:sldId id="267" r:id="rId11"/>
    <p:sldId id="290" r:id="rId12"/>
    <p:sldId id="291" r:id="rId13"/>
    <p:sldId id="299" r:id="rId14"/>
    <p:sldId id="270" r:id="rId15"/>
    <p:sldId id="292" r:id="rId16"/>
    <p:sldId id="293" r:id="rId17"/>
    <p:sldId id="294" r:id="rId18"/>
    <p:sldId id="274" r:id="rId19"/>
    <p:sldId id="275" r:id="rId20"/>
    <p:sldId id="276" r:id="rId21"/>
    <p:sldId id="277" r:id="rId22"/>
    <p:sldId id="295" r:id="rId23"/>
    <p:sldId id="279" r:id="rId24"/>
    <p:sldId id="296" r:id="rId25"/>
    <p:sldId id="280" r:id="rId26"/>
    <p:sldId id="281" r:id="rId27"/>
    <p:sldId id="282" r:id="rId28"/>
    <p:sldId id="285" r:id="rId29"/>
    <p:sldId id="283" r:id="rId30"/>
    <p:sldId id="284" r:id="rId31"/>
    <p:sldId id="297" r:id="rId32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93741"/>
  </p:normalViewPr>
  <p:slideViewPr>
    <p:cSldViewPr snapToGrid="0" snapToObjects="1">
      <p:cViewPr varScale="1">
        <p:scale>
          <a:sx n="90" d="100"/>
          <a:sy n="90" d="100"/>
        </p:scale>
        <p:origin x="832" y="19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page(s).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735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018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9285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5156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80697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4773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9" name="Shape 5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85674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87" name="Shape 5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754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0398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3" name="Shape 5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6259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6092576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Merriweather Sans"/>
              <a:buNone/>
            </a:pPr>
            <a:r>
              <a:rPr lang="en-US" sz="2000" b="0" i="0" u="none" strike="noStrike" cap="none">
                <a:latin typeface="Merriweather Sans"/>
                <a:ea typeface="Merriweather Sans"/>
                <a:cs typeface="Merriweather Sans"/>
                <a:sym typeface="Merriweather Sans"/>
              </a:rPr>
              <a:t>Who has see a traceback in CTools?</a:t>
            </a:r>
          </a:p>
        </p:txBody>
      </p:sp>
    </p:spTree>
    <p:extLst>
      <p:ext uri="{BB962C8B-B14F-4D97-AF65-F5344CB8AC3E}">
        <p14:creationId xmlns:p14="http://schemas.microsoft.com/office/powerpoint/2010/main" val="15790860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2" name="Shape 6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3450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3572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Shape 6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4473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24119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3" name="Shape 6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8906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955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6" name="Shape 5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6138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5640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68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8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12" r:id="rId2"/>
    <p:sldLayoutId id="2147483715" r:id="rId3"/>
    <p:sldLayoutId id="214748371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40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orge_Boo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Execution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3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4081449" y="7179647"/>
            <a:ext cx="80322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</a:t>
            </a:r>
            <a:r>
              <a:rPr lang="en-US" sz="3200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py4e</a:t>
            </a: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.com</a:t>
            </a: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83947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30574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6515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Decisions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587468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want to do one thing if a logical expression is true and something else if the expression is false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like a fork in the road - we must choose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 or the other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path but not both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1126051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</a:t>
            </a: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Decisions with else:</a:t>
            </a: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458"/>
          <p:cNvSpPr txBox="1"/>
          <p:nvPr/>
        </p:nvSpPr>
        <p:spPr>
          <a:xfrm>
            <a:off x="955900" y="4404944"/>
            <a:ext cx="4726519" cy="22986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7758111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Visualize Blocks</a:t>
            </a:r>
          </a:p>
        </p:txBody>
      </p:sp>
      <p:sp>
        <p:nvSpPr>
          <p:cNvPr id="22" name="Shape 418"/>
          <p:cNvSpPr txBox="1"/>
          <p:nvPr/>
        </p:nvSpPr>
        <p:spPr>
          <a:xfrm>
            <a:off x="1109119" y="3549412"/>
            <a:ext cx="4814099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print('Bigger')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print('Smaller')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21" name="Shape 440"/>
          <p:cNvSpPr txBox="1"/>
          <p:nvPr/>
        </p:nvSpPr>
        <p:spPr>
          <a:xfrm>
            <a:off x="6891553" y="3024705"/>
            <a:ext cx="9189198" cy="3378200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24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25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print('Bigger')</a:t>
            </a:r>
          </a:p>
        </p:txBody>
      </p:sp>
      <p:cxnSp>
        <p:nvCxnSpPr>
          <p:cNvPr id="26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9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0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1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2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34" name="Shape 406"/>
          <p:cNvCxnSpPr/>
          <p:nvPr/>
        </p:nvCxnSpPr>
        <p:spPr>
          <a:xfrm rot="10800000" flipH="1">
            <a:off x="8805517" y="391588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0" name="Shape 408"/>
          <p:cNvSpPr txBox="1"/>
          <p:nvPr/>
        </p:nvSpPr>
        <p:spPr>
          <a:xfrm>
            <a:off x="7083585" y="4602279"/>
            <a:ext cx="3393915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print('Not bigger')</a:t>
            </a:r>
          </a:p>
        </p:txBody>
      </p:sp>
    </p:spTree>
    <p:extLst>
      <p:ext uri="{BB962C8B-B14F-4D97-AF65-F5344CB8AC3E}">
        <p14:creationId xmlns:p14="http://schemas.microsoft.com/office/powerpoint/2010/main" val="898307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More Conditional Structures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1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6412" y="2286710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2613" y="2376410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6368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7836" y="6893651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9312" y="2202616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8374" y="3503271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9225" y="2955278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8748" y="1716348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2986" y="6743717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7624" y="7377204"/>
            <a:ext cx="3061023" cy="8520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5199" y="4002229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41401" y="4091929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5155" y="465535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3862" y="3974197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2870" y="2939840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9232" y="46441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8212" y="3578833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8837" y="561683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4387" y="5295942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8974" y="507302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94315" y="2283417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50516" y="237311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84271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25739" y="6890358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7215" y="2199323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56277" y="3499978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7128" y="2951985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6651" y="1713055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80889" y="6740424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805527" y="7373911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83102" y="399893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9304" y="408863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73058" y="465206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21765" y="3970904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50773" y="2936547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7135" y="4640854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36115" y="3575540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6740" y="5613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82290" y="5292649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6877" y="5069734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602488" y="972862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57155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23921" y="2933700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5 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Medium')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'LARGE'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88036" y="2276842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44237" y="2366542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77992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19460" y="6883783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80936" y="2192748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49998" y="349340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30849" y="2945410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70372" y="1706480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74610" y="6733849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99248" y="7367336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76823" y="3992361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33025" y="408206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66779" y="4645491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15486" y="3964329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44494" y="2929972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610856" y="4634279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29836" y="3568965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810461" y="5606967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76011" y="5286074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70598" y="5063159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96209" y="966287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689330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759363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033161" y="2935664"/>
            <a:ext cx="5102699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x = 20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mall'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Medium'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    print('LARGE'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'All done'</a:t>
            </a:r>
            <a:r>
              <a:rPr lang="en-US" sz="3000" b="1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C0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67" name="Shape 467"/>
          <p:cNvSpPr/>
          <p:nvPr/>
        </p:nvSpPr>
        <p:spPr>
          <a:xfrm>
            <a:off x="7776941" y="2267096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2</a:t>
            </a:r>
          </a:p>
        </p:txBody>
      </p:sp>
      <p:sp>
        <p:nvSpPr>
          <p:cNvPr id="468" name="Shape 468"/>
          <p:cNvSpPr txBox="1"/>
          <p:nvPr/>
        </p:nvSpPr>
        <p:spPr>
          <a:xfrm>
            <a:off x="11533142" y="2356796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mall')</a:t>
            </a:r>
          </a:p>
        </p:txBody>
      </p:sp>
      <p:cxnSp>
        <p:nvCxnSpPr>
          <p:cNvPr id="469" name="Shape 469"/>
          <p:cNvCxnSpPr/>
          <p:nvPr/>
        </p:nvCxnSpPr>
        <p:spPr>
          <a:xfrm rot="10800000">
            <a:off x="10966897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0" name="Shape 470"/>
          <p:cNvCxnSpPr/>
          <p:nvPr/>
        </p:nvCxnSpPr>
        <p:spPr>
          <a:xfrm rot="10800000" flipH="1">
            <a:off x="9408365" y="6874037"/>
            <a:ext cx="5728196" cy="9111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1" name="Shape 471"/>
          <p:cNvSpPr txBox="1"/>
          <p:nvPr/>
        </p:nvSpPr>
        <p:spPr>
          <a:xfrm>
            <a:off x="10369841" y="2183002"/>
            <a:ext cx="695265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8638903" y="3483657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73" name="Shape 473"/>
          <p:cNvCxnSpPr/>
          <p:nvPr/>
        </p:nvCxnSpPr>
        <p:spPr>
          <a:xfrm rot="10800000">
            <a:off x="15119754" y="2935664"/>
            <a:ext cx="33637" cy="395520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4" name="Shape 474"/>
          <p:cNvCxnSpPr/>
          <p:nvPr/>
        </p:nvCxnSpPr>
        <p:spPr>
          <a:xfrm rot="10800000">
            <a:off x="9359277" y="1696734"/>
            <a:ext cx="4237" cy="606802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5" name="Shape 475"/>
          <p:cNvCxnSpPr/>
          <p:nvPr/>
        </p:nvCxnSpPr>
        <p:spPr>
          <a:xfrm rot="10800000" flipH="1">
            <a:off x="9363515" y="6724103"/>
            <a:ext cx="16686" cy="658714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6" name="Shape 476"/>
          <p:cNvSpPr txBox="1"/>
          <p:nvPr/>
        </p:nvSpPr>
        <p:spPr>
          <a:xfrm>
            <a:off x="7788153" y="7357590"/>
            <a:ext cx="3061023" cy="8520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3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sp>
        <p:nvSpPr>
          <p:cNvPr id="477" name="Shape 477"/>
          <p:cNvSpPr/>
          <p:nvPr/>
        </p:nvSpPr>
        <p:spPr>
          <a:xfrm>
            <a:off x="7765728" y="3982615"/>
            <a:ext cx="3139423" cy="1300743"/>
          </a:xfrm>
          <a:prstGeom prst="diamond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</a:t>
            </a:r>
          </a:p>
        </p:txBody>
      </p:sp>
      <p:sp>
        <p:nvSpPr>
          <p:cNvPr id="478" name="Shape 478"/>
          <p:cNvSpPr txBox="1"/>
          <p:nvPr/>
        </p:nvSpPr>
        <p:spPr>
          <a:xfrm>
            <a:off x="11521930" y="4072315"/>
            <a:ext cx="3061023" cy="112116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print('Medium')</a:t>
            </a:r>
          </a:p>
        </p:txBody>
      </p:sp>
      <p:cxnSp>
        <p:nvCxnSpPr>
          <p:cNvPr id="479" name="Shape 479"/>
          <p:cNvCxnSpPr/>
          <p:nvPr/>
        </p:nvCxnSpPr>
        <p:spPr>
          <a:xfrm rot="10800000">
            <a:off x="10955684" y="4635745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0" name="Shape 480"/>
          <p:cNvSpPr txBox="1"/>
          <p:nvPr/>
        </p:nvSpPr>
        <p:spPr>
          <a:xfrm>
            <a:off x="10504391" y="3954583"/>
            <a:ext cx="77306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481" name="Shape 481"/>
          <p:cNvCxnSpPr/>
          <p:nvPr/>
        </p:nvCxnSpPr>
        <p:spPr>
          <a:xfrm rot="10800000">
            <a:off x="14633399" y="2920226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2" name="Shape 482"/>
          <p:cNvCxnSpPr/>
          <p:nvPr/>
        </p:nvCxnSpPr>
        <p:spPr>
          <a:xfrm rot="10800000">
            <a:off x="14599761" y="4624533"/>
            <a:ext cx="528401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3" name="Shape 483"/>
          <p:cNvCxnSpPr/>
          <p:nvPr/>
        </p:nvCxnSpPr>
        <p:spPr>
          <a:xfrm rot="10800000">
            <a:off x="9318741" y="3559219"/>
            <a:ext cx="1324" cy="49767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4" name="Shape 484"/>
          <p:cNvSpPr txBox="1"/>
          <p:nvPr/>
        </p:nvSpPr>
        <p:spPr>
          <a:xfrm>
            <a:off x="7799366" y="5597221"/>
            <a:ext cx="3061023" cy="1121165"/>
          </a:xfrm>
          <a:prstGeom prst="rect">
            <a:avLst/>
          </a:prstGeom>
          <a:noFill/>
          <a:ln w="50800" cap="rnd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print('LARGE')</a:t>
            </a:r>
          </a:p>
        </p:txBody>
      </p:sp>
      <p:cxnSp>
        <p:nvCxnSpPr>
          <p:cNvPr id="485" name="Shape 485"/>
          <p:cNvCxnSpPr/>
          <p:nvPr/>
        </p:nvCxnSpPr>
        <p:spPr>
          <a:xfrm rot="10800000" flipH="1">
            <a:off x="9364916" y="5276328"/>
            <a:ext cx="4237" cy="361538"/>
          </a:xfrm>
          <a:prstGeom prst="straightConnector1">
            <a:avLst/>
          </a:prstGeom>
          <a:noFill/>
          <a:ln w="63500" cap="rnd" cmpd="sng">
            <a:solidFill>
              <a:srgbClr val="FFC0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6" name="Shape 486"/>
          <p:cNvSpPr txBox="1"/>
          <p:nvPr/>
        </p:nvSpPr>
        <p:spPr>
          <a:xfrm>
            <a:off x="8459503" y="5053413"/>
            <a:ext cx="477812" cy="4934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4" name="Shape 501"/>
          <p:cNvSpPr txBox="1"/>
          <p:nvPr/>
        </p:nvSpPr>
        <p:spPr>
          <a:xfrm>
            <a:off x="7585114" y="956541"/>
            <a:ext cx="3467099" cy="691062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20</a:t>
            </a:r>
          </a:p>
        </p:txBody>
      </p:sp>
    </p:spTree>
    <p:extLst>
      <p:ext uri="{BB962C8B-B14F-4D97-AF65-F5344CB8AC3E}">
        <p14:creationId xmlns:p14="http://schemas.microsoft.com/office/powerpoint/2010/main" val="2069969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1060450" y="745588"/>
            <a:ext cx="5934648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43605" y="3121862"/>
            <a:ext cx="5311799" cy="41870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# No Else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print('Medium')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8707420" y="1563873"/>
            <a:ext cx="6437700" cy="61777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print('Small')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print('Medium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20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print('Big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40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print('Large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&lt; 100: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print('Huge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print('Ginormous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11175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 Puzzles</a:t>
            </a:r>
          </a:p>
        </p:txBody>
      </p:sp>
      <p:sp>
        <p:nvSpPr>
          <p:cNvPr id="582" name="Shape 582"/>
          <p:cNvSpPr txBox="1"/>
          <p:nvPr/>
        </p:nvSpPr>
        <p:spPr>
          <a:xfrm>
            <a:off x="8677001" y="3640379"/>
            <a:ext cx="6410699" cy="40464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print('Below 2')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20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20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x &lt; 10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print('Below 10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else')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3" name="Shape 583"/>
          <p:cNvSpPr txBox="1"/>
          <p:nvPr/>
        </p:nvSpPr>
        <p:spPr>
          <a:xfrm>
            <a:off x="1404925" y="4496066"/>
            <a:ext cx="6554852" cy="322090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 2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print('Below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x &gt;= 2 :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print('Two or more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print('Something else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84" name="Shape 584"/>
          <p:cNvSpPr txBox="1"/>
          <p:nvPr/>
        </p:nvSpPr>
        <p:spPr>
          <a:xfrm>
            <a:off x="925250" y="2981784"/>
            <a:ext cx="6429707" cy="96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Which will never print regardless of the value for x?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 Steps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549262" y="6097586"/>
            <a:ext cx="725399" cy="5277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Shape 589"/>
          <p:cNvSpPr txBox="1"/>
          <p:nvPr/>
        </p:nvSpPr>
        <p:spPr>
          <a:xfrm>
            <a:off x="4436269" y="4765676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590537" y="3394076"/>
            <a:ext cx="725399" cy="70802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try / except Structure</a:t>
            </a:r>
          </a:p>
        </p:txBody>
      </p:sp>
      <p:sp>
        <p:nvSpPr>
          <p:cNvPr id="590" name="Shape 59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454551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surround a dangerous section of code with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code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works - the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skipped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code in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fails - it jumps to the 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section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147704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2468884" y="4091999"/>
            <a:ext cx="51587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$ cat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notry.py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96" name="Shape 596"/>
          <p:cNvSpPr txBox="1"/>
          <p:nvPr/>
        </p:nvSpPr>
        <p:spPr>
          <a:xfrm>
            <a:off x="8039653" y="1046297"/>
            <a:ext cx="7660182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python3 </a:t>
            </a: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Traceback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(most recent call last):  File "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notry.py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", line 2, in &lt;module&gt;   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ValueError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invalid literal for </a:t>
            </a:r>
            <a:r>
              <a:rPr lang="en-US" sz="3600" dirty="0" err="1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600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with base 10: 'Hello Bob'</a:t>
            </a:r>
            <a:endParaRPr lang="en-US" sz="36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97" name="Shape 597"/>
          <p:cNvCxnSpPr>
            <a:endCxn id="598" idx="1"/>
          </p:cNvCxnSpPr>
          <p:nvPr/>
        </p:nvCxnSpPr>
        <p:spPr>
          <a:xfrm>
            <a:off x="10837890" y="4272196"/>
            <a:ext cx="1855586" cy="1122385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98" name="Shape 598"/>
          <p:cNvSpPr txBox="1"/>
          <p:nvPr/>
        </p:nvSpPr>
        <p:spPr>
          <a:xfrm>
            <a:off x="12693476" y="4823081"/>
            <a:ext cx="19049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</a:t>
            </a:r>
          </a:p>
        </p:txBody>
      </p:sp>
      <p:cxnSp>
        <p:nvCxnSpPr>
          <p:cNvPr id="6" name="Shape 604"/>
          <p:cNvCxnSpPr/>
          <p:nvPr/>
        </p:nvCxnSpPr>
        <p:spPr>
          <a:xfrm rot="10800000">
            <a:off x="1127215" y="5574171"/>
            <a:ext cx="1217400" cy="13499"/>
          </a:xfrm>
          <a:prstGeom prst="straightConnector1">
            <a:avLst/>
          </a:prstGeom>
          <a:noFill/>
          <a:ln w="76200" cap="rnd" cmpd="sng">
            <a:solidFill>
              <a:srgbClr val="E06666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605"/>
          <p:cNvSpPr txBox="1"/>
          <p:nvPr/>
        </p:nvSpPr>
        <p:spPr>
          <a:xfrm>
            <a:off x="174715" y="3120844"/>
            <a:ext cx="1904999" cy="21843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program stops here</a:t>
            </a:r>
          </a:p>
        </p:txBody>
      </p:sp>
      <p:sp>
        <p:nvSpPr>
          <p:cNvPr id="8" name="Shape 609"/>
          <p:cNvSpPr txBox="1"/>
          <p:nvPr/>
        </p:nvSpPr>
        <p:spPr>
          <a:xfrm>
            <a:off x="2344618" y="5934684"/>
            <a:ext cx="4819500" cy="202813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Generic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/>
          <p:nvPr/>
        </p:nvSpPr>
        <p:spPr>
          <a:xfrm>
            <a:off x="6096000" y="1386171"/>
            <a:ext cx="3454399" cy="6489699"/>
          </a:xfrm>
          <a:prstGeom prst="rect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Software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2794000" y="1665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6" name="Shape 616"/>
          <p:cNvSpPr txBox="1"/>
          <p:nvPr/>
        </p:nvSpPr>
        <p:spPr>
          <a:xfrm>
            <a:off x="6731000" y="223707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6731000" y="527237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2794000" y="52469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11264900" y="3443571"/>
            <a:ext cx="2184399" cy="21843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620" name="Shape 620"/>
          <p:cNvCxnSpPr/>
          <p:nvPr/>
        </p:nvCxnSpPr>
        <p:spPr>
          <a:xfrm flipH="1">
            <a:off x="4992686" y="2792696"/>
            <a:ext cx="1058862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1" name="Shape 621"/>
          <p:cNvCxnSpPr/>
          <p:nvPr/>
        </p:nvCxnSpPr>
        <p:spPr>
          <a:xfrm rot="10800000">
            <a:off x="7391400" y="4246845"/>
            <a:ext cx="0" cy="97155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2" name="Shape 622"/>
          <p:cNvCxnSpPr/>
          <p:nvPr/>
        </p:nvCxnSpPr>
        <p:spPr>
          <a:xfrm>
            <a:off x="8345486" y="4264308"/>
            <a:ext cx="0" cy="919162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3" name="Shape 623"/>
          <p:cNvCxnSpPr/>
          <p:nvPr/>
        </p:nvCxnSpPr>
        <p:spPr>
          <a:xfrm rot="10800000" flipH="1">
            <a:off x="5024437" y="6288371"/>
            <a:ext cx="989012" cy="1904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4" name="Shape 624"/>
          <p:cNvCxnSpPr/>
          <p:nvPr/>
        </p:nvCxnSpPr>
        <p:spPr>
          <a:xfrm flipH="1">
            <a:off x="9655175" y="3886483"/>
            <a:ext cx="1562099" cy="17461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25" name="Shape 625"/>
          <p:cNvCxnSpPr/>
          <p:nvPr/>
        </p:nvCxnSpPr>
        <p:spPr>
          <a:xfrm>
            <a:off x="9620250" y="4891371"/>
            <a:ext cx="1579562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26" name="Shape 626"/>
          <p:cNvSpPr txBox="1"/>
          <p:nvPr/>
        </p:nvSpPr>
        <p:spPr>
          <a:xfrm>
            <a:off x="12438061" y="1036921"/>
            <a:ext cx="2052636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Generic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Computer</a:t>
            </a:r>
          </a:p>
        </p:txBody>
      </p:sp>
      <p:grpSp>
        <p:nvGrpSpPr>
          <p:cNvPr id="627" name="Shape 627"/>
          <p:cNvGrpSpPr/>
          <p:nvPr/>
        </p:nvGrpSpPr>
        <p:grpSpPr>
          <a:xfrm>
            <a:off x="8556625" y="3745196"/>
            <a:ext cx="814387" cy="1300161"/>
            <a:chOff x="0" y="0"/>
            <a:chExt cx="812800" cy="1300161"/>
          </a:xfrm>
        </p:grpSpPr>
        <p:pic>
          <p:nvPicPr>
            <p:cNvPr id="628" name="Shape 628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5600" y="649287"/>
              <a:ext cx="457200" cy="65087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29" name="Shape 629"/>
            <p:cNvCxnSpPr/>
            <p:nvPr/>
          </p:nvCxnSpPr>
          <p:spPr>
            <a:xfrm>
              <a:off x="0" y="0"/>
              <a:ext cx="428625" cy="709612"/>
            </a:xfrm>
            <a:prstGeom prst="straightConnector1">
              <a:avLst/>
            </a:prstGeom>
            <a:noFill/>
            <a:ln w="762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  <p:sp>
        <p:nvSpPr>
          <p:cNvPr id="18" name="Shape 609"/>
          <p:cNvSpPr txBox="1"/>
          <p:nvPr/>
        </p:nvSpPr>
        <p:spPr>
          <a:xfrm>
            <a:off x="8775215" y="4303110"/>
            <a:ext cx="687873" cy="880360"/>
          </a:xfrm>
          <a:prstGeom prst="rect">
            <a:avLst/>
          </a:prstGeom>
          <a:solidFill>
            <a:srgbClr val="E06666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E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23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/>
          <p:nvPr/>
        </p:nvSpPr>
        <p:spPr>
          <a:xfrm>
            <a:off x="2882900" y="1130300"/>
            <a:ext cx="5204399" cy="718924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print('First',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print('Second',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35" name="Shape 635"/>
          <p:cNvSpPr txBox="1"/>
          <p:nvPr/>
        </p:nvSpPr>
        <p:spPr>
          <a:xfrm>
            <a:off x="9926612" y="3460549"/>
            <a:ext cx="5204399" cy="16890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python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tryexcept.py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First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Second 123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8836025" y="1130300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first conversion fails - it just drops into the except: clause and the program continues.</a:t>
            </a:r>
          </a:p>
        </p:txBody>
      </p:sp>
      <p:cxnSp>
        <p:nvCxnSpPr>
          <p:cNvPr id="637" name="Shape 637"/>
          <p:cNvCxnSpPr/>
          <p:nvPr/>
        </p:nvCxnSpPr>
        <p:spPr>
          <a:xfrm flipH="1">
            <a:off x="1469169" y="2565411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38" name="Shape 638"/>
          <p:cNvSpPr txBox="1"/>
          <p:nvPr/>
        </p:nvSpPr>
        <p:spPr>
          <a:xfrm>
            <a:off x="9582411" y="6787409"/>
            <a:ext cx="5892799" cy="143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second conversion succeeds - it just skips the except: clause and the program continues.</a:t>
            </a:r>
          </a:p>
        </p:txBody>
      </p:sp>
      <p:cxnSp>
        <p:nvCxnSpPr>
          <p:cNvPr id="639" name="Shape 639"/>
          <p:cNvCxnSpPr/>
          <p:nvPr/>
        </p:nvCxnSpPr>
        <p:spPr>
          <a:xfrm>
            <a:off x="6301625" y="3443150"/>
            <a:ext cx="903299" cy="17399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0" name="Shape 640"/>
          <p:cNvCxnSpPr/>
          <p:nvPr/>
        </p:nvCxnSpPr>
        <p:spPr>
          <a:xfrm flipH="1">
            <a:off x="1390096" y="6179937"/>
            <a:ext cx="1241400" cy="18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41" name="Shape 641"/>
          <p:cNvCxnSpPr/>
          <p:nvPr/>
        </p:nvCxnSpPr>
        <p:spPr>
          <a:xfrm rot="10800000" flipH="1">
            <a:off x="7866125" y="7987829"/>
            <a:ext cx="969900" cy="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59839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try / except</a:t>
            </a:r>
          </a:p>
        </p:txBody>
      </p:sp>
      <p:sp>
        <p:nvSpPr>
          <p:cNvPr id="647" name="Shape 647"/>
          <p:cNvSpPr txBox="1"/>
          <p:nvPr/>
        </p:nvSpPr>
        <p:spPr>
          <a:xfrm>
            <a:off x="7581900" y="9525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'Bob'</a:t>
            </a:r>
          </a:p>
        </p:txBody>
      </p:sp>
      <p:cxnSp>
        <p:nvCxnSpPr>
          <p:cNvPr id="648" name="Shape 648"/>
          <p:cNvCxnSpPr/>
          <p:nvPr/>
        </p:nvCxnSpPr>
        <p:spPr>
          <a:xfrm rot="10800000">
            <a:off x="11690350" y="2797174"/>
            <a:ext cx="2417761" cy="20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49" name="Shape 649"/>
          <p:cNvSpPr txBox="1"/>
          <p:nvPr/>
        </p:nvSpPr>
        <p:spPr>
          <a:xfrm>
            <a:off x="1328126" y="2840245"/>
            <a:ext cx="5171100" cy="47511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print('Hello')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astr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print('There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print('Done', </a:t>
            </a:r>
            <a:r>
              <a:rPr lang="en-US" sz="30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istr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50" name="Shape 650"/>
          <p:cNvSpPr txBox="1"/>
          <p:nvPr/>
        </p:nvSpPr>
        <p:spPr>
          <a:xfrm>
            <a:off x="8229600" y="2387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print('Hello')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8229600" y="50800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print('There')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8229600" y="37719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8153400" y="74422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print('Done', </a:t>
            </a: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cxnSp>
        <p:nvCxnSpPr>
          <p:cNvPr id="654" name="Shape 654"/>
          <p:cNvCxnSpPr/>
          <p:nvPr/>
        </p:nvCxnSpPr>
        <p:spPr>
          <a:xfrm rot="10800000">
            <a:off x="9947275" y="3227386"/>
            <a:ext cx="19049" cy="541337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5" name="Shape 655"/>
          <p:cNvCxnSpPr/>
          <p:nvPr/>
        </p:nvCxnSpPr>
        <p:spPr>
          <a:xfrm rot="10800000" flipH="1">
            <a:off x="9947275" y="4618036"/>
            <a:ext cx="22225" cy="439736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56" name="Shape 656"/>
          <p:cNvSpPr txBox="1"/>
          <p:nvPr/>
        </p:nvSpPr>
        <p:spPr>
          <a:xfrm>
            <a:off x="12369800" y="6324600"/>
            <a:ext cx="3467099" cy="83819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istr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-1</a:t>
            </a:r>
          </a:p>
        </p:txBody>
      </p:sp>
      <p:cxnSp>
        <p:nvCxnSpPr>
          <p:cNvPr id="657" name="Shape 657"/>
          <p:cNvCxnSpPr/>
          <p:nvPr/>
        </p:nvCxnSpPr>
        <p:spPr>
          <a:xfrm rot="10800000" flipH="1">
            <a:off x="9942675" y="5940375"/>
            <a:ext cx="4799" cy="1550399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8" name="Shape 658"/>
          <p:cNvCxnSpPr/>
          <p:nvPr/>
        </p:nvCxnSpPr>
        <p:spPr>
          <a:xfrm rot="10800000">
            <a:off x="9293225" y="1884361"/>
            <a:ext cx="673099" cy="48577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59" name="Shape 659"/>
          <p:cNvCxnSpPr/>
          <p:nvPr/>
        </p:nvCxnSpPr>
        <p:spPr>
          <a:xfrm rot="10800000">
            <a:off x="11690349" y="4181475"/>
            <a:ext cx="2400300" cy="1746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0" name="Shape 660"/>
          <p:cNvCxnSpPr/>
          <p:nvPr/>
        </p:nvCxnSpPr>
        <p:spPr>
          <a:xfrm rot="10800000">
            <a:off x="11690349" y="5489575"/>
            <a:ext cx="2400300" cy="333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1" name="Shape 661"/>
          <p:cNvCxnSpPr/>
          <p:nvPr/>
        </p:nvCxnSpPr>
        <p:spPr>
          <a:xfrm rot="10800000">
            <a:off x="14150600" y="2753249"/>
            <a:ext cx="14999" cy="35115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cxnSp>
        <p:nvCxnSpPr>
          <p:cNvPr id="662" name="Shape 662"/>
          <p:cNvCxnSpPr/>
          <p:nvPr/>
        </p:nvCxnSpPr>
        <p:spPr>
          <a:xfrm rot="10800000" flipH="1">
            <a:off x="9927550" y="6737349"/>
            <a:ext cx="2351700" cy="405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dash"/>
            <a:miter/>
            <a:headEnd type="stealth" w="med" len="med"/>
            <a:tailEnd type="none" w="med" len="med"/>
          </a:ln>
        </p:spPr>
      </p:cxnSp>
      <p:sp>
        <p:nvSpPr>
          <p:cNvPr id="663" name="Shape 663"/>
          <p:cNvSpPr txBox="1"/>
          <p:nvPr/>
        </p:nvSpPr>
        <p:spPr>
          <a:xfrm>
            <a:off x="12920677" y="7340600"/>
            <a:ext cx="23517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Safety net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Sample try / except</a:t>
            </a:r>
          </a:p>
        </p:txBody>
      </p:sp>
      <p:sp>
        <p:nvSpPr>
          <p:cNvPr id="669" name="Shape 669"/>
          <p:cNvSpPr txBox="1"/>
          <p:nvPr/>
        </p:nvSpPr>
        <p:spPr>
          <a:xfrm>
            <a:off x="9999150" y="3585854"/>
            <a:ext cx="5941499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number: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Nice 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python3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trynum.py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 a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number: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forty-two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Not a number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</a:p>
        </p:txBody>
      </p:sp>
      <p:sp>
        <p:nvSpPr>
          <p:cNvPr id="670" name="Shape 670"/>
          <p:cNvSpPr txBox="1"/>
          <p:nvPr/>
        </p:nvSpPr>
        <p:spPr>
          <a:xfrm>
            <a:off x="910375" y="2860675"/>
            <a:ext cx="85610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input('Enter a number:')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try: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rawstr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except: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30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&gt; 0 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print('Nice work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else: 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print('Not a number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258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689" name="Shape 689"/>
          <p:cNvSpPr txBox="1">
            <a:spLocks noGrp="1"/>
          </p:cNvSpPr>
          <p:nvPr>
            <p:ph type="body" idx="1"/>
          </p:nvPr>
        </p:nvSpPr>
        <p:spPr>
          <a:xfrm>
            <a:off x="1155700" y="2945058"/>
            <a:ext cx="13932000" cy="470564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  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  &lt;=   &gt;=   &gt;  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   !=</a:t>
            </a:r>
            <a:endParaRPr lang="en-US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-w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ay Decision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Two-way decisions: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if: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and  </a:t>
            </a: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else:</a:t>
            </a:r>
          </a:p>
        </p:txBody>
      </p:sp>
      <p:sp>
        <p:nvSpPr>
          <p:cNvPr id="690" name="Shape 690"/>
          <p:cNvSpPr txBox="1">
            <a:spLocks noGrp="1"/>
          </p:cNvSpPr>
          <p:nvPr>
            <p:ph type="body" idx="4294967295"/>
          </p:nvPr>
        </p:nvSpPr>
        <p:spPr>
          <a:xfrm>
            <a:off x="7967691" y="2945058"/>
            <a:ext cx="7000406" cy="47828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4378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Nested Decisions</a:t>
            </a: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Multi-way decisions using </a:t>
            </a: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elif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43789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/ </a:t>
            </a:r>
            <a:r>
              <a:rPr lang="en-US" sz="36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xcept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compensate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errors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734310" y="828150"/>
            <a:ext cx="2068851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676" name="Shape 676"/>
          <p:cNvSpPr txBox="1"/>
          <p:nvPr/>
        </p:nvSpPr>
        <p:spPr>
          <a:xfrm>
            <a:off x="2476500" y="2182600"/>
            <a:ext cx="10706100" cy="47025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computation to give the employee 1.5 times the hourly rate for hours worked above 40 hours.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475.0</a:t>
            </a:r>
          </a:p>
        </p:txBody>
      </p:sp>
      <p:sp>
        <p:nvSpPr>
          <p:cNvPr id="677" name="Shape 677"/>
          <p:cNvSpPr txBox="1"/>
          <p:nvPr/>
        </p:nvSpPr>
        <p:spPr>
          <a:xfrm>
            <a:off x="9896474" y="6731000"/>
            <a:ext cx="5483433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444313" cy="51586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Boolean expressions 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ask a question and produce a Yes or No result which we use to control program flow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Boolean expressions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using </a:t>
            </a:r>
            <a:r>
              <a:rPr lang="en-US" sz="28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evaluate to True / False or Yes / No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28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 look at variables but do not change the variables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4377856" y="7762186"/>
            <a:ext cx="9042900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http://en.wikipedia.org/wiki/George_Boole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8751728" y="6917437"/>
            <a:ext cx="6794231" cy="513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Remember:  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n-US" sz="3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used for assignment.</a:t>
            </a: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1010415373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Python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Meaning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Less than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Less than or 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Greater than or Equal to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Greater than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Not equal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Shape 682"/>
          <p:cNvSpPr txBox="1"/>
          <p:nvPr/>
        </p:nvSpPr>
        <p:spPr>
          <a:xfrm>
            <a:off x="509457" y="837575"/>
            <a:ext cx="2503566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Exercise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3136900" y="1916225"/>
            <a:ext cx="10706100" cy="5689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Rewrite your pay program using try and except so that your program handles non-numeric input gracefully.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20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nine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800" u="none" strike="noStrike" cap="none" dirty="0">
              <a:solidFill>
                <a:schemeClr val="lt1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forty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rgbClr val="E06666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Error, please enter numeric input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Shape 5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 dirty="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x="1155700" y="2171403"/>
            <a:ext cx="6797699" cy="59438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</a:t>
            </a:r>
            <a:r>
              <a:rPr lang="en-US" sz="1800">
                <a:solidFill>
                  <a:srgbClr val="FFFFFF"/>
                </a:solidFill>
              </a:rPr>
              <a:t>Information and </a:t>
            </a:r>
            <a:r>
              <a:rPr lang="en-US" sz="1800" dirty="0">
                <a:solidFill>
                  <a:srgbClr val="FFFFFF"/>
                </a:solidFill>
              </a:rPr>
              <a:t>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-US" sz="1800" dirty="0">
                <a:solidFill>
                  <a:schemeClr val="lt1"/>
                </a:solidFill>
              </a:rPr>
              <a:t>… Insert new Contributors and Translators here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</p:txBody>
      </p:sp>
      <p:pic>
        <p:nvPicPr>
          <p:cNvPr id="550" name="Shape 5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7900" y="991903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Shape 55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897687" y="1170103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Shape 552"/>
          <p:cNvSpPr txBox="1"/>
          <p:nvPr/>
        </p:nvSpPr>
        <p:spPr>
          <a:xfrm>
            <a:off x="8704400" y="2369453"/>
            <a:ext cx="6797699" cy="57458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91940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Comparison Operators</a:t>
            </a:r>
          </a:p>
        </p:txBody>
      </p:sp>
      <p:sp>
        <p:nvSpPr>
          <p:cNvPr id="291" name="Shape 291"/>
          <p:cNvSpPr txBox="1"/>
          <p:nvPr/>
        </p:nvSpPr>
        <p:spPr>
          <a:xfrm>
            <a:off x="1155700" y="2608285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print('Equals 5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if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print('Greater than 4</a:t>
            </a:r>
            <a:r>
              <a:rPr lang="en-US" sz="30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print('Greater than or Equals 5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n-US" sz="3000" i="0" u="none" strike="noStrike" cap="none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if x &lt; 6 : print('Less than 6</a:t>
            </a:r>
            <a:r>
              <a:rPr lang="en-US" sz="3000" dirty="0">
                <a:solidFill>
                  <a:srgbClr val="D9D9D9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D9D9D9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print('Less than or Equals 5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print('Not equal 6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985796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Greater than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Greater than or 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Less than 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Less than or Equals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 equal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028825" y="564876"/>
            <a:ext cx="9515632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One-Way Decisions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631900" y="1543987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print('Before 5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if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print('Is Still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print('Third 5</a:t>
            </a:r>
            <a:r>
              <a:rPr lang="en-US" sz="32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print('Afterwards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rint('Before 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print('Is Still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print('Third </a:t>
            </a:r>
            <a:r>
              <a:rPr lang="en-US" sz="32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6')</a:t>
            </a:r>
            <a:endParaRPr lang="en-US" sz="3200" dirty="0">
              <a:solidFill>
                <a:schemeClr val="accen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2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rint('Afterwards 6</a:t>
            </a:r>
            <a:r>
              <a:rPr lang="en-US" sz="32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2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088625"/>
            <a:ext cx="2826846" cy="596109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Still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Third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n-US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Afterwards 6</a:t>
            </a: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384210" y="3857360"/>
            <a:ext cx="794254" cy="652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382786" y="6345736"/>
            <a:ext cx="1669419" cy="1160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315710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1876061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093698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504710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504835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345736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667311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2817632" y="42128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print('Still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3177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print('Third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171461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107961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print('Is 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857360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4999998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066435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727075" y="745588"/>
            <a:ext cx="13512800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</p:txBody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946523" y="2592296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Increase indent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 after an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or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(after : 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Maintain indent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indicate the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scope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block (which lines are affected by the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Reduce indent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back to 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level of the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or </a:t>
            </a: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to indicate the end of the block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Blank lines</a:t>
            </a:r>
            <a:r>
              <a:rPr lang="en-US" sz="32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ignored - they do not affect 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Comments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on a line by themselves are ignored w</a:t>
            </a: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ith regard to</a:t>
            </a:r>
            <a:r>
              <a:rPr lang="en-US" sz="3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indentation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print('All Done') 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4144962" y="957300"/>
            <a:ext cx="7183437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increase /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maintain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after if or for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120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decrease </a:t>
            </a:r>
            <a:r>
              <a:rPr lang="en-US" sz="3600" u="none" strike="noStrike" cap="none" dirty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indicate end of block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/>
          </a:p>
        </p:txBody>
      </p:sp>
      <p:cxnSp>
        <p:nvCxnSpPr>
          <p:cNvPr id="345" name="Shape 345"/>
          <p:cNvCxnSpPr/>
          <p:nvPr/>
        </p:nvCxnSpPr>
        <p:spPr>
          <a:xfrm>
            <a:off x="3187095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598450" y="5392512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364"/>
          <p:cNvSpPr txBox="1"/>
          <p:nvPr/>
        </p:nvSpPr>
        <p:spPr>
          <a:xfrm>
            <a:off x="4576700" y="2941773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362"/>
          <p:cNvSpPr txBox="1"/>
          <p:nvPr/>
        </p:nvSpPr>
        <p:spPr>
          <a:xfrm>
            <a:off x="5533200" y="6313475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Shape 343"/>
          <p:cNvSpPr txBox="1"/>
          <p:nvPr/>
        </p:nvSpPr>
        <p:spPr>
          <a:xfrm>
            <a:off x="4598449" y="2438400"/>
            <a:ext cx="7918337" cy="585479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if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print('Still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bigger')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print('Done with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range(5)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print('Bigger than </a:t>
            </a: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2')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print('Done with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print('All Done')</a:t>
            </a:r>
          </a:p>
        </p:txBody>
      </p:sp>
      <p:sp>
        <p:nvSpPr>
          <p:cNvPr id="15" name="Shape 361"/>
          <p:cNvSpPr txBox="1"/>
          <p:nvPr/>
        </p:nvSpPr>
        <p:spPr>
          <a:xfrm>
            <a:off x="2147475" y="524656"/>
            <a:ext cx="12044775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Think About begin/end Blocks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print('More than one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print('Less than 100</a:t>
            </a:r>
            <a:r>
              <a:rPr lang="en-US" sz="30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') 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print('All done</a:t>
            </a:r>
            <a:r>
              <a:rPr lang="en-US" sz="30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689548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Nested Decisions</a:t>
            </a: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print('More than one’)</a:t>
            </a: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print('Less </a:t>
            </a: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than </a:t>
            </a:r>
            <a:r>
              <a:rPr lang="en-US" sz="2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100')</a:t>
            </a:r>
            <a:endParaRPr lang="en-US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print('All Done')</a:t>
            </a: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0107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2053</Words>
  <Application>Microsoft Macintosh PowerPoint</Application>
  <PresentationFormat>Custom</PresentationFormat>
  <Paragraphs>452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Cabin</vt:lpstr>
      <vt:lpstr>Arial</vt:lpstr>
      <vt:lpstr>Courier</vt:lpstr>
      <vt:lpstr>Gill Sans</vt:lpstr>
      <vt:lpstr>Merriweather Sans</vt:lpstr>
      <vt:lpstr>Title &amp; Subtitle</vt:lpstr>
      <vt:lpstr>Conditional Execution</vt:lpstr>
      <vt:lpstr>Conditional Steps</vt:lpstr>
      <vt:lpstr>Comparison Operators</vt:lpstr>
      <vt:lpstr>Comparison Operators</vt:lpstr>
      <vt:lpstr>One-Way Decisions</vt:lpstr>
      <vt:lpstr>Indentation</vt:lpstr>
      <vt:lpstr>PowerPoint Presentation</vt:lpstr>
      <vt:lpstr>PowerPoint Presentation</vt:lpstr>
      <vt:lpstr>PowerPoint Presentation</vt:lpstr>
      <vt:lpstr>Two-way Decisions</vt:lpstr>
      <vt:lpstr>Two-way Decisions with else:</vt:lpstr>
      <vt:lpstr>Visualize Blocks</vt:lpstr>
      <vt:lpstr>More Conditional Structures…</vt:lpstr>
      <vt:lpstr>Multi-way</vt:lpstr>
      <vt:lpstr>Multi-way</vt:lpstr>
      <vt:lpstr>Multi-way</vt:lpstr>
      <vt:lpstr>Multi-way</vt:lpstr>
      <vt:lpstr>Multi-way</vt:lpstr>
      <vt:lpstr>Multi-way Puzzles</vt:lpstr>
      <vt:lpstr>The try / except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/ except</vt:lpstr>
      <vt:lpstr>Sample try / except</vt:lpstr>
      <vt:lpstr>Summary</vt:lpstr>
      <vt:lpstr>PowerPoint Presentation</vt:lpstr>
      <vt:lpstr>PowerPoint Presentation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cp:lastModifiedBy>Severance, Charles</cp:lastModifiedBy>
  <cp:revision>81</cp:revision>
  <dcterms:modified xsi:type="dcterms:W3CDTF">2023-12-16T16:18:10Z</dcterms:modified>
</cp:coreProperties>
</file>