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7" r:id="rId9"/>
    <p:sldId id="264" r:id="rId10"/>
    <p:sldId id="265" r:id="rId11"/>
    <p:sldId id="266" r:id="rId12"/>
    <p:sldId id="267" r:id="rId13"/>
    <p:sldId id="268" r:id="rId14"/>
    <p:sldId id="269" r:id="rId15"/>
    <p:sldId id="290" r:id="rId16"/>
    <p:sldId id="270" r:id="rId17"/>
    <p:sldId id="288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85" r:id="rId33"/>
    <p:sldId id="286" r:id="rId34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40FF"/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44"/>
    <p:restoredTop sz="94286"/>
  </p:normalViewPr>
  <p:slideViewPr>
    <p:cSldViewPr snapToGrid="0" snapToObjects="1">
      <p:cViewPr varScale="1">
        <p:scale>
          <a:sx n="90" d="100"/>
          <a:sy n="90" d="100"/>
        </p:scale>
        <p:origin x="640" y="208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610648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dk2"/>
                </a:solidFill>
              </a:rPr>
              <a:t>Note from Chuck.  </a:t>
            </a:r>
            <a:r>
              <a:rPr lang="en-US">
                <a:solidFill>
                  <a:schemeClr val="dk2"/>
                </a:solidFill>
              </a:rPr>
              <a:t>If you are using these materials, you can remove the UM logo and replace it with your own, but please retain the CC-BY logo on the first page as well as retain the acknowledgement page(s)</a:t>
            </a:r>
            <a:r>
              <a:rPr lang="en-US" baseline="0">
                <a:solidFill>
                  <a:schemeClr val="dk2"/>
                </a:solidFill>
              </a:rPr>
              <a:t> at the end.</a:t>
            </a:r>
            <a:endParaRPr lang="en-US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1290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Shape 3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96608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12" name="Shape 31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982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033741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874757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40" name="Shape 3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12875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058944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82863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Shape 4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72972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62495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Shape 44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3" name="Shape 4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5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58204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" name="Shape 44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9" name="Shape 44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429097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Shape 4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6" name="Shape 4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695613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1" name="Shape 4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969215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Shape 46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6" name="Shape 46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774065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868518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" name="Shape 4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3" name="Shape 4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52489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0" name="Shape 50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4646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96374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4" name="Shape 5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159354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Shape 5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0" name="Shape 5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73462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3405907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Shape 5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33" name="Shape 5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7086515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Shape 5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0" name="Shape 5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9538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70171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5" name="Shape 2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96145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2" name="Shape 25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088775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04254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Shape 27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1" name="Shape 27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9039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6" name="Shape 29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3407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Bullets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96" name="Shape 1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6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932000" cy="170618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455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3275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342900" algn="ctr" rtl="0">
              <a:spcBef>
                <a:spcPts val="0"/>
              </a:spcBef>
              <a:spcAft>
                <a:spcPts val="0"/>
              </a:spcAft>
              <a:defRPr/>
            </a:lvl1pPr>
            <a:lvl2pPr marL="742950" marR="0" lvl="1" indent="-285750" algn="ctr" rtl="0">
              <a:spcBef>
                <a:spcPts val="0"/>
              </a:spcBef>
              <a:spcAft>
                <a:spcPts val="0"/>
              </a:spcAft>
              <a:defRPr/>
            </a:lvl2pPr>
            <a:lvl3pPr marL="1143000" marR="0" lvl="2" indent="-228600" algn="ctr" rtl="0">
              <a:spcBef>
                <a:spcPts val="0"/>
              </a:spcBef>
              <a:spcAft>
                <a:spcPts val="0"/>
              </a:spcAft>
              <a:defRPr/>
            </a:lvl3pPr>
            <a:lvl4pPr marL="1600200" marR="0" lvl="3" indent="-228600" algn="ctr" rtl="0">
              <a:spcBef>
                <a:spcPts val="0"/>
              </a:spcBef>
              <a:spcAft>
                <a:spcPts val="0"/>
              </a:spcAft>
              <a:defRPr/>
            </a:lvl4pPr>
            <a:lvl5pPr marL="2057400" marR="0" lvl="4" indent="-22860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701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66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3200" b="0" i="0" u="none" strike="noStrike" cap="none">
          <a:solidFill>
            <a:schemeClr val="bg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www.pythonlear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2/library/stdtypes.html#string-methods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png"/><Relationship Id="rId5" Type="http://schemas.openxmlformats.org/officeDocument/2006/relationships/image" Target="../media/image2.jpg"/><Relationship Id="rId4" Type="http://schemas.openxmlformats.org/officeDocument/2006/relationships/hyperlink" Target="http://open.umich.ed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Chapter 6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3865625" y="6973885"/>
            <a:ext cx="7926300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for Everybody</a:t>
            </a:r>
            <a:endParaRPr lang="en-US" sz="3200" u="none" strike="noStrike" cap="none" dirty="0">
              <a:solidFill>
                <a:srgbClr val="FFFF00"/>
              </a:solidFill>
              <a:latin typeface="Arial" charset="0"/>
              <a:ea typeface="Arial" charset="0"/>
              <a:cs typeface="Arial" charset="0"/>
              <a:sym typeface="Cabi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sng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/>
              </a:rPr>
              <a:t>www.py4e.com</a:t>
            </a: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3739812" y="7332660"/>
            <a:ext cx="1968599" cy="66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5250" y="6947585"/>
            <a:ext cx="1024800" cy="102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07" name="Shape 307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947431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08" name="Shape 30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09" name="Shape 309"/>
          <p:cNvSpPr txBox="1"/>
          <p:nvPr/>
        </p:nvSpPr>
        <p:spPr>
          <a:xfrm>
            <a:off x="8774825" y="4454221"/>
            <a:ext cx="60599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Shape 31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315" name="Shape 31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891236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definite loop 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 is much more </a:t>
            </a:r>
            <a:r>
              <a:rPr lang="en-US" sz="3600" u="none" strike="noStrike" cap="none" dirty="0">
                <a:solidFill>
                  <a:srgbClr val="FF66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elegant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completely taken care of by 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loop</a:t>
            </a:r>
          </a:p>
        </p:txBody>
      </p:sp>
      <p:sp>
        <p:nvSpPr>
          <p:cNvPr id="316" name="Shape 316"/>
          <p:cNvSpPr txBox="1"/>
          <p:nvPr/>
        </p:nvSpPr>
        <p:spPr>
          <a:xfrm>
            <a:off x="8058071" y="5568950"/>
            <a:ext cx="59832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8058071" y="3424870"/>
            <a:ext cx="5015700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in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15122525" y="3740150"/>
            <a:ext cx="342899" cy="3225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and Counting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3025790"/>
            <a:ext cx="6273800" cy="443678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is a simple loop that loops through each letter in a string and counts the number of times the loop encounters the 'a' character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8753100" y="3468675"/>
            <a:ext cx="6885000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letter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word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if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      count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count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Deeper into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</a:p>
        </p:txBody>
      </p:sp>
      <p:sp>
        <p:nvSpPr>
          <p:cNvPr id="331" name="Shape 33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881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(ordered set)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moves through all of the values </a:t>
            </a: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4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sp>
        <p:nvSpPr>
          <p:cNvPr id="332" name="Shape 332"/>
          <p:cNvSpPr txBox="1"/>
          <p:nvPr/>
        </p:nvSpPr>
        <p:spPr>
          <a:xfrm>
            <a:off x="8669342" y="5226050"/>
            <a:ext cx="7193399" cy="1371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print(letter)</a:t>
            </a:r>
          </a:p>
        </p:txBody>
      </p:sp>
      <p:sp>
        <p:nvSpPr>
          <p:cNvPr id="334" name="Shape 334"/>
          <p:cNvSpPr txBox="1"/>
          <p:nvPr/>
        </p:nvSpPr>
        <p:spPr>
          <a:xfrm>
            <a:off x="8108943" y="3248202"/>
            <a:ext cx="3256613" cy="128102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12275426" y="3248202"/>
            <a:ext cx="3751578" cy="10751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Six-character string</a:t>
            </a:r>
          </a:p>
        </p:txBody>
      </p:sp>
      <p:cxnSp>
        <p:nvCxnSpPr>
          <p:cNvPr id="336" name="Shape 336"/>
          <p:cNvCxnSpPr/>
          <p:nvPr/>
        </p:nvCxnSpPr>
        <p:spPr>
          <a:xfrm rot="10800000">
            <a:off x="9577502" y="4511775"/>
            <a:ext cx="984797" cy="822300"/>
          </a:xfrm>
          <a:prstGeom prst="straightConnector1">
            <a:avLst/>
          </a:prstGeom>
          <a:noFill/>
          <a:ln w="635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37" name="Shape 337"/>
          <p:cNvCxnSpPr/>
          <p:nvPr/>
        </p:nvCxnSpPr>
        <p:spPr>
          <a:xfrm rot="10800000" flipH="1">
            <a:off x="13544454" y="4403739"/>
            <a:ext cx="727345" cy="822300"/>
          </a:xfrm>
          <a:prstGeom prst="straightConnector1">
            <a:avLst/>
          </a:prstGeom>
          <a:noFill/>
          <a:ln w="635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2" name="Shape 342"/>
          <p:cNvCxnSpPr/>
          <p:nvPr/>
        </p:nvCxnSpPr>
        <p:spPr>
          <a:xfrm rot="10800000">
            <a:off x="3143137" y="1192249"/>
            <a:ext cx="14400" cy="566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3" name="Shape 343"/>
          <p:cNvSpPr/>
          <p:nvPr/>
        </p:nvSpPr>
        <p:spPr>
          <a:xfrm>
            <a:off x="1727200" y="1752600"/>
            <a:ext cx="2870100" cy="1269899"/>
          </a:xfrm>
          <a:prstGeom prst="diamond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4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Done?</a:t>
            </a:r>
          </a:p>
        </p:txBody>
      </p:sp>
      <p:cxnSp>
        <p:nvCxnSpPr>
          <p:cNvPr id="344" name="Shape 344"/>
          <p:cNvCxnSpPr/>
          <p:nvPr/>
        </p:nvCxnSpPr>
        <p:spPr>
          <a:xfrm rot="10800000">
            <a:off x="3162312" y="3022699"/>
            <a:ext cx="11100" cy="1498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45" name="Shape 345"/>
          <p:cNvCxnSpPr>
            <a:endCxn id="354" idx="2"/>
          </p:cNvCxnSpPr>
          <p:nvPr/>
        </p:nvCxnSpPr>
        <p:spPr>
          <a:xfrm flipH="1" flipV="1">
            <a:off x="6686600" y="2768699"/>
            <a:ext cx="14238" cy="58727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46" name="Shape 346"/>
          <p:cNvCxnSpPr>
            <a:stCxn id="347" idx="2"/>
          </p:cNvCxnSpPr>
          <p:nvPr/>
        </p:nvCxnSpPr>
        <p:spPr>
          <a:xfrm flipH="1">
            <a:off x="6697549" y="4051399"/>
            <a:ext cx="8100" cy="4728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8" name="Shape 348"/>
          <p:cNvCxnSpPr/>
          <p:nvPr/>
        </p:nvCxnSpPr>
        <p:spPr>
          <a:xfrm>
            <a:off x="3133200" y="4516675"/>
            <a:ext cx="3596099" cy="4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49" name="Shape 349"/>
          <p:cNvCxnSpPr/>
          <p:nvPr/>
        </p:nvCxnSpPr>
        <p:spPr>
          <a:xfrm flipH="1">
            <a:off x="1371574" y="2397125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cxnSp>
        <p:nvCxnSpPr>
          <p:cNvPr id="350" name="Shape 350"/>
          <p:cNvCxnSpPr/>
          <p:nvPr/>
        </p:nvCxnSpPr>
        <p:spPr>
          <a:xfrm rot="10800000" flipH="1">
            <a:off x="3157537" y="5238874"/>
            <a:ext cx="15899" cy="64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 rot="10800000">
            <a:off x="1401636" y="2451012"/>
            <a:ext cx="3299" cy="27797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52" name="Shape 352"/>
          <p:cNvCxnSpPr/>
          <p:nvPr/>
        </p:nvCxnSpPr>
        <p:spPr>
          <a:xfrm>
            <a:off x="1401761" y="5209178"/>
            <a:ext cx="1752600" cy="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3" name="Shape 353"/>
          <p:cNvSpPr txBox="1"/>
          <p:nvPr/>
        </p:nvSpPr>
        <p:spPr>
          <a:xfrm>
            <a:off x="846137" y="1638300"/>
            <a:ext cx="881063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Yes</a:t>
            </a:r>
          </a:p>
        </p:txBody>
      </p:sp>
      <p:sp>
        <p:nvSpPr>
          <p:cNvPr id="347" name="Shape 347"/>
          <p:cNvSpPr txBox="1"/>
          <p:nvPr/>
        </p:nvSpPr>
        <p:spPr>
          <a:xfrm>
            <a:off x="5245100" y="3302000"/>
            <a:ext cx="29210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5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print(</a:t>
            </a:r>
            <a:r>
              <a:rPr lang="en-US" sz="35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  <a:r>
              <a:rPr lang="en-US" sz="3500" u="none" strike="noStrike" cap="none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)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130800" y="2019300"/>
            <a:ext cx="3111599" cy="749399"/>
          </a:xfrm>
          <a:prstGeom prst="rect">
            <a:avLst/>
          </a:prstGeom>
          <a:noFill/>
          <a:ln w="76200" cap="flat" cmpd="sng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5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Advance </a:t>
            </a:r>
            <a:r>
              <a:rPr lang="en-US" sz="35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letter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7927750" y="5086350"/>
            <a:ext cx="66390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    print(letter)</a:t>
            </a:r>
          </a:p>
        </p:txBody>
      </p:sp>
      <p:sp>
        <p:nvSpPr>
          <p:cNvPr id="356" name="Shape 356"/>
          <p:cNvSpPr txBox="1"/>
          <p:nvPr/>
        </p:nvSpPr>
        <p:spPr>
          <a:xfrm>
            <a:off x="9740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10490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12649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0142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27381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61" name="Shape 361"/>
          <p:cNvSpPr txBox="1"/>
          <p:nvPr/>
        </p:nvSpPr>
        <p:spPr>
          <a:xfrm>
            <a:off x="13487400" y="17272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362" name="Shape 362"/>
          <p:cNvSpPr txBox="1"/>
          <p:nvPr/>
        </p:nvSpPr>
        <p:spPr>
          <a:xfrm>
            <a:off x="1171575" y="6978788"/>
            <a:ext cx="14530388" cy="135082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iteration variable 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iterates</a:t>
            </a:r>
            <a:r>
              <a:rPr lang="en-US" sz="3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through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and the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block (body)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code is executed once for each value </a:t>
            </a:r>
            <a:r>
              <a:rPr lang="en-US" sz="3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sequence</a:t>
            </a:r>
          </a:p>
        </p:txBody>
      </p:sp>
      <p:cxnSp>
        <p:nvCxnSpPr>
          <p:cNvPr id="363" name="Shape 363"/>
          <p:cNvCxnSpPr/>
          <p:nvPr/>
        </p:nvCxnSpPr>
        <p:spPr>
          <a:xfrm>
            <a:off x="4703700" y="2385900"/>
            <a:ext cx="396900" cy="3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none" w="med" len="med"/>
            <a:tailEnd type="stealth" w="med" len="med"/>
          </a:ln>
        </p:spPr>
      </p:cxnSp>
      <p:sp>
        <p:nvSpPr>
          <p:cNvPr id="364" name="Shape 364"/>
          <p:cNvSpPr txBox="1"/>
          <p:nvPr/>
        </p:nvSpPr>
        <p:spPr>
          <a:xfrm>
            <a:off x="4275137" y="1638300"/>
            <a:ext cx="7253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More String Operations</a:t>
            </a:r>
          </a:p>
        </p:txBody>
      </p:sp>
    </p:spTree>
    <p:extLst>
      <p:ext uri="{BB962C8B-B14F-4D97-AF65-F5344CB8AC3E}">
        <p14:creationId xmlns:p14="http://schemas.microsoft.com/office/powerpoint/2010/main" val="910235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024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also look at any continuous section of a string using a </a:t>
            </a:r>
            <a:r>
              <a:rPr lang="en-US" sz="34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colon operator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second number is one beyond the end of the slice - 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 to but not including</a:t>
            </a:r>
            <a:r>
              <a:rPr lang="en-US" sz="3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second number is 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beyond the end of the string, it stops at the end 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069093" y="3351837"/>
            <a:ext cx="6553499" cy="449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4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6:7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20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Python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402"/>
          <p:cNvSpPr txBox="1"/>
          <p:nvPr/>
        </p:nvSpPr>
        <p:spPr>
          <a:xfrm>
            <a:off x="9069093" y="3662637"/>
            <a:ext cx="68634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'Monty Python'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8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:]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[:]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Monty Python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5059363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</a:t>
            </a:r>
          </a:p>
        </p:txBody>
      </p:sp>
      <p:sp>
        <p:nvSpPr>
          <p:cNvPr id="369" name="Shape 36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6166752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lvl="0" indent="0">
              <a:spcBef>
                <a:spcPts val="0"/>
              </a:spcBef>
              <a:buSzPct val="171000"/>
              <a:buNone/>
            </a:pP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we leave off the first number or the last number of the slice, it is assumed to be the beginning or end of the string respectively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7062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373" name="Shape 373"/>
          <p:cNvSpPr txBox="1"/>
          <p:nvPr/>
        </p:nvSpPr>
        <p:spPr>
          <a:xfrm>
            <a:off x="7062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7812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7812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76" name="Shape 376"/>
          <p:cNvSpPr txBox="1"/>
          <p:nvPr/>
        </p:nvSpPr>
        <p:spPr>
          <a:xfrm>
            <a:off x="8586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8586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378" name="Shape 378"/>
          <p:cNvSpPr txBox="1"/>
          <p:nvPr/>
        </p:nvSpPr>
        <p:spPr>
          <a:xfrm>
            <a:off x="9336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379" name="Shape 379"/>
          <p:cNvSpPr txBox="1"/>
          <p:nvPr/>
        </p:nvSpPr>
        <p:spPr>
          <a:xfrm>
            <a:off x="9336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80" name="Shape 380"/>
          <p:cNvSpPr txBox="1"/>
          <p:nvPr/>
        </p:nvSpPr>
        <p:spPr>
          <a:xfrm>
            <a:off x="10059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381" name="Shape 381"/>
          <p:cNvSpPr txBox="1"/>
          <p:nvPr/>
        </p:nvSpPr>
        <p:spPr>
          <a:xfrm>
            <a:off x="10059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2" name="Shape 382"/>
          <p:cNvSpPr txBox="1"/>
          <p:nvPr/>
        </p:nvSpPr>
        <p:spPr>
          <a:xfrm>
            <a:off x="10809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0809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1507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</p:txBody>
      </p:sp>
      <p:sp>
        <p:nvSpPr>
          <p:cNvPr id="385" name="Shape 385"/>
          <p:cNvSpPr txBox="1"/>
          <p:nvPr/>
        </p:nvSpPr>
        <p:spPr>
          <a:xfrm>
            <a:off x="11507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</a:t>
            </a:r>
          </a:p>
        </p:txBody>
      </p:sp>
      <p:sp>
        <p:nvSpPr>
          <p:cNvPr id="386" name="Shape 386"/>
          <p:cNvSpPr txBox="1"/>
          <p:nvPr/>
        </p:nvSpPr>
        <p:spPr>
          <a:xfrm>
            <a:off x="12257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7</a:t>
            </a:r>
          </a:p>
        </p:txBody>
      </p:sp>
      <p:sp>
        <p:nvSpPr>
          <p:cNvPr id="387" name="Shape 387"/>
          <p:cNvSpPr txBox="1"/>
          <p:nvPr/>
        </p:nvSpPr>
        <p:spPr>
          <a:xfrm>
            <a:off x="12257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130317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8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130317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137810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9</a:t>
            </a:r>
          </a:p>
        </p:txBody>
      </p:sp>
      <p:sp>
        <p:nvSpPr>
          <p:cNvPr id="391" name="Shape 391"/>
          <p:cNvSpPr txBox="1"/>
          <p:nvPr/>
        </p:nvSpPr>
        <p:spPr>
          <a:xfrm>
            <a:off x="137810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145049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10</a:t>
            </a:r>
          </a:p>
        </p:txBody>
      </p:sp>
      <p:sp>
        <p:nvSpPr>
          <p:cNvPr id="393" name="Shape 393"/>
          <p:cNvSpPr txBox="1"/>
          <p:nvPr/>
        </p:nvSpPr>
        <p:spPr>
          <a:xfrm>
            <a:off x="145049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15254293" y="1995492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5254293" y="1258892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1085031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Shape 43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Concatenation</a:t>
            </a:r>
          </a:p>
        </p:txBody>
      </p:sp>
      <p:sp>
        <p:nvSpPr>
          <p:cNvPr id="432" name="Shape 43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6059488" cy="475777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the 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 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 is applied to strings, it means 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concatenation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7900200" y="3101750"/>
            <a:ext cx="7187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36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7600" u="none" strike="noStrike" cap="none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as a</a:t>
            </a:r>
            <a:r>
              <a:rPr lang="en-US" sz="760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Logical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Operator</a:t>
            </a:r>
          </a:p>
        </p:txBody>
      </p:sp>
      <p:sp>
        <p:nvSpPr>
          <p:cNvPr id="439" name="Shape 439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65956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keyword can also be used to check to see if one string is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another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expression is a logical expression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that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True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False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can be used in an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statement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9255125" y="2298700"/>
            <a:ext cx="6721474" cy="63119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'm'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'nan'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 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'Found it!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...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Found it!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41680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Data Type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2882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is a sequence of characters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string literal uses quotes  </a:t>
            </a:r>
            <a:b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b="0" i="0" u="none" strike="noStrike" cap="none" dirty="0">
                <a:solidFill>
                  <a:srgbClr val="FF00FF"/>
                </a:solidFill>
                <a:latin typeface="Arial"/>
                <a:ea typeface="Arial"/>
                <a:cs typeface="Arial"/>
                <a:sym typeface="Arial"/>
              </a:rPr>
              <a:t>'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Hello</a:t>
            </a:r>
            <a:r>
              <a:rPr lang="en-US" sz="3000" dirty="0">
                <a:solidFill>
                  <a:srgbClr val="FF00FF"/>
                </a:solidFill>
              </a:rPr>
              <a:t>"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 strings, + means 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0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concatenate</a:t>
            </a:r>
            <a:r>
              <a:rPr lang="en-US" sz="3000" b="0" i="0" u="none" strike="noStrike" cap="none" dirty="0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7F00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When a string contains numbers, it is still a string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00FFFF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convert numbers in a string into a number using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int</a:t>
            </a:r>
            <a:r>
              <a:rPr lang="en-US" sz="3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9040811" y="833718"/>
            <a:ext cx="6959599" cy="747218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str1 = "Hello</a:t>
            </a:r>
            <a:r>
              <a:rPr lang="en-US" sz="2800" b="1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"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str2 = 'there'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 = str1 + str2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28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Hellothere</a:t>
            </a:r>
            <a:endParaRPr lang="en-US" sz="28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'123'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str3 = str3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28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28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28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28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cannot concatenate '</a:t>
            </a:r>
            <a:r>
              <a:rPr lang="en-US" sz="28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28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28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objects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 = </a:t>
            </a:r>
            <a:r>
              <a:rPr lang="en-US" sz="28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(str3) + 1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28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28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124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" name="Shape 44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927100" y="2667000"/>
            <a:ext cx="15328900" cy="5321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==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</a:t>
            </a:r>
            <a:r>
              <a:rPr lang="en-US" sz="3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4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if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&lt;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before banana.</a:t>
            </a:r>
            <a:r>
              <a:rPr lang="en-US" sz="34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elif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&gt;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'Your word,'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word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', comes after banana.</a:t>
            </a:r>
            <a:r>
              <a:rPr lang="en-US" sz="34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4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else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'All right, bananas.')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Shape 451"/>
          <p:cNvSpPr txBox="1">
            <a:spLocks noGrp="1"/>
          </p:cNvSpPr>
          <p:nvPr>
            <p:ph type="title"/>
          </p:nvPr>
        </p:nvSpPr>
        <p:spPr>
          <a:xfrm>
            <a:off x="7986713" y="673718"/>
            <a:ext cx="68009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  <p:sp>
        <p:nvSpPr>
          <p:cNvPr id="452" name="Shape 452"/>
          <p:cNvSpPr txBox="1">
            <a:spLocks noGrp="1"/>
          </p:cNvSpPr>
          <p:nvPr>
            <p:ph type="body" idx="1"/>
          </p:nvPr>
        </p:nvSpPr>
        <p:spPr>
          <a:xfrm>
            <a:off x="1155700" y="1452218"/>
            <a:ext cx="6831013" cy="697716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has a number of string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which are in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string library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are already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built into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every string - we invoke them by appending the function to the string variable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These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functions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do not modify the original string, instead they return a new string that has been altered</a:t>
            </a:r>
          </a:p>
        </p:txBody>
      </p:sp>
      <p:sp>
        <p:nvSpPr>
          <p:cNvPr id="453" name="Shape 453"/>
          <p:cNvSpPr txBox="1"/>
          <p:nvPr/>
        </p:nvSpPr>
        <p:spPr>
          <a:xfrm>
            <a:off x="8484325" y="2379900"/>
            <a:ext cx="7557299" cy="5895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4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zap</a:t>
            </a:r>
            <a:r>
              <a:rPr lang="en-US" sz="3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4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4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4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'Hi </a:t>
            </a:r>
            <a:r>
              <a:rPr lang="en-US" sz="34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There'</a:t>
            </a:r>
            <a:r>
              <a:rPr lang="en-US" sz="34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hi there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4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902991" y="692855"/>
            <a:ext cx="14919599" cy="77887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'Hello world</a:t>
            </a:r>
            <a:r>
              <a:rPr lang="en-US" sz="30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type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&lt;class 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dir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stuff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[...'capitalize',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casefold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'center', 'count', 'encode',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endswith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expandtabs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'find', 'format',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format_map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'index',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isalnum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isalpha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isdecimal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isdigit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isidentifier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islower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isnumeric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isprintable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isspace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istitle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isupper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'join',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ljust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'lower',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lstrip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maketrans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'partition', 'replace',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rfind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rindex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rjust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rpartition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rsplit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rstrip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'split',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splitlines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startswith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'strip',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swapcase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', 'title', 'translate', 'upper', '</a:t>
            </a:r>
            <a:r>
              <a:rPr lang="en-US" sz="3000" b="1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zfill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']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lang="en-US"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endParaRPr sz="2800" b="1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         </a:t>
            </a:r>
            <a:r>
              <a:rPr lang="en-US" sz="2800" b="1" u="sng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https://docs.python.org/3/library/stdtypes.html#string-methods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175" y="1023937"/>
            <a:ext cx="12026900" cy="69977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/>
          <p:nvPr/>
        </p:nvSpPr>
        <p:spPr>
          <a:xfrm>
            <a:off x="728663" y="2406640"/>
            <a:ext cx="7857886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str.capitalize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str.center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(width[, </a:t>
            </a:r>
            <a:r>
              <a:rPr lang="en-US" sz="2800" b="1" u="none" strike="noStrike" cap="none" dirty="0" err="1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fillchar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str.endswith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(suffix[,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str.find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(sub[, start[, end]])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str.lstrip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9080500" y="2406640"/>
            <a:ext cx="6721475" cy="4787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str.replace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(old, new[, count])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str.lower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str.rstrip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str.strip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([chars])</a:t>
            </a: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800" b="1" u="none" strike="noStrike" cap="none" dirty="0" err="1">
                <a:solidFill>
                  <a:srgbClr val="FF00FF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str.upper</a:t>
            </a:r>
            <a:r>
              <a:rPr lang="en-US" sz="2800" b="1" u="none" strike="noStrike" cap="none" dirty="0">
                <a:solidFill>
                  <a:schemeClr val="lt1"/>
                </a:solidFill>
                <a:latin typeface="Courier" charset="0"/>
                <a:ea typeface="Courier" charset="0"/>
                <a:cs typeface="Courier" charset="0"/>
                <a:sym typeface="Cabin"/>
              </a:rPr>
              <a:t>()</a:t>
            </a:r>
          </a:p>
        </p:txBody>
      </p:sp>
      <p:sp>
        <p:nvSpPr>
          <p:cNvPr id="470" name="Shape 47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272089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" name="Shape 47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7635874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a String</a:t>
            </a:r>
          </a:p>
        </p:txBody>
      </p:sp>
      <p:sp>
        <p:nvSpPr>
          <p:cNvPr id="476" name="Shape 47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88670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583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use the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to search for a substring within another 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finds the first </a:t>
            </a:r>
            <a:r>
              <a:rPr lang="en-US" sz="34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occurrence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substring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If the substring is not found, </a:t>
            </a:r>
            <a:r>
              <a:rPr lang="en-US" sz="34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find()</a:t>
            </a:r>
            <a:r>
              <a:rPr lang="en-US" sz="3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returns </a:t>
            </a:r>
            <a:r>
              <a:rPr lang="en-US" sz="34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-1</a:t>
            </a:r>
          </a:p>
          <a:p>
            <a:pPr marL="749300" marR="0" lvl="0" indent="-3583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Cabin"/>
              <a:buChar char="•"/>
            </a:pPr>
            <a:r>
              <a:rPr lang="en-US" sz="34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Remember that string position starts at zero</a:t>
            </a:r>
          </a:p>
        </p:txBody>
      </p:sp>
      <p:sp>
        <p:nvSpPr>
          <p:cNvPr id="477" name="Shape 477"/>
          <p:cNvSpPr txBox="1"/>
          <p:nvPr/>
        </p:nvSpPr>
        <p:spPr>
          <a:xfrm>
            <a:off x="9677400" y="3986200"/>
            <a:ext cx="6246600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pos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'z'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aa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-1</a:t>
            </a:r>
          </a:p>
        </p:txBody>
      </p:sp>
      <p:cxnSp>
        <p:nvCxnSpPr>
          <p:cNvPr id="478" name="Shape 478"/>
          <p:cNvCxnSpPr/>
          <p:nvPr/>
        </p:nvCxnSpPr>
        <p:spPr>
          <a:xfrm flipH="1" flipV="1">
            <a:off x="10302875" y="1084262"/>
            <a:ext cx="1295910" cy="826299"/>
          </a:xfrm>
          <a:prstGeom prst="straightConnector1">
            <a:avLst/>
          </a:prstGeom>
          <a:noFill/>
          <a:ln w="635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9766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9766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10515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10515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3" name="Shape 483"/>
          <p:cNvSpPr txBox="1"/>
          <p:nvPr/>
        </p:nvSpPr>
        <p:spPr>
          <a:xfrm>
            <a:off x="112903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112903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5" name="Shape 485"/>
          <p:cNvSpPr txBox="1"/>
          <p:nvPr/>
        </p:nvSpPr>
        <p:spPr>
          <a:xfrm>
            <a:off x="120396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20396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487" name="Shape 487"/>
          <p:cNvSpPr txBox="1"/>
          <p:nvPr/>
        </p:nvSpPr>
        <p:spPr>
          <a:xfrm>
            <a:off x="127635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488" name="Shape 488"/>
          <p:cNvSpPr txBox="1"/>
          <p:nvPr/>
        </p:nvSpPr>
        <p:spPr>
          <a:xfrm>
            <a:off x="127635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489" name="Shape 489"/>
          <p:cNvSpPr txBox="1"/>
          <p:nvPr/>
        </p:nvSpPr>
        <p:spPr>
          <a:xfrm>
            <a:off x="13512800" y="28575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490" name="Shape 490"/>
          <p:cNvSpPr txBox="1"/>
          <p:nvPr/>
        </p:nvSpPr>
        <p:spPr>
          <a:xfrm>
            <a:off x="13512800" y="21209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Making everything </a:t>
            </a:r>
            <a:r>
              <a:rPr lang="en-US" sz="60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</p:txBody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7173913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can make a copy of a string in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lower case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or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upper case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Often when we are searching for a string using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find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first convert the string to lower case so we can search a string regardless of case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9317825" y="3232150"/>
            <a:ext cx="6689699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.upper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nnn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.lower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www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bob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</a:p>
        </p:txBody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565943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 is like a 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and replace</a:t>
            </a:r>
            <a:r>
              <a:rPr lang="en-US" sz="3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operation in a word processor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 replaces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all occurrences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of the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 string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with the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replacement string</a:t>
            </a:r>
          </a:p>
        </p:txBody>
      </p:sp>
      <p:sp>
        <p:nvSpPr>
          <p:cNvPr id="504" name="Shape 504"/>
          <p:cNvSpPr txBox="1"/>
          <p:nvPr/>
        </p:nvSpPr>
        <p:spPr>
          <a:xfrm>
            <a:off x="7366000" y="3516300"/>
            <a:ext cx="8889899" cy="387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 = 'Hello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Bob'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'Jane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Hello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Jane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greet.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replace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o'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nstr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Hell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r>
              <a:rPr lang="en-US" sz="3000" b="1" i="0" u="none" strike="noStrike" cap="none" dirty="0" err="1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b</a:t>
            </a:r>
            <a:endParaRPr lang="en-US" sz="30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Whitespace</a:t>
            </a:r>
          </a:p>
        </p:txBody>
      </p:sp>
      <p:sp>
        <p:nvSpPr>
          <p:cNvPr id="510" name="Shape 510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78815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Sometimes we want to take a string and remove whitespace at the beginning and/or end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rstrip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remove whitespace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at 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left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right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rgbClr val="FF00FF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strip() </a:t>
            </a:r>
            <a:r>
              <a:rPr lang="en-US" sz="3600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emoves both beginning and ending whitespace</a:t>
            </a:r>
          </a:p>
        </p:txBody>
      </p:sp>
      <p:sp>
        <p:nvSpPr>
          <p:cNvPr id="511" name="Shape 511"/>
          <p:cNvSpPr txBox="1"/>
          <p:nvPr/>
        </p:nvSpPr>
        <p:spPr>
          <a:xfrm>
            <a:off x="8818275" y="3244850"/>
            <a:ext cx="6863400" cy="44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   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.lstrip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  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.rstrip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   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greet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.strip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'Hello Bob'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Shape 516"/>
          <p:cNvSpPr txBox="1"/>
          <p:nvPr/>
        </p:nvSpPr>
        <p:spPr>
          <a:xfrm>
            <a:off x="1411262" y="2946377"/>
            <a:ext cx="13010700" cy="276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 have a nice day</a:t>
            </a:r>
            <a:r>
              <a:rPr lang="en-US" sz="36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'Please'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True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line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.startswith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'p'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False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1155700" y="241300"/>
            <a:ext cx="13931900" cy="22986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Prefixes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641667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67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Reading and Converting</a:t>
            </a:r>
          </a:p>
        </p:txBody>
      </p:sp>
      <p:sp>
        <p:nvSpPr>
          <p:cNvPr id="221" name="Shape 221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416675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329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prefer to read data in using </a:t>
            </a:r>
            <a:r>
              <a:rPr lang="en-US" sz="30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then parse and convert the data as we need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This gives us more control over error situations and/or bad user input</a:t>
            </a:r>
          </a:p>
          <a:p>
            <a:pPr marL="749300" marR="0" lvl="0" indent="-3329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 numbers must be </a:t>
            </a:r>
            <a:r>
              <a:rPr lang="en-US" sz="3000" u="none" strike="noStrike" cap="none" dirty="0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converted</a:t>
            </a:r>
            <a:r>
              <a:rPr lang="en-US" sz="3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from strings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8342311" y="869950"/>
            <a:ext cx="7099200" cy="7391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  <a:endParaRPr lang="en-US" sz="30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name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Chuck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input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'Enter:'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Enter: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100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TypeError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unsupported operand type(s) for -: '</a:t>
            </a: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str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 and '</a:t>
            </a: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int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apple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)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–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10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90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Shape 522"/>
          <p:cNvSpPr txBox="1"/>
          <p:nvPr/>
        </p:nvSpPr>
        <p:spPr>
          <a:xfrm>
            <a:off x="832600" y="3383450"/>
            <a:ext cx="15316200" cy="5540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'From </a:t>
            </a:r>
            <a:r>
              <a:rPr lang="en-US" sz="28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stephen.marquard@uct.ac.za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  <a:r>
              <a:rPr lang="en-US" sz="2800" b="1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'@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.find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 '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,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data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atpos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28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: </a:t>
            </a:r>
            <a:r>
              <a:rPr lang="en-US" sz="2800" b="1" i="0" u="none" strike="noStrike" cap="none" dirty="0" err="1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sppos</a:t>
            </a:r>
            <a:r>
              <a:rPr lang="en-US" sz="28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>
              <a:buClr>
                <a:schemeClr val="lt1"/>
              </a:buClr>
              <a:buSzPct val="25000"/>
            </a:pPr>
            <a:r>
              <a:rPr lang="en-US" sz="28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28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print(</a:t>
            </a:r>
            <a:r>
              <a:rPr lang="en-US" sz="28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host</a:t>
            </a:r>
            <a:r>
              <a:rPr lang="en-US" sz="28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  <a:endParaRPr lang="en-US" sz="2800" b="1" i="0" u="none" strike="noStrike" cap="none" dirty="0">
              <a:solidFill>
                <a:srgbClr val="00FF00"/>
              </a:solidFill>
              <a:latin typeface="Courier"/>
              <a:ea typeface="Courier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endParaRPr lang="en-US" sz="2800" b="1" i="0" u="none" strike="noStrike" cap="none" dirty="0">
              <a:solidFill>
                <a:schemeClr val="lt1"/>
              </a:solidFill>
              <a:latin typeface="Courier"/>
              <a:ea typeface="Courier"/>
              <a:cs typeface="Courier"/>
              <a:sym typeface="Courier New"/>
            </a:endParaRPr>
          </a:p>
        </p:txBody>
      </p:sp>
      <p:sp>
        <p:nvSpPr>
          <p:cNvPr id="523" name="Shape 523"/>
          <p:cNvSpPr txBox="1"/>
          <p:nvPr/>
        </p:nvSpPr>
        <p:spPr>
          <a:xfrm>
            <a:off x="1016000" y="2749550"/>
            <a:ext cx="14649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From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stephen.marquard</a:t>
            </a:r>
            <a:r>
              <a:rPr lang="en-US" sz="3000" b="1" i="0" u="none" strike="noStrike" cap="none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@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524" name="Shape 524"/>
          <p:cNvSpPr txBox="1"/>
          <p:nvPr/>
        </p:nvSpPr>
        <p:spPr>
          <a:xfrm>
            <a:off x="5599987" y="1764575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21</a:t>
            </a:r>
          </a:p>
        </p:txBody>
      </p:sp>
      <p:sp>
        <p:nvSpPr>
          <p:cNvPr id="525" name="Shape 525"/>
          <p:cNvSpPr txBox="1"/>
          <p:nvPr/>
        </p:nvSpPr>
        <p:spPr>
          <a:xfrm>
            <a:off x="7917521" y="1816100"/>
            <a:ext cx="537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31</a:t>
            </a:r>
          </a:p>
        </p:txBody>
      </p:sp>
      <p:cxnSp>
        <p:nvCxnSpPr>
          <p:cNvPr id="526" name="Shape 526"/>
          <p:cNvCxnSpPr/>
          <p:nvPr/>
        </p:nvCxnSpPr>
        <p:spPr>
          <a:xfrm rot="10800000">
            <a:off x="5859764" y="2395399"/>
            <a:ext cx="17700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7" name="Shape 527"/>
          <p:cNvCxnSpPr/>
          <p:nvPr/>
        </p:nvCxnSpPr>
        <p:spPr>
          <a:xfrm rot="10800000">
            <a:off x="8180110" y="2476361"/>
            <a:ext cx="16499" cy="373199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8" name="Shape 528"/>
          <p:cNvCxnSpPr/>
          <p:nvPr/>
        </p:nvCxnSpPr>
        <p:spPr>
          <a:xfrm rot="10800000" flipH="1">
            <a:off x="6116450" y="3362449"/>
            <a:ext cx="1877699" cy="17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29" name="Shape 529"/>
          <p:cNvSpPr txBox="1"/>
          <p:nvPr/>
        </p:nvSpPr>
        <p:spPr>
          <a:xfrm>
            <a:off x="10159724" y="776149"/>
            <a:ext cx="5506176" cy="1400251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Parsing and Extracting</a:t>
            </a:r>
          </a:p>
        </p:txBody>
      </p:sp>
      <p:pic>
        <p:nvPicPr>
          <p:cNvPr id="530" name="Shape 5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102186" y="5241450"/>
            <a:ext cx="2186099" cy="232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55700" y="833718"/>
            <a:ext cx="13360712" cy="1706182"/>
          </a:xfrm>
        </p:spPr>
        <p:txBody>
          <a:bodyPr/>
          <a:lstStyle/>
          <a:p>
            <a:r>
              <a:rPr lang="en-US" sz="7200" dirty="0">
                <a:solidFill>
                  <a:srgbClr val="FFD966"/>
                </a:solidFill>
              </a:rPr>
              <a:t>Two Kinds of Strings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719694" y="2723853"/>
            <a:ext cx="628418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3.5.1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b="1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b="1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b="1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&lt;class '</a:t>
            </a:r>
            <a:r>
              <a:rPr lang="en-US" sz="3200" b="1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b="1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27137" y="2723853"/>
            <a:ext cx="6360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40FF"/>
                </a:solidFill>
                <a:latin typeface="Courier" charset="0"/>
                <a:ea typeface="Courier" charset="0"/>
                <a:cs typeface="Courier" charset="0"/>
              </a:rPr>
              <a:t>Python 2.7.10 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'이광춘'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b="1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str</a:t>
            </a:r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x = </a:t>
            </a:r>
            <a:r>
              <a:rPr lang="en-US" sz="3200" b="1" dirty="0" err="1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u'이광춘</a:t>
            </a:r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'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type(x)</a:t>
            </a:r>
          </a:p>
          <a:p>
            <a:r>
              <a:rPr lang="en-US" sz="3200" b="1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&lt;type '</a:t>
            </a:r>
            <a:r>
              <a:rPr lang="en-US" sz="3200" b="1" dirty="0" err="1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unicode</a:t>
            </a:r>
            <a:r>
              <a:rPr lang="en-US" sz="3200" b="1" dirty="0">
                <a:solidFill>
                  <a:srgbClr val="00FA00"/>
                </a:solidFill>
                <a:latin typeface="Courier" charset="0"/>
                <a:ea typeface="Courier" charset="0"/>
                <a:cs typeface="Courier" charset="0"/>
              </a:rPr>
              <a:t>'&gt;</a:t>
            </a:r>
          </a:p>
          <a:p>
            <a:r>
              <a:rPr lang="en-US" sz="3200" b="1" dirty="0">
                <a:solidFill>
                  <a:schemeClr val="bg1"/>
                </a:solidFill>
                <a:latin typeface="Courier" charset="0"/>
                <a:ea typeface="Courier" charset="0"/>
                <a:cs typeface="Courier" charset="0"/>
              </a:rPr>
              <a:t>&gt;&gt;&gt;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413300" y="7366599"/>
            <a:ext cx="741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00FA00"/>
                </a:solidFill>
              </a:rPr>
              <a:t>In Python 3, all strings are Unicode</a:t>
            </a:r>
          </a:p>
        </p:txBody>
      </p:sp>
    </p:spTree>
    <p:extLst>
      <p:ext uri="{BB962C8B-B14F-4D97-AF65-F5344CB8AC3E}">
        <p14:creationId xmlns:p14="http://schemas.microsoft.com/office/powerpoint/2010/main" val="1579621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Shape 535"/>
          <p:cNvSpPr txBox="1">
            <a:spLocks noGrp="1"/>
          </p:cNvSpPr>
          <p:nvPr>
            <p:ph type="title"/>
          </p:nvPr>
        </p:nvSpPr>
        <p:spPr>
          <a:xfrm>
            <a:off x="1155700" y="833718"/>
            <a:ext cx="13151715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Summary</a:t>
            </a:r>
          </a:p>
        </p:txBody>
      </p:sp>
      <p:sp>
        <p:nvSpPr>
          <p:cNvPr id="536" name="Shape 5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type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Read/Convert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Indexing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Slicing strings 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[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  <a:r>
              <a:rPr lang="en-US" sz="3600" u="none" strike="noStrike" cap="none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:4]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 </a:t>
            </a:r>
            <a:b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</a:b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with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for</a:t>
            </a: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</a:t>
            </a:r>
            <a:r>
              <a:rPr lang="en-US" sz="360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Concatenating strings with  </a:t>
            </a:r>
            <a:r>
              <a:rPr lang="en-US" sz="360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+</a:t>
            </a:r>
          </a:p>
        </p:txBody>
      </p:sp>
      <p:sp>
        <p:nvSpPr>
          <p:cNvPr id="537" name="Shape 537"/>
          <p:cNvSpPr txBox="1">
            <a:spLocks noGrp="1"/>
          </p:cNvSpPr>
          <p:nvPr>
            <p:ph type="body" idx="4294967295"/>
          </p:nvPr>
        </p:nvSpPr>
        <p:spPr>
          <a:xfrm>
            <a:off x="9110663" y="2655720"/>
            <a:ext cx="5977037" cy="562768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operations 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library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 comparisons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Searching in strings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Replacing text</a:t>
            </a:r>
          </a:p>
          <a:p>
            <a:pPr marL="685800" marR="0" lvl="0" indent="-329311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Stripping white space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Shape 54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43" name="Shape 543"/>
          <p:cNvSpPr txBox="1"/>
          <p:nvPr/>
        </p:nvSpPr>
        <p:spPr>
          <a:xfrm>
            <a:off x="11557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are Copyright 2010-  Charles R. </a:t>
            </a:r>
            <a:r>
              <a:rPr lang="en-US" sz="1800" dirty="0">
                <a:solidFill>
                  <a:srgbClr val="FFFFFF"/>
                </a:solidFill>
              </a:rPr>
              <a:t>Severance (</a:t>
            </a:r>
            <a:r>
              <a:rPr lang="en-US" sz="1800" u="sng" dirty="0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 dirty="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 dirty="0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 dirty="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 dirty="0">
                <a:solidFill>
                  <a:srgbClr val="FFFFFF"/>
                </a:solidFill>
              </a:rPr>
              <a:t>… Insert new Contributors and Translators here</a:t>
            </a:r>
          </a:p>
        </p:txBody>
      </p:sp>
      <p:pic>
        <p:nvPicPr>
          <p:cNvPr id="544" name="Shape 54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77618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Shape 54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155818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6" name="Shape 546"/>
          <p:cNvSpPr txBox="1"/>
          <p:nvPr/>
        </p:nvSpPr>
        <p:spPr>
          <a:xfrm>
            <a:off x="8704400" y="2208255"/>
            <a:ext cx="6797699" cy="5690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title"/>
          </p:nvPr>
        </p:nvSpPr>
        <p:spPr>
          <a:xfrm>
            <a:off x="3028950" y="833718"/>
            <a:ext cx="12058750" cy="170618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Looking Inside Strings</a:t>
            </a:r>
          </a:p>
        </p:txBody>
      </p:sp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8802688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We can get at any single character in a string using an index specified in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square brackets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must be an integer and starts at zero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index value can be an expression that is computed</a:t>
            </a:r>
          </a:p>
        </p:txBody>
      </p:sp>
      <p:sp>
        <p:nvSpPr>
          <p:cNvPr id="229" name="Shape 229"/>
          <p:cNvSpPr txBox="1"/>
          <p:nvPr/>
        </p:nvSpPr>
        <p:spPr>
          <a:xfrm>
            <a:off x="10867921" y="4517526"/>
            <a:ext cx="4878899" cy="37883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a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 -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w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n</a:t>
            </a:r>
          </a:p>
        </p:txBody>
      </p:sp>
      <p:pic>
        <p:nvPicPr>
          <p:cNvPr id="230" name="Shape 2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4050" y="908000"/>
            <a:ext cx="2489200" cy="1663317"/>
          </a:xfrm>
          <a:prstGeom prst="rect">
            <a:avLst/>
          </a:prstGeom>
          <a:noFill/>
          <a:ln>
            <a:noFill/>
          </a:ln>
        </p:spPr>
      </p:pic>
      <p:sp>
        <p:nvSpPr>
          <p:cNvPr id="231" name="Shape 231"/>
          <p:cNvSpPr txBox="1"/>
          <p:nvPr/>
        </p:nvSpPr>
        <p:spPr>
          <a:xfrm>
            <a:off x="10566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10566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33" name="Shape 233"/>
          <p:cNvSpPr txBox="1"/>
          <p:nvPr/>
        </p:nvSpPr>
        <p:spPr>
          <a:xfrm>
            <a:off x="11315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34" name="Shape 234"/>
          <p:cNvSpPr txBox="1"/>
          <p:nvPr/>
        </p:nvSpPr>
        <p:spPr>
          <a:xfrm>
            <a:off x="11315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5" name="Shape 235"/>
          <p:cNvSpPr txBox="1"/>
          <p:nvPr/>
        </p:nvSpPr>
        <p:spPr>
          <a:xfrm>
            <a:off x="120904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20904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37" name="Shape 237"/>
          <p:cNvSpPr txBox="1"/>
          <p:nvPr/>
        </p:nvSpPr>
        <p:spPr>
          <a:xfrm>
            <a:off x="128397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38" name="Shape 238"/>
          <p:cNvSpPr txBox="1"/>
          <p:nvPr/>
        </p:nvSpPr>
        <p:spPr>
          <a:xfrm>
            <a:off x="128397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39" name="Shape 239"/>
          <p:cNvSpPr txBox="1"/>
          <p:nvPr/>
        </p:nvSpPr>
        <p:spPr>
          <a:xfrm>
            <a:off x="135636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40" name="Shape 240"/>
          <p:cNvSpPr txBox="1"/>
          <p:nvPr/>
        </p:nvSpPr>
        <p:spPr>
          <a:xfrm>
            <a:off x="135636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41" name="Shape 241"/>
          <p:cNvSpPr txBox="1"/>
          <p:nvPr/>
        </p:nvSpPr>
        <p:spPr>
          <a:xfrm>
            <a:off x="14312900" y="36703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42" name="Shape 242"/>
          <p:cNvSpPr txBox="1"/>
          <p:nvPr/>
        </p:nvSpPr>
        <p:spPr>
          <a:xfrm>
            <a:off x="14312900" y="29337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Character Too Far</a:t>
            </a:r>
          </a:p>
        </p:txBody>
      </p:sp>
      <p:sp>
        <p:nvSpPr>
          <p:cNvPr id="248" name="Shape 24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6245225" cy="518830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533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You will get a </a:t>
            </a:r>
            <a:r>
              <a:rPr lang="en-US" sz="3600" u="none" strike="noStrike" cap="none" dirty="0">
                <a:solidFill>
                  <a:srgbClr val="E066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python error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if you attempt to index beyond the end of a string</a:t>
            </a:r>
          </a:p>
          <a:p>
            <a:pPr marL="749300" marR="0" lvl="0" indent="-533400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71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 be careful when constructing index values and slices</a:t>
            </a:r>
          </a:p>
        </p:txBody>
      </p:sp>
      <p:sp>
        <p:nvSpPr>
          <p:cNvPr id="249" name="Shape 249"/>
          <p:cNvSpPr txBox="1"/>
          <p:nvPr/>
        </p:nvSpPr>
        <p:spPr>
          <a:xfrm>
            <a:off x="8759825" y="3239110"/>
            <a:ext cx="6845400" cy="3746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</a:t>
            </a:r>
            <a:r>
              <a:rPr lang="en-US" sz="3000" b="1" i="0" u="none" strike="noStrike" cap="none" dirty="0" err="1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abc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zot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5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Traceback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 (most recent call last):  File "&lt;</a:t>
            </a: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stdin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&gt;", line 1, in &lt;module&gt;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66FF"/>
              </a:buClr>
              <a:buSzPct val="25000"/>
              <a:buFont typeface="Cabin"/>
              <a:buNone/>
            </a:pPr>
            <a:r>
              <a:rPr lang="en-US" sz="3000" b="1" i="0" u="none" strike="noStrike" cap="none" dirty="0" err="1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IndexError</a:t>
            </a:r>
            <a:r>
              <a:rPr lang="en-US" sz="3000" b="1" i="0" u="none" strike="noStrike" cap="none" dirty="0">
                <a:solidFill>
                  <a:srgbClr val="E06666"/>
                </a:solidFill>
                <a:latin typeface="Courier"/>
                <a:ea typeface="Courier"/>
                <a:cs typeface="Courier"/>
                <a:sym typeface="Courier New"/>
              </a:rPr>
              <a:t>: string index out of 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Shape 25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Strings Have Length</a:t>
            </a:r>
          </a:p>
        </p:txBody>
      </p:sp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7386041" cy="4608474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The built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-in function </a:t>
            </a:r>
            <a:r>
              <a:rPr lang="en-US" sz="4000" u="none" strike="noStrike" cap="none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gives </a:t>
            </a:r>
            <a:r>
              <a:rPr lang="en-US" sz="40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 the length of a string</a:t>
            </a:r>
          </a:p>
        </p:txBody>
      </p:sp>
      <p:sp>
        <p:nvSpPr>
          <p:cNvPr id="256" name="Shape 256"/>
          <p:cNvSpPr txBox="1"/>
          <p:nvPr/>
        </p:nvSpPr>
        <p:spPr>
          <a:xfrm>
            <a:off x="9947700" y="5551475"/>
            <a:ext cx="6308099" cy="1660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600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57" name="Shape 257"/>
          <p:cNvSpPr txBox="1"/>
          <p:nvPr/>
        </p:nvSpPr>
        <p:spPr>
          <a:xfrm>
            <a:off x="10375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</a:t>
            </a:r>
          </a:p>
        </p:txBody>
      </p:sp>
      <p:sp>
        <p:nvSpPr>
          <p:cNvPr id="258" name="Shape 258"/>
          <p:cNvSpPr txBox="1"/>
          <p:nvPr/>
        </p:nvSpPr>
        <p:spPr>
          <a:xfrm>
            <a:off x="10375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b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11125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</a:t>
            </a:r>
          </a:p>
        </p:txBody>
      </p:sp>
      <p:sp>
        <p:nvSpPr>
          <p:cNvPr id="260" name="Shape 260"/>
          <p:cNvSpPr txBox="1"/>
          <p:nvPr/>
        </p:nvSpPr>
        <p:spPr>
          <a:xfrm>
            <a:off x="11125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1" name="Shape 261"/>
          <p:cNvSpPr txBox="1"/>
          <p:nvPr/>
        </p:nvSpPr>
        <p:spPr>
          <a:xfrm>
            <a:off x="118999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</a:t>
            </a:r>
          </a:p>
        </p:txBody>
      </p:sp>
      <p:sp>
        <p:nvSpPr>
          <p:cNvPr id="262" name="Shape 262"/>
          <p:cNvSpPr txBox="1"/>
          <p:nvPr/>
        </p:nvSpPr>
        <p:spPr>
          <a:xfrm>
            <a:off x="118999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126492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126492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133731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133731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n</a:t>
            </a:r>
          </a:p>
        </p:txBody>
      </p:sp>
      <p:sp>
        <p:nvSpPr>
          <p:cNvPr id="267" name="Shape 267"/>
          <p:cNvSpPr txBox="1"/>
          <p:nvPr/>
        </p:nvSpPr>
        <p:spPr>
          <a:xfrm>
            <a:off x="14122400" y="4216400"/>
            <a:ext cx="736599" cy="7365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14122400" y="3479800"/>
            <a:ext cx="736599" cy="736599"/>
          </a:xfrm>
          <a:prstGeom prst="rect">
            <a:avLst/>
          </a:prstGeom>
          <a:noFill/>
          <a:ln w="50800" cap="rnd" cmpd="sng">
            <a:solidFill>
              <a:srgbClr val="FF7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0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4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 err="1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()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54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4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7600" u="none" strike="noStrike" cap="none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</a:t>
            </a: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</a:p>
        </p:txBody>
      </p:sp>
      <p:sp>
        <p:nvSpPr>
          <p:cNvPr id="275" name="Shape 275"/>
          <p:cNvSpPr txBox="1"/>
          <p:nvPr/>
        </p:nvSpPr>
        <p:spPr>
          <a:xfrm>
            <a:off x="6845300" y="5168900"/>
            <a:ext cx="2819400" cy="2819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lvl="0">
              <a:buClr>
                <a:srgbClr val="FFFF00"/>
              </a:buClr>
              <a:buSzPct val="25000"/>
            </a:pPr>
            <a:r>
              <a:rPr lang="en-US" sz="2400" b="1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def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2400" dirty="0" err="1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inp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for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x </a:t>
            </a:r>
            <a:r>
              <a:rPr lang="en-US" sz="2400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in</a:t>
            </a: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y: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  <a:p>
            <a:pPr lvl="0">
              <a:buClr>
                <a:schemeClr val="lt1"/>
              </a:buClr>
              <a:buSzPct val="25000"/>
            </a:pPr>
            <a:r>
              <a:rPr lang="en-US" sz="2400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  blah</a:t>
            </a:r>
          </a:p>
        </p:txBody>
      </p:sp>
      <p:cxnSp>
        <p:nvCxnSpPr>
          <p:cNvPr id="276" name="Shape 276"/>
          <p:cNvCxnSpPr/>
          <p:nvPr/>
        </p:nvCxnSpPr>
        <p:spPr>
          <a:xfrm flipH="1">
            <a:off x="5299074" y="66230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277" name="Shape 277"/>
          <p:cNvSpPr txBox="1"/>
          <p:nvPr/>
        </p:nvSpPr>
        <p:spPr>
          <a:xfrm>
            <a:off x="3208336" y="6069012"/>
            <a:ext cx="1820862" cy="11080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'banana'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string)</a:t>
            </a:r>
          </a:p>
        </p:txBody>
      </p:sp>
      <p:sp>
        <p:nvSpPr>
          <p:cNvPr id="278" name="Shape 278"/>
          <p:cNvSpPr txBox="1"/>
          <p:nvPr/>
        </p:nvSpPr>
        <p:spPr>
          <a:xfrm>
            <a:off x="11442699" y="6000750"/>
            <a:ext cx="2359025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6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(a number)</a:t>
            </a:r>
          </a:p>
        </p:txBody>
      </p:sp>
      <p:cxnSp>
        <p:nvCxnSpPr>
          <p:cNvPr id="279" name="Shape 279"/>
          <p:cNvCxnSpPr/>
          <p:nvPr/>
        </p:nvCxnSpPr>
        <p:spPr>
          <a:xfrm flipH="1">
            <a:off x="9680574" y="6572250"/>
            <a:ext cx="1492250" cy="17461"/>
          </a:xfrm>
          <a:prstGeom prst="straightConnector1">
            <a:avLst/>
          </a:prstGeom>
          <a:noFill/>
          <a:ln w="88900" cap="rnd" cmpd="sng">
            <a:solidFill>
              <a:schemeClr val="lt1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280"/>
          <p:cNvSpPr txBox="1"/>
          <p:nvPr/>
        </p:nvSpPr>
        <p:spPr>
          <a:xfrm>
            <a:off x="10283825" y="2710522"/>
            <a:ext cx="5130899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A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function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is </a:t>
            </a: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some stored code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that we use. A function takes some </a:t>
            </a:r>
            <a:r>
              <a:rPr lang="en-US" sz="3600" u="none" strike="noStrike" cap="none">
                <a:solidFill>
                  <a:srgbClr val="FF7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input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and produces an </a:t>
            </a:r>
            <a:r>
              <a:rPr lang="en-US" sz="3600" u="none" strike="noStrike" cap="none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output</a:t>
            </a:r>
            <a:r>
              <a:rPr lang="en-US" sz="3600" u="none" strike="noStrike" cap="none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.</a:t>
            </a:r>
          </a:p>
        </p:txBody>
      </p:sp>
      <p:sp>
        <p:nvSpPr>
          <p:cNvPr id="11" name="Shape 274"/>
          <p:cNvSpPr txBox="1"/>
          <p:nvPr/>
        </p:nvSpPr>
        <p:spPr>
          <a:xfrm>
            <a:off x="1200150" y="2539900"/>
            <a:ext cx="56451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= </a:t>
            </a:r>
            <a:r>
              <a:rPr lang="en-US" sz="36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600" b="1" i="0" u="none" strike="noStrike" cap="none" dirty="0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&gt;&gt;&gt; </a:t>
            </a:r>
            <a:r>
              <a:rPr lang="en-US" sz="36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600" b="1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6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x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527196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Looping Through Strings</a:t>
            </a:r>
          </a:p>
        </p:txBody>
      </p:sp>
      <p:sp>
        <p:nvSpPr>
          <p:cNvPr id="299" name="Shape 299"/>
          <p:cNvSpPr txBox="1">
            <a:spLocks noGrp="1"/>
          </p:cNvSpPr>
          <p:nvPr>
            <p:ph type="body" idx="1"/>
          </p:nvPr>
        </p:nvSpPr>
        <p:spPr>
          <a:xfrm>
            <a:off x="1155701" y="2603500"/>
            <a:ext cx="5711410" cy="57023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215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71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Using a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while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statement, an </a:t>
            </a:r>
            <a:r>
              <a:rPr lang="en-US" sz="3600" u="none" strike="noStrike" cap="none" dirty="0">
                <a:solidFill>
                  <a:srgbClr val="00FF00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iteration variable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, and the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len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 function, we can construct a loop to look at each of the letters in a string individually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8239813" y="3690900"/>
            <a:ext cx="5945399" cy="332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 = 'banana'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0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while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&lt; </a:t>
            </a:r>
            <a:r>
              <a:rPr lang="en-US" sz="3000" b="1" i="0" u="none" strike="noStrike" cap="none" dirty="0" err="1">
                <a:solidFill>
                  <a:srgbClr val="FF00FF"/>
                </a:solidFill>
                <a:latin typeface="Courier"/>
                <a:ea typeface="Courier"/>
                <a:cs typeface="Courier"/>
                <a:sym typeface="Courier New"/>
              </a:rPr>
              <a:t>len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):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fruit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[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"/>
                <a:ea typeface="Courier"/>
                <a:cs typeface="Courier"/>
                <a:sym typeface="Courier New"/>
              </a:rPr>
              <a:t>print</a:t>
            </a:r>
            <a:r>
              <a:rPr lang="en-US" sz="3000" b="1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index,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letter</a:t>
            </a:r>
            <a:r>
              <a:rPr lang="en-US" sz="3000" b="1" i="0" u="none" strike="noStrike" cap="none" dirty="0">
                <a:solidFill>
                  <a:schemeClr val="bg1"/>
                </a:solidFill>
                <a:latin typeface="Courier"/>
                <a:ea typeface="Courier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  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= </a:t>
            </a:r>
            <a:r>
              <a:rPr lang="en-US" sz="3000" b="1" i="0" u="none" strike="noStrike" cap="none" dirty="0">
                <a:solidFill>
                  <a:srgbClr val="00FF00"/>
                </a:solidFill>
                <a:latin typeface="Courier"/>
                <a:ea typeface="Courier"/>
                <a:cs typeface="Courier"/>
                <a:sym typeface="Courier New"/>
              </a:rPr>
              <a:t>index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00FFFF"/>
                </a:solidFill>
                <a:latin typeface="Courier"/>
                <a:ea typeface="Courier"/>
                <a:cs typeface="Courier"/>
                <a:sym typeface="Courier New"/>
              </a:rPr>
              <a:t>+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"/>
                <a:ea typeface="Courier"/>
                <a:cs typeface="Courier"/>
                <a:sym typeface="Courier New"/>
              </a:rPr>
              <a:t> </a:t>
            </a:r>
            <a:r>
              <a:rPr lang="en-US" sz="3000" b="1" i="0" u="none" strike="noStrike" cap="none" dirty="0">
                <a:solidFill>
                  <a:srgbClr val="FF7F00"/>
                </a:solidFill>
                <a:latin typeface="Courier"/>
                <a:ea typeface="Courier"/>
                <a:cs typeface="Courier"/>
                <a:sym typeface="Courier New"/>
              </a:rPr>
              <a:t>1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14728825" y="3740150"/>
            <a:ext cx="698400" cy="3225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0 b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1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2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3 a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4 n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" charset="0"/>
                <a:ea typeface="Arial" charset="0"/>
                <a:cs typeface="Arial" charset="0"/>
                <a:sym typeface="Cabin"/>
              </a:rPr>
              <a:t>5 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2361</Words>
  <Application>Microsoft Macintosh PowerPoint</Application>
  <PresentationFormat>Custom</PresentationFormat>
  <Paragraphs>442</Paragraphs>
  <Slides>33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Cabin</vt:lpstr>
      <vt:lpstr>Arial</vt:lpstr>
      <vt:lpstr>Courier</vt:lpstr>
      <vt:lpstr>Gill Sans</vt:lpstr>
      <vt:lpstr>Title &amp; Subtitle</vt:lpstr>
      <vt:lpstr>Strings</vt:lpstr>
      <vt:lpstr>String Data Type</vt:lpstr>
      <vt:lpstr>Reading and Converting</vt:lpstr>
      <vt:lpstr>Looking Inside Strings</vt:lpstr>
      <vt:lpstr>A Character Too Far</vt:lpstr>
      <vt:lpstr>Strings Have Length</vt:lpstr>
      <vt:lpstr>len Function</vt:lpstr>
      <vt:lpstr>len Function</vt:lpstr>
      <vt:lpstr>Looping Through Strings</vt:lpstr>
      <vt:lpstr>Looping Through Strings</vt:lpstr>
      <vt:lpstr>Looping Through Strings</vt:lpstr>
      <vt:lpstr>Looping and Counting</vt:lpstr>
      <vt:lpstr>Looking Deeper into in</vt:lpstr>
      <vt:lpstr>PowerPoint Presentation</vt:lpstr>
      <vt:lpstr>More String Operations</vt:lpstr>
      <vt:lpstr>Slicing Strings</vt:lpstr>
      <vt:lpstr>Slicing Strings</vt:lpstr>
      <vt:lpstr>String Concatenation</vt:lpstr>
      <vt:lpstr>Using in as a Logical Operator</vt:lpstr>
      <vt:lpstr>String Comparison</vt:lpstr>
      <vt:lpstr>String Library</vt:lpstr>
      <vt:lpstr>PowerPoint Presentation</vt:lpstr>
      <vt:lpstr>PowerPoint Presentation</vt:lpstr>
      <vt:lpstr>String Library</vt:lpstr>
      <vt:lpstr>Searching a String</vt:lpstr>
      <vt:lpstr>Making everything UPPER CASE</vt:lpstr>
      <vt:lpstr>Search and Replace</vt:lpstr>
      <vt:lpstr>Stripping Whitespace</vt:lpstr>
      <vt:lpstr>PowerPoint Presentation</vt:lpstr>
      <vt:lpstr>PowerPoint Presentation</vt:lpstr>
      <vt:lpstr>Two Kinds of Strings</vt:lpstr>
      <vt:lpstr>Summary</vt:lpstr>
      <vt:lpstr>Acknowledgements / Contributions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</dc:title>
  <cp:lastModifiedBy>Severance, Charles</cp:lastModifiedBy>
  <cp:revision>50</cp:revision>
  <dcterms:modified xsi:type="dcterms:W3CDTF">2023-12-16T16:30:53Z</dcterms:modified>
</cp:coreProperties>
</file>