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1"/>
  </p:sldMasterIdLst>
  <p:notesMasterIdLst>
    <p:notesMasterId r:id="rId31"/>
  </p:notesMasterIdLst>
  <p:sldIdLst>
    <p:sldId id="256" r:id="rId2"/>
    <p:sldId id="286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1" autoAdjust="0"/>
    <p:restoredTop sz="88231"/>
  </p:normalViewPr>
  <p:slideViewPr>
    <p:cSldViewPr snapToGrid="0" snapToObjects="1">
      <p:cViewPr varScale="1">
        <p:scale>
          <a:sx n="84" d="100"/>
          <a:sy n="84" d="100"/>
        </p:scale>
        <p:origin x="856" y="192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95288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 page(s)</a:t>
            </a:r>
            <a:r>
              <a:rPr lang="en-US" baseline="0" dirty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6799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3324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127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9468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7392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8481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0856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2026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2926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38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6420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8851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1869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21247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780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37180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9557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58660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0" name="Shape 3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04999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68889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42427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8981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0589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837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331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7711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4354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9714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825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pening Titl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1900" cy="5702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47700" lvl="0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3200"/>
            </a:lvl1pPr>
            <a:lvl2pPr marL="939800" lvl="1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31900" lvl="2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536700" lvl="3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28800" lvl="4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286000" lvl="5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743200" lvl="6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00400" lvl="7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657600" lvl="8" indent="-165861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931900" cy="175029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549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329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ctr" rtl="0">
              <a:spcBef>
                <a:spcPts val="0"/>
              </a:spcBef>
              <a:spcAft>
                <a:spcPts val="0"/>
              </a:spcAft>
              <a:defRPr/>
            </a:lvl1pPr>
            <a:lvl2pPr marL="742950" marR="0" lvl="1" indent="-285750" algn="ctr" rtl="0">
              <a:spcBef>
                <a:spcPts val="0"/>
              </a:spcBef>
              <a:spcAft>
                <a:spcPts val="0"/>
              </a:spcAft>
              <a:defRPr/>
            </a:lvl2pPr>
            <a:lvl3pPr marL="1143000" marR="0" lvl="2" indent="-228600" algn="ctr" rtl="0">
              <a:spcBef>
                <a:spcPts val="0"/>
              </a:spcBef>
              <a:spcAft>
                <a:spcPts val="0"/>
              </a:spcAft>
              <a:defRPr/>
            </a:lvl3pPr>
            <a:lvl4pPr marL="1600200" marR="0" lvl="3" indent="-228600" algn="ctr" rtl="0">
              <a:spcBef>
                <a:spcPts val="0"/>
              </a:spcBef>
              <a:spcAft>
                <a:spcPts val="0"/>
              </a:spcAft>
              <a:defRPr/>
            </a:lvl4pPr>
            <a:lvl5pPr marL="2057400" marR="0" lvl="4" indent="-22860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90" r:id="rId2"/>
    <p:sldLayoutId id="2147483693" r:id="rId3"/>
    <p:sldLayoutId id="214748369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python.org/tutorial/datastructure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gorith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Data_structure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png"/><Relationship Id="rId5" Type="http://schemas.openxmlformats.org/officeDocument/2006/relationships/image" Target="../media/image2.jpg"/><Relationship Id="rId4" Type="http://schemas.openxmlformats.org/officeDocument/2006/relationships/hyperlink" Target="http://open.umich.edu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Lists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Chapter 8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3804600" y="6415089"/>
            <a:ext cx="7987499" cy="15606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for Everybody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www.py4e.com</a:t>
            </a:r>
            <a:endParaRPr lang="en-US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pic>
        <p:nvPicPr>
          <p:cNvPr id="168" name="Shape 1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87412" y="7318368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5250" y="6933293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1445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How Long is a List?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488238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takes 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a parameter and returns the number of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elements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Actually </a:t>
            </a:r>
            <a:r>
              <a:rPr lang="en-US" sz="34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tells us the number of elements of any set or sequence (such as a string...)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9239250" y="3543301"/>
            <a:ext cx="6119700" cy="397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[ 1, 2, 'joe', 99]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the </a:t>
            </a:r>
            <a:r>
              <a:rPr lang="en-US" sz="7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range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5916613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range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returns a list of numbers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range from zero to one less than the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parameter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construct an index loop using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an integer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iterator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7726200" y="3022600"/>
            <a:ext cx="78437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[0, 1, 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['Joseph', 'Glenn', 'Sally']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list(range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b="1" i="0" u="none" strike="noStrike" cap="non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)))</a:t>
            </a:r>
            <a:r>
              <a:rPr lang="en-US" sz="2400" b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[0, 1, 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Tale of Two Loops...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584950" y="3118400"/>
            <a:ext cx="7175700" cy="3594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['Joseph', 'Glenn', 'Sally']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'Happy New Year:',  </a:t>
            </a:r>
            <a:r>
              <a:rPr lang="en-US" sz="2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b="1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range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friends)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'Happy New Year:',  </a:t>
            </a:r>
            <a:r>
              <a:rPr lang="en-US" sz="2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b="1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50" name="Shape 250"/>
          <p:cNvSpPr txBox="1"/>
          <p:nvPr/>
        </p:nvSpPr>
        <p:spPr>
          <a:xfrm>
            <a:off x="8105725" y="5652525"/>
            <a:ext cx="5591699" cy="2139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Joseph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Glenn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Sally</a:t>
            </a:r>
          </a:p>
        </p:txBody>
      </p:sp>
      <p:sp>
        <p:nvSpPr>
          <p:cNvPr id="251" name="Shape 251"/>
          <p:cNvSpPr txBox="1"/>
          <p:nvPr/>
        </p:nvSpPr>
        <p:spPr>
          <a:xfrm>
            <a:off x="8105725" y="2509825"/>
            <a:ext cx="78888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['Joseph', 'Glenn', 'Sally']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list(range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(friends)))</a:t>
            </a: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[0, 1, 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Concatenating</a:t>
            </a:r>
            <a:r>
              <a:rPr lang="en-US" sz="7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Using </a:t>
            </a:r>
            <a:r>
              <a:rPr lang="en-US" sz="7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1778000" y="2933702"/>
            <a:ext cx="5410200" cy="26034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create a new list by adding two ex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ting lists together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9714275" y="2714100"/>
            <a:ext cx="49659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[1, 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b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[4, 5, 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b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2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2, 3, 4, 5, 6]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2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2, 3]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Can Be </a:t>
            </a:r>
            <a:r>
              <a:rPr lang="en-US" sz="7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Sliced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</a:t>
            </a:r>
            <a:r>
              <a:rPr lang="en-US" sz="7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962200" y="2875600"/>
            <a:ext cx="69416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[9, 41, 12, 3, 74, 15]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[41,12]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[9, 41, 12, 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[3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[3, 74, 15]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[9, 41, 12, 3, 74, 15]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8506725" y="4033425"/>
            <a:ext cx="5465399" cy="2197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  Just like in strings, the second number is 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up to but not including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Methods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1918550" y="3110400"/>
            <a:ext cx="1204289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list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&lt;type 'list'&gt;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dir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[... 'append', 'count', 'extend', 'index', 'insert', 'pop', 'remove', 'reverse', 'sort']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2913200" y="7123112"/>
            <a:ext cx="10416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http://docs.python.org/tutorial/datastructures.html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Building a </a:t>
            </a: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ist from </a:t>
            </a: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cratch</a:t>
            </a:r>
          </a:p>
        </p:txBody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302375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create an empty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then add elements using the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append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method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stays in order and new elements are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added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at the end of the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x="8367175" y="2990850"/>
            <a:ext cx="74555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list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('book')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['book', 99]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.append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('cookie')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['book', 99, 'cookie']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Is Something in a List?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573838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provides two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operators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let you check if an item is in a list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These are logical operators that return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or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They do not modify the list</a:t>
            </a:r>
          </a:p>
        </p:txBody>
      </p:sp>
      <p:sp>
        <p:nvSpPr>
          <p:cNvPr id="286" name="Shape 286"/>
          <p:cNvSpPr txBox="1"/>
          <p:nvPr/>
        </p:nvSpPr>
        <p:spPr>
          <a:xfrm>
            <a:off x="8585238" y="2940050"/>
            <a:ext cx="7131013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[1, 9, 21, 10, 16]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9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15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not 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some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are in Order</a:t>
            </a:r>
          </a:p>
        </p:txBody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22301" y="2603500"/>
            <a:ext cx="5524500" cy="57022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marR="0" lvl="0" indent="-59067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can hold many items and keeps those items in the order until we do something to change the order</a:t>
            </a:r>
          </a:p>
          <a:p>
            <a:pPr marL="1104900" marR="0" lvl="0" indent="-5906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can be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sorted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b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(i.e., change its order)</a:t>
            </a:r>
          </a:p>
          <a:p>
            <a:pPr marL="1104900" marR="0" lvl="0" indent="-590677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method (unlike in strings) means 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 yourself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6771475" y="3041075"/>
            <a:ext cx="8976525" cy="4365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'Joseph', 'Glenn', 'Sally' 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.sort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['Glenn', 'Joseph', 'Sally']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6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b="1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Joseph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Built</a:t>
            </a: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 Functions and Lists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5802313" cy="4940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There are a number of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built into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take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as parameters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 the loops we built?  These are much simpler.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7929600" y="2455850"/>
            <a:ext cx="7885799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[3, 41, 12, 9, 74, 15]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74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min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154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)/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25.6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299203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Programming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1155700" y="2857500"/>
            <a:ext cx="13760450" cy="48434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Algorithm</a:t>
            </a:r>
          </a:p>
          <a:p>
            <a:pPr marL="304800" lvl="1" indent="0"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A set of rules or steps used to solve a problem</a:t>
            </a:r>
          </a:p>
          <a:p>
            <a:pPr marL="749300" lvl="1" indent="-444500">
              <a:spcBef>
                <a:spcPts val="0"/>
              </a:spcBef>
              <a:spcAft>
                <a:spcPts val="1000"/>
              </a:spcAft>
              <a:buSzPct val="100000"/>
            </a:pPr>
            <a:endParaRPr lang="en-US" sz="3200" u="none" strike="noStrike" cap="none" dirty="0">
              <a:solidFill>
                <a:schemeClr val="bg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60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Data Structure</a:t>
            </a:r>
          </a:p>
          <a:p>
            <a:pPr marL="304800" lvl="1" indent="0"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r>
              <a:rPr lang="en-US" sz="32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 A particular way of organizing data in a computer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67449" y="6941246"/>
            <a:ext cx="797365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https://en.wikipedia.org/wiki/Algorithm</a:t>
            </a:r>
            <a:endParaRPr lang="en-US" sz="3200" dirty="0">
              <a:solidFill>
                <a:srgbClr val="FFFF00"/>
              </a:solidFill>
            </a:endParaRPr>
          </a:p>
          <a:p>
            <a:pPr algn="r"/>
            <a:r>
              <a:rPr lang="en-US" sz="3200" dirty="0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https://en.wikipedia.org/wiki/Data_structure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44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/>
        </p:nvSpPr>
        <p:spPr>
          <a:xfrm>
            <a:off x="7314550" y="4800524"/>
            <a:ext cx="8127900" cy="3987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list()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while True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1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input('Enter a number: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600" b="1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== 'done' : 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value = float(</a:t>
            </a:r>
            <a:r>
              <a:rPr lang="en-US" sz="2600" b="1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numlist.append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(value)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1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average = sum(</a:t>
            </a: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 / </a:t>
            </a: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numlist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print('Average:', average)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x="697125" y="1031888"/>
            <a:ext cx="8127900" cy="48355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total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count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while True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b="1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input('Enter a number: 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600" b="1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== 'done' : 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value = float(</a:t>
            </a:r>
            <a:r>
              <a:rPr lang="en-US" sz="2600" b="1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total = total + value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count = count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b="1" i="0" u="none" strike="noStrike" cap="none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average = total / count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print('Average:', average)</a:t>
            </a:r>
          </a:p>
        </p:txBody>
      </p:sp>
      <p:sp>
        <p:nvSpPr>
          <p:cNvPr id="307" name="Shape 307"/>
          <p:cNvSpPr txBox="1"/>
          <p:nvPr/>
        </p:nvSpPr>
        <p:spPr>
          <a:xfrm>
            <a:off x="9308725" y="828688"/>
            <a:ext cx="5435700" cy="286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Enter a number: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Average: 5.66666666667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Best Friends: Strings and Lists</a:t>
            </a:r>
          </a:p>
        </p:txBody>
      </p:sp>
      <p:sp>
        <p:nvSpPr>
          <p:cNvPr id="313" name="Shape 313"/>
          <p:cNvSpPr txBox="1"/>
          <p:nvPr/>
        </p:nvSpPr>
        <p:spPr>
          <a:xfrm>
            <a:off x="1498600" y="2349500"/>
            <a:ext cx="67491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'With three words</a:t>
            </a:r>
            <a:r>
              <a:rPr lang="en-US" sz="3000" b="1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['With', 'three', 'words']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With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9398000" y="2292350"/>
            <a:ext cx="6450900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['With', 'three', 'words']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 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en-US" sz="30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Three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457200" y="7194550"/>
            <a:ext cx="151256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Split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breaks a string into parts and produces a list of strings.  We think of these as words.  We can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access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 particular word or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through all the words.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965199" y="1085851"/>
            <a:ext cx="9364664" cy="702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'A lot               of spaces</a:t>
            </a:r>
            <a:r>
              <a:rPr lang="en-US" sz="2600" b="1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etc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line.</a:t>
            </a:r>
            <a:r>
              <a:rPr lang="en-US" sz="26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split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etc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['A', 'lot', 'of', 'spaces']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26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first</a:t>
            </a:r>
            <a:r>
              <a:rPr lang="en-US" sz="26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;</a:t>
            </a:r>
            <a:r>
              <a:rPr lang="en-US" sz="26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second</a:t>
            </a:r>
            <a:r>
              <a:rPr lang="en-US" sz="2600" b="1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;</a:t>
            </a:r>
            <a:r>
              <a:rPr lang="en-US" sz="26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third</a:t>
            </a:r>
            <a:r>
              <a:rPr lang="en-US" sz="2600" b="1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6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first;second;third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6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6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';'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['first', 'second', 'third']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6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600" b="1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en-US" sz="2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9226644" y="2031185"/>
            <a:ext cx="6490311" cy="467672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457200" marR="0" lvl="0" indent="-4191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●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you do not specify a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delimiter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multiple spaces are treated like</a:t>
            </a:r>
            <a:r>
              <a:rPr lang="en-US" sz="30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one delimiter</a:t>
            </a:r>
          </a:p>
          <a:p>
            <a:pPr marL="457200" marR="0" lvl="0" indent="-4191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●"/>
            </a:pPr>
            <a:endParaRPr lang="en-US" sz="30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-4191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●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specify what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delimiter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character to use in the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splitting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/>
          <p:nvPr/>
        </p:nvSpPr>
        <p:spPr>
          <a:xfrm>
            <a:off x="2526075" y="2058975"/>
            <a:ext cx="8889299" cy="3324300"/>
          </a:xfrm>
          <a:prstGeom prst="rect">
            <a:avLst/>
          </a:prstGeom>
          <a:noFill/>
          <a:ln w="127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open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mbox-short.txt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fhand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not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('From ') :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[2]</a:t>
            </a: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2400" b="1" i="0" u="none" strike="noStrike" cap="none" dirty="0">
              <a:solidFill>
                <a:srgbClr val="00FF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27" name="Shape 327"/>
          <p:cNvSpPr txBox="1"/>
          <p:nvPr/>
        </p:nvSpPr>
        <p:spPr>
          <a:xfrm>
            <a:off x="13538200" y="2330450"/>
            <a:ext cx="8160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Sat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Fri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...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642650" y="945775"/>
            <a:ext cx="130700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From stephen.marquard@uct.ac.za </a:t>
            </a:r>
            <a:r>
              <a:rPr lang="en-US" sz="3600" b="0" i="0" u="none" strike="noStrike" cap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Sat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Jan  5 09:14:16 2008</a:t>
            </a:r>
          </a:p>
        </p:txBody>
      </p:sp>
      <p:sp>
        <p:nvSpPr>
          <p:cNvPr id="329" name="Shape 329"/>
          <p:cNvSpPr txBox="1"/>
          <p:nvPr/>
        </p:nvSpPr>
        <p:spPr>
          <a:xfrm>
            <a:off x="1212375" y="6000750"/>
            <a:ext cx="14283299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'From 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words</a:t>
            </a: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['From', '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'Sat', 'Jan', '5', '09:14:16', '2008']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Double Split Pattern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1900" cy="129698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Sometimes we split a line one way, and then grab one of the pieces of the line and split that piece again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Sat Jan  5 09:14:16 2008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1155700" y="5289200"/>
            <a:ext cx="5169599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Double Split Pattern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x="7336425" y="58357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b="1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6" name="Shape 346"/>
          <p:cNvSpPr txBox="1"/>
          <p:nvPr/>
        </p:nvSpPr>
        <p:spPr>
          <a:xfrm>
            <a:off x="1155700" y="4506450"/>
            <a:ext cx="13182600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1155700" y="5289200"/>
            <a:ext cx="5169599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Double Split Pattern</a:t>
            </a:r>
          </a:p>
        </p:txBody>
      </p:sp>
      <p:sp>
        <p:nvSpPr>
          <p:cNvPr id="353" name="Shape 353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4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24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Sat Jan  5 09:14:16 2008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1155700" y="5441600"/>
            <a:ext cx="6179100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pieces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email.split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 New"/>
              </a:rPr>
              <a:t>print pieces[1]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7336425" y="57595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b="1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Double Split Pattern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7321275" y="6326775"/>
            <a:ext cx="6981300" cy="482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['</a:t>
            </a:r>
            <a:r>
              <a:rPr lang="en-US" sz="24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24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155700" y="4526525"/>
            <a:ext cx="133427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</a:t>
            </a:r>
            <a:r>
              <a:rPr lang="en-US" sz="3000" b="1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1155700" y="5594000"/>
            <a:ext cx="6179100" cy="1889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words = </a:t>
            </a:r>
            <a:r>
              <a:rPr lang="en-US" sz="2400" b="1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2400" b="1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.split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email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words[1]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pieces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email.split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('@')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b="1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pieces[1]</a:t>
            </a:r>
            <a:r>
              <a:rPr lang="en-US" sz="24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endParaRPr lang="en-US" sz="2400" b="1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7" name="Shape 367"/>
          <p:cNvSpPr txBox="1"/>
          <p:nvPr/>
        </p:nvSpPr>
        <p:spPr>
          <a:xfrm>
            <a:off x="7336425" y="5759525"/>
            <a:ext cx="6573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Arial"/>
              <a:buNone/>
            </a:pP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endParaRPr lang="en-US" sz="2400" b="1" i="0" u="none" strike="noStrike" cap="none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8" name="Shape 368"/>
          <p:cNvSpPr txBox="1"/>
          <p:nvPr/>
        </p:nvSpPr>
        <p:spPr>
          <a:xfrm>
            <a:off x="7246300" y="6766900"/>
            <a:ext cx="2729099" cy="548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Summary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74275" y="2733900"/>
            <a:ext cx="7450500" cy="5110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lvl="0" indent="-394462" rtl="0">
              <a:spcBef>
                <a:spcPts val="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Concept of a collection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and definite loops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Indexing and lookup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mutability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Functions: </a:t>
            </a:r>
            <a:r>
              <a:rPr lang="en-US" sz="3600" dirty="0" err="1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36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min, max, sum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7932975" y="2733900"/>
            <a:ext cx="7565400" cy="5110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Slicing lists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methods: append,  remove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Sorting lists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Splitting strings into lists of words</a:t>
            </a:r>
          </a:p>
          <a:p>
            <a:pPr marL="685800" lvl="0" indent="-394462" rtl="0">
              <a:spcBef>
                <a:spcPts val="3500"/>
              </a:spcBef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split to parse strings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/>
        </p:nvSpPr>
        <p:spPr>
          <a:xfrm>
            <a:off x="1155700" y="1155705"/>
            <a:ext cx="13932000" cy="81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3600" dirty="0">
                <a:solidFill>
                  <a:srgbClr val="FFFF00"/>
                </a:solidFill>
              </a:rPr>
              <a:t>Acknowledgements / Contributions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206100" y="2296131"/>
            <a:ext cx="6797699" cy="5819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These slides are Copyright 2010-  Charles R. Severance (</a:t>
            </a:r>
            <a:r>
              <a:rPr lang="en-US" sz="1800" u="sng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n-US" sz="1800">
                <a:solidFill>
                  <a:srgbClr val="FFFFFF"/>
                </a:solidFill>
              </a:rPr>
              <a:t>) of the University of Michigan School of Information and </a:t>
            </a:r>
            <a:r>
              <a:rPr lang="en-US" sz="1800" u="sng">
                <a:solidFill>
                  <a:srgbClr val="FFFF00"/>
                </a:solidFill>
                <a:hlinkClick r:id="rId4"/>
              </a:rPr>
              <a:t>open.umich.edu</a:t>
            </a:r>
            <a:r>
              <a:rPr lang="en-US" sz="1800">
                <a:solidFill>
                  <a:srgbClr val="FFFFFF"/>
                </a:solidFill>
              </a:rPr>
              <a:t> and made available under a Creative Commons Attribution 4.0 License.  Please maintain this last slide in all copies of the document to comply with the attribution requirements of the license.  If you make a change, feel free to add your name and organization to the list of contributors on this page as you republish the materials.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Initial Development: Charles Severance, University of Michigan School of Information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</a:endParaRP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61111"/>
              <a:buFont typeface="Arial"/>
              <a:buNone/>
            </a:pPr>
            <a:r>
              <a:rPr lang="en-US" sz="1800">
                <a:solidFill>
                  <a:srgbClr val="FFFFFF"/>
                </a:solidFill>
              </a:rPr>
              <a:t>… Insert new Contributors and Translators here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FFFFFF"/>
              </a:solidFill>
            </a:endParaRPr>
          </a:p>
        </p:txBody>
      </p:sp>
      <p:pic>
        <p:nvPicPr>
          <p:cNvPr id="383" name="Shape 38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1049055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Shape 38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97687" y="1227255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Shape 385"/>
          <p:cNvSpPr txBox="1"/>
          <p:nvPr/>
        </p:nvSpPr>
        <p:spPr>
          <a:xfrm>
            <a:off x="8704400" y="2426605"/>
            <a:ext cx="6797699" cy="58172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>
                <a:solidFill>
                  <a:srgbClr val="FFFFFF"/>
                </a:solidFill>
              </a:rPr>
              <a:t>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What is Not a </a:t>
            </a:r>
            <a:r>
              <a:rPr lang="en-US" sz="7600" b="0" i="0" u="none" strike="noStrike" cap="none" dirty="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Collection</a:t>
            </a:r>
            <a:r>
              <a:rPr lang="en-US" sz="7600" b="0" i="0" u="none" strike="noStrike" cap="non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”?</a:t>
            </a:r>
            <a:endParaRPr lang="en-US" sz="7600" b="0" i="0" u="none" strike="noStrike" cap="none" dirty="0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1900" cy="2654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Most of our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have one value in them - when we put a new value in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old value is overwritten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2136725" y="5621338"/>
            <a:ext cx="12214275" cy="22574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$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python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1688763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List is a Kind of Collection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1900" cy="35258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collection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allows us to put many values in a single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variable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collection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nice because we can carry all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many values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around in one convenient package.</a:t>
            </a:r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277850" y="789709"/>
            <a:ext cx="2557874" cy="2096292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Shape 177"/>
          <p:cNvSpPr txBox="1"/>
          <p:nvPr/>
        </p:nvSpPr>
        <p:spPr>
          <a:xfrm>
            <a:off x="2002250" y="6000750"/>
            <a:ext cx="12192000" cy="2214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[ 'Joseph', 'Glenn', 'Sally' ]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carryon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[ 'socks', 'shirt', 'perfume' 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 Constants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98500" y="2857500"/>
            <a:ext cx="7331075" cy="48434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constants are surrounded by square brackets and the elements in the list are separated by commas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element can be any Python object - even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another list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350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can be empty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8774113" y="2532050"/>
            <a:ext cx="7162387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[1, 24, 76]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24, 76]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['red', 'yellow', 'blue']</a:t>
            </a:r>
            <a:r>
              <a:rPr lang="en-US" sz="28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b="1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['red', 'yellow', 'blue']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['red', 24, 98.6]</a:t>
            </a:r>
            <a:r>
              <a:rPr lang="en-US" sz="28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b="1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['red', 24, 98.6]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[ 1, </a:t>
            </a:r>
            <a:r>
              <a:rPr lang="en-US" sz="28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[5, 6]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 7]</a:t>
            </a:r>
            <a:r>
              <a:rPr lang="en-US" sz="28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b="1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[1, [5, 6], 7]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[]</a:t>
            </a:r>
            <a:r>
              <a:rPr lang="en-US" sz="28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b="1" i="0" u="none" strike="noStrike" cap="none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Already Use Lists!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1895475" y="2840601"/>
            <a:ext cx="8488800" cy="363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11091861" y="3003550"/>
            <a:ext cx="2384424" cy="490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and Definite Loops - Best Pals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1279124" y="3423163"/>
            <a:ext cx="72804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['Joseph', 'Glenn', 'Sally']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'Happy New Year:'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rgbClr val="FFFF00"/>
              </a:buClr>
              <a:buSzPct val="25000"/>
            </a:pP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'Done!'</a:t>
            </a: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10658475" y="4051100"/>
            <a:ext cx="4943475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Joseph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206" name="Shape 206"/>
          <p:cNvCxnSpPr/>
          <p:nvPr/>
        </p:nvCxnSpPr>
        <p:spPr>
          <a:xfrm flipH="1">
            <a:off x="8443912" y="4353475"/>
            <a:ext cx="1986512" cy="31853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07" name="Shape 207"/>
          <p:cNvCxnSpPr/>
          <p:nvPr/>
        </p:nvCxnSpPr>
        <p:spPr>
          <a:xfrm flipH="1" flipV="1">
            <a:off x="8464060" y="4672014"/>
            <a:ext cx="1961138" cy="839786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08" name="Shape 208"/>
          <p:cNvCxnSpPr/>
          <p:nvPr/>
        </p:nvCxnSpPr>
        <p:spPr>
          <a:xfrm rot="10800000">
            <a:off x="3904399" y="5160163"/>
            <a:ext cx="6596999" cy="7988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204"/>
          <p:cNvSpPr txBox="1"/>
          <p:nvPr/>
        </p:nvSpPr>
        <p:spPr>
          <a:xfrm>
            <a:off x="1279124" y="5997591"/>
            <a:ext cx="72804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 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2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['Joseph', 'Glenn', 'Sally']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'Happy New Year:'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>
              <a:buClr>
                <a:srgbClr val="FFFF00"/>
              </a:buClr>
              <a:buSzPct val="25000"/>
            </a:pP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'Done!'</a:t>
            </a: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Looking Inside Lists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1900" cy="30861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Just like strings, we can get at any single element in a list using an index specified in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square brackets</a:t>
            </a:r>
          </a:p>
        </p:txBody>
      </p:sp>
      <p:pic>
        <p:nvPicPr>
          <p:cNvPr id="215" name="Shape 2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775" y="992909"/>
            <a:ext cx="273685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Shape 216"/>
          <p:cNvSpPr txBox="1"/>
          <p:nvPr/>
        </p:nvSpPr>
        <p:spPr>
          <a:xfrm>
            <a:off x="17272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x="11557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Joseph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7429500" y="5065701"/>
            <a:ext cx="8156400" cy="2339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 'Joseph', 'Glenn', 'Sally' 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b="1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36068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30353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Glenn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5486400" y="6375401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4914900" y="5651501"/>
            <a:ext cx="1879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Sally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1155700" y="789709"/>
            <a:ext cx="13449300" cy="175029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are Mutable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7331075" cy="5156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marR="0" lvl="0" indent="-44450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ct val="100000"/>
              <a:buFont typeface="Cabin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Strings are 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immutable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- we cannot change the contents of a string - we must make a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new string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make any change</a:t>
            </a:r>
          </a:p>
          <a:p>
            <a:pPr marL="457200" lvl="0" indent="-444500">
              <a:spcAft>
                <a:spcPts val="1000"/>
              </a:spcAft>
              <a:buSzPct val="100000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Lists are </a:t>
            </a: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4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mutable</a:t>
            </a:r>
            <a:r>
              <a:rPr lang="en-US" sz="34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4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we can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change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 element of a list using the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index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operator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9334300" y="2247900"/>
            <a:ext cx="6464399" cy="59694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'Banana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'b</a:t>
            </a:r>
            <a:r>
              <a:rPr lang="en-US" sz="24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4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4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'</a:t>
            </a:r>
            <a:r>
              <a:rPr lang="en-US" sz="2400" b="1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4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does not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support item assignment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2400" b="1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banana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4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[2, 14, 26, 41, 63]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[2, 14, 26, 41, 63]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  <a:r>
              <a:rPr lang="en-US" sz="2400" b="1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28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4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4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lotto</a:t>
            </a: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400" b="1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[2, 14, </a:t>
            </a:r>
            <a:r>
              <a:rPr lang="en-US" sz="2400" b="1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28</a:t>
            </a:r>
            <a:r>
              <a:rPr lang="en-US" sz="24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41, 63]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2329</Words>
  <Application>Microsoft Macintosh PowerPoint</Application>
  <PresentationFormat>Custom</PresentationFormat>
  <Paragraphs>335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Cabin</vt:lpstr>
      <vt:lpstr>Arial</vt:lpstr>
      <vt:lpstr>Courier</vt:lpstr>
      <vt:lpstr>Courier New</vt:lpstr>
      <vt:lpstr>Gill Sans</vt:lpstr>
      <vt:lpstr>Title &amp; Subtitle</vt:lpstr>
      <vt:lpstr>Python Lists</vt:lpstr>
      <vt:lpstr>Programming</vt:lpstr>
      <vt:lpstr>What is Not a “Collection”?</vt:lpstr>
      <vt:lpstr>A List is a Kind of Collection</vt:lpstr>
      <vt:lpstr>List Constants</vt:lpstr>
      <vt:lpstr>We Already Use Lists!</vt:lpstr>
      <vt:lpstr>Lists and Definite Loops - Best Pals</vt:lpstr>
      <vt:lpstr>Looking Inside Lists</vt:lpstr>
      <vt:lpstr>Lists are Mutable</vt:lpstr>
      <vt:lpstr>How Long is a List?</vt:lpstr>
      <vt:lpstr>Using the range Function</vt:lpstr>
      <vt:lpstr>A Tale of Two Loops...</vt:lpstr>
      <vt:lpstr>Concatenating Lists Using +</vt:lpstr>
      <vt:lpstr>Lists Can Be Sliced Using :</vt:lpstr>
      <vt:lpstr>List Methods</vt:lpstr>
      <vt:lpstr>Building a List from Scratch</vt:lpstr>
      <vt:lpstr>Is Something in a List?</vt:lpstr>
      <vt:lpstr>Lists are in Order</vt:lpstr>
      <vt:lpstr>Built-in Functions and Lists</vt:lpstr>
      <vt:lpstr>PowerPoint Presentation</vt:lpstr>
      <vt:lpstr>Best Friends: Strings and Lists</vt:lpstr>
      <vt:lpstr>PowerPoint Presentation</vt:lpstr>
      <vt:lpstr>PowerPoint Presentation</vt:lpstr>
      <vt:lpstr>The Double Split Pattern</vt:lpstr>
      <vt:lpstr>The Double Split Pattern</vt:lpstr>
      <vt:lpstr>The Double Split Pattern</vt:lpstr>
      <vt:lpstr>The Double Split Pattern</vt:lpstr>
      <vt:lpstr>List 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Lists</dc:title>
  <cp:lastModifiedBy>Severance, Charles</cp:lastModifiedBy>
  <cp:revision>58</cp:revision>
  <dcterms:modified xsi:type="dcterms:W3CDTF">2023-12-21T03:51:32Z</dcterms:modified>
</cp:coreProperties>
</file>