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03" r:id="rId1"/>
  </p:sldMasterIdLst>
  <p:notesMasterIdLst>
    <p:notesMasterId r:id="rId3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92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</p:sldIdLst>
  <p:sldSz cx="16256000" cy="9144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5"/>
    <p:restoredTop sz="94444"/>
  </p:normalViewPr>
  <p:slideViewPr>
    <p:cSldViewPr snapToGrid="0" snapToObjects="1">
      <p:cViewPr varScale="1">
        <p:scale>
          <a:sx n="59" d="100"/>
          <a:sy n="59" d="100"/>
        </p:scale>
        <p:origin x="1144" y="192"/>
      </p:cViewPr>
      <p:guideLst>
        <p:guide orient="horz" pos="2880"/>
        <p:guide pos="5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presProps" Target="presProps.xml"/><Relationship Id="rId38" Type="http://schemas.openxmlformats.org/officeDocument/2006/relationships/viewProps" Target="viewProps.xml"/><Relationship Id="rId39" Type="http://schemas.openxmlformats.org/officeDocument/2006/relationships/theme" Target="theme/theme1.xml"/><Relationship Id="rId4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2381456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2"/>
              </a:buClr>
              <a:buSzPct val="25000"/>
              <a:buFont typeface="Arial"/>
              <a:buNone/>
            </a:pPr>
            <a:r>
              <a:rPr lang="en-US" sz="1100" b="0" i="0" u="none" strike="noStrike" cap="none" dirty="0" smtClean="0">
                <a:solidFill>
                  <a:schemeClr val="dk2"/>
                </a:solidFill>
              </a:rPr>
              <a:t>Note from Chuck.  If you are using these materials, you can remove the UM logo and replace it with your own, but please retain the CC-BY logo on the first page as well as retain the acknowledgement</a:t>
            </a:r>
            <a:r>
              <a:rPr lang="en-US" sz="1100" b="0" i="0" u="none" strike="noStrike" cap="none" baseline="0" dirty="0" smtClean="0">
                <a:solidFill>
                  <a:schemeClr val="dk2"/>
                </a:solidFill>
              </a:rPr>
              <a:t> </a:t>
            </a:r>
            <a:r>
              <a:rPr lang="en-US" sz="1100" b="0" i="0" u="none" strike="noStrike" cap="none" dirty="0" smtClean="0">
                <a:solidFill>
                  <a:schemeClr val="dk2"/>
                </a:solidFill>
              </a:rPr>
              <a:t>page(s) at the end.</a:t>
            </a:r>
            <a:endParaRPr lang="en-US" sz="1100" b="0" i="0" u="none" strike="noStrike" cap="none" dirty="0">
              <a:solidFill>
                <a:schemeClr val="dk2"/>
              </a:solidFill>
            </a:endParaRPr>
          </a:p>
        </p:txBody>
      </p:sp>
      <p:sp>
        <p:nvSpPr>
          <p:cNvPr id="202" name="Shape 2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55532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63" name="Shape 2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17048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Shape 2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79" name="Shape 2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3922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Shape 2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93" name="Shape 29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08849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Shape 3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07" name="Shape 30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514149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Shape 3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21" name="Shape 3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68001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Shape 3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1" name="Shape 33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5831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Shape 3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38" name="Shape 3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830547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53" name="Shape 35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18632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Shape 3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67" name="Shape 3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45545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Shape 3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79" name="Shape 3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30042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1" name="Shape 21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70785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" name="Shape 38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390" name="Shape 3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416693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Shape 4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02" name="Shape 4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733939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Shape 41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13" name="Shape 41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52309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Shape 4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23" name="Shape 42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4727260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" name="Shape 43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36" name="Shape 43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0593295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47" name="Shape 44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6095316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" name="Shape 45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58" name="Shape 45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8666743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9" name="Shape 46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9194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Shape 47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465960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Shape 4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92" name="Shape 4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18480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8" name="Shape 21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8315447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Shape 5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02" name="Shape 5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517186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Shape 50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10" name="Shape 51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071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" name="Shape 5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525" name="Shape 5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88564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Shape 53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Shape 5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152157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5" name="Shape 22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62073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106130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18160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Shape 24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44" name="Shape 24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655993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Shape 24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0" name="Shape 25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3691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6" name="Shape 256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54897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pe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57" name="Shape 157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702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711200" lvl="0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 sz="3200"/>
            </a:lvl1pPr>
            <a:lvl2pPr marL="1003300" lvl="1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2pPr>
            <a:lvl3pPr marL="1295400" lvl="2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3pPr>
            <a:lvl4pPr marL="1600200" lvl="3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4pPr>
            <a:lvl5pPr marL="1892300" lvl="4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5pPr>
            <a:lvl6pPr marL="2349500" lvl="5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6pPr>
            <a:lvl7pPr marL="2806700" lvl="6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7pPr>
            <a:lvl8pPr marL="3263900" lvl="7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8pPr>
            <a:lvl9pPr marL="3721100" lvl="8" indent="-142494" algn="l" rtl="0"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Font typeface="Cabin"/>
              <a:buChar char="•"/>
              <a:defRPr/>
            </a:lvl9pPr>
          </a:lstStyle>
          <a:p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1283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0866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dk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 dirty="0"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054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0"/>
            <a:ext cx="16256000" cy="768096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  <p:sp>
        <p:nvSpPr>
          <p:cNvPr id="5" name="Rectangle 3"/>
          <p:cNvSpPr>
            <a:spLocks noChangeArrowheads="1"/>
          </p:cNvSpPr>
          <p:nvPr userDrawn="1"/>
        </p:nvSpPr>
        <p:spPr bwMode="auto">
          <a:xfrm>
            <a:off x="0" y="8357616"/>
            <a:ext cx="16256000" cy="786384"/>
          </a:xfrm>
          <a:prstGeom prst="rect">
            <a:avLst/>
          </a:prstGeom>
          <a:solidFill>
            <a:schemeClr val="bg2"/>
          </a:solidFill>
          <a:ln>
            <a:noFill/>
          </a:ln>
          <a:extLst/>
        </p:spPr>
        <p:txBody>
          <a:bodyPr/>
          <a:lstStyle>
            <a:lvl1pPr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1pPr>
            <a:lvl2pPr marL="742950" indent="-28575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2pPr>
            <a:lvl3pPr marL="11430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3pPr>
            <a:lvl4pPr marL="16002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4pPr>
            <a:lvl5pPr marL="2057400" indent="-228600" algn="ctr"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FFFFFF"/>
                </a:solidFill>
                <a:latin typeface="Gill Sans" charset="0"/>
                <a:ea typeface="ヒラギノ角ゴ ProN W3" charset="-128"/>
                <a:sym typeface="Gill Sans" charset="0"/>
              </a:defRPr>
            </a:lvl9pPr>
          </a:lstStyle>
          <a:p>
            <a:pPr eaLnBrk="1" hangingPunct="1">
              <a:defRPr/>
            </a:pPr>
            <a:endParaRPr lang="en-US" altLang="en-US" sz="3600" smtClean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90" r:id="rId2"/>
    <p:sldLayoutId id="2147483704" r:id="rId3"/>
    <p:sldLayoutId id="214748370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7200" b="0" i="0" u="none" strike="noStrike" cap="none">
          <a:solidFill>
            <a:srgbClr val="FFFF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en.wikipedia.org/wiki/Regular_expression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en.wikipedia.org/wiki/Regular_expression" TargetMode="Externa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r-chuck.com" TargetMode="External"/><Relationship Id="rId4" Type="http://schemas.openxmlformats.org/officeDocument/2006/relationships/hyperlink" Target="http://open.umich.edu/" TargetMode="External"/><Relationship Id="rId5" Type="http://schemas.openxmlformats.org/officeDocument/2006/relationships/image" Target="../media/image2.jpg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hyperlink" Target="http://xkcd.com/208/" TargetMode="Externa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>
            <a:spLocks noGrp="1"/>
          </p:cNvSpPr>
          <p:nvPr>
            <p:ph type="title"/>
          </p:nvPr>
        </p:nvSpPr>
        <p:spPr>
          <a:xfrm>
            <a:off x="1155700" y="1536700"/>
            <a:ext cx="13931900" cy="308609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b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Regular Expressions</a:t>
            </a:r>
          </a:p>
        </p:txBody>
      </p:sp>
      <p:sp>
        <p:nvSpPr>
          <p:cNvPr id="205" name="Shape 205"/>
          <p:cNvSpPr txBox="1">
            <a:spLocks noGrp="1"/>
          </p:cNvSpPr>
          <p:nvPr>
            <p:ph type="body" idx="1"/>
          </p:nvPr>
        </p:nvSpPr>
        <p:spPr>
          <a:xfrm>
            <a:off x="1155700" y="4711700"/>
            <a:ext cx="13931900" cy="15494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48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Chapter 11</a:t>
            </a:r>
          </a:p>
        </p:txBody>
      </p:sp>
      <p:sp>
        <p:nvSpPr>
          <p:cNvPr id="206" name="Shape 206"/>
          <p:cNvSpPr txBox="1"/>
          <p:nvPr/>
        </p:nvSpPr>
        <p:spPr>
          <a:xfrm>
            <a:off x="2990025" y="6988169"/>
            <a:ext cx="9985799" cy="10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u="none" strike="noStrike" cap="none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Python for Everybody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200" dirty="0" smtClean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www.py4e.com</a:t>
            </a:r>
            <a:endParaRPr lang="en-US" sz="3200" u="none" strike="noStrike" cap="none" dirty="0">
              <a:solidFill>
                <a:srgbClr val="FFFF00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pic>
        <p:nvPicPr>
          <p:cNvPr id="207" name="Shape 20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130212" y="7346944"/>
            <a:ext cx="1968500" cy="66833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Shape 2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26325" y="6669169"/>
            <a:ext cx="1346100" cy="1346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title"/>
          </p:nvPr>
        </p:nvSpPr>
        <p:spPr>
          <a:xfrm>
            <a:off x="912898" y="814388"/>
            <a:ext cx="14621325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Using </a:t>
            </a:r>
            <a:r>
              <a:rPr lang="en-US" sz="7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re.search()</a:t>
            </a: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Like </a:t>
            </a:r>
            <a:r>
              <a:rPr lang="en-US" sz="7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startswith()</a:t>
            </a:r>
          </a:p>
        </p:txBody>
      </p:sp>
      <p:sp>
        <p:nvSpPr>
          <p:cNvPr id="266" name="Shape 266"/>
          <p:cNvSpPr txBox="1"/>
          <p:nvPr/>
        </p:nvSpPr>
        <p:spPr>
          <a:xfrm>
            <a:off x="7881325" y="3120650"/>
            <a:ext cx="7895700" cy="341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4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7" name="Shape 267"/>
          <p:cNvSpPr txBox="1"/>
          <p:nvPr/>
        </p:nvSpPr>
        <p:spPr>
          <a:xfrm>
            <a:off x="682250" y="3305150"/>
            <a:ext cx="8364000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line.startswith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8" name="Shape 268"/>
          <p:cNvSpPr txBox="1"/>
          <p:nvPr/>
        </p:nvSpPr>
        <p:spPr>
          <a:xfrm>
            <a:off x="240550" y="7454900"/>
            <a:ext cx="157622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We fine-tune what is matched by adding special characters to the string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Wild-Card Characters</a:t>
            </a:r>
          </a:p>
        </p:txBody>
      </p:sp>
      <p:sp>
        <p:nvSpPr>
          <p:cNvPr id="282" name="Shape 282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225651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The 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dot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character matches any character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If you add the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asterisk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character, the character is </a:t>
            </a:r>
            <a:r>
              <a:rPr lang="en-US" sz="36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any number of times</a:t>
            </a:r>
            <a:r>
              <a:rPr lang="en-US" sz="36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</a:p>
        </p:txBody>
      </p:sp>
      <p:sp>
        <p:nvSpPr>
          <p:cNvPr id="283" name="Shape 283"/>
          <p:cNvSpPr txBox="1"/>
          <p:nvPr/>
        </p:nvSpPr>
        <p:spPr>
          <a:xfrm>
            <a:off x="1877019" y="5408975"/>
            <a:ext cx="9507300" cy="2216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-DSPAM-Confidence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0.8475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-Content-Type-Message-Body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text/plain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11843075" y="6286475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85" name="Shape 285"/>
          <p:cNvSpPr txBox="1"/>
          <p:nvPr/>
        </p:nvSpPr>
        <p:spPr>
          <a:xfrm>
            <a:off x="7351711" y="5143500"/>
            <a:ext cx="4962525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286" name="Shape 286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character</a:t>
            </a:r>
          </a:p>
        </p:txBody>
      </p:sp>
      <p:sp>
        <p:nvSpPr>
          <p:cNvPr id="287" name="Shape 287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Many times</a:t>
            </a:r>
          </a:p>
        </p:txBody>
      </p:sp>
      <p:cxnSp>
        <p:nvCxnSpPr>
          <p:cNvPr id="288" name="Shape 288"/>
          <p:cNvCxnSpPr/>
          <p:nvPr/>
        </p:nvCxnSpPr>
        <p:spPr>
          <a:xfrm>
            <a:off x="134174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89" name="Shape 289"/>
          <p:cNvCxnSpPr>
            <a:endCxn id="287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290" name="Shape 290"/>
          <p:cNvCxnSpPr/>
          <p:nvPr/>
        </p:nvCxnSpPr>
        <p:spPr>
          <a:xfrm flipH="1" flipV="1">
            <a:off x="11277600" y="5601534"/>
            <a:ext cx="962561" cy="86368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Shape 29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Fine-Tuning Your Match</a:t>
            </a:r>
          </a:p>
        </p:txBody>
      </p:sp>
      <p:sp>
        <p:nvSpPr>
          <p:cNvPr id="304" name="Shape 304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150864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Depending on how </a:t>
            </a:r>
            <a:r>
              <a:rPr lang="en-US" sz="36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clean</a:t>
            </a:r>
            <a:r>
              <a:rPr lang="en-US" sz="36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your data is and the purpose of your application, you may want to narrow your match down a bit</a:t>
            </a:r>
          </a:p>
        </p:txBody>
      </p:sp>
      <p:sp>
        <p:nvSpPr>
          <p:cNvPr id="296" name="Shape 296"/>
          <p:cNvSpPr txBox="1"/>
          <p:nvPr/>
        </p:nvSpPr>
        <p:spPr>
          <a:xfrm>
            <a:off x="1247775" y="5460627"/>
            <a:ext cx="8796300" cy="2184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-DSPAM-Result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i="0" u="none" strike="noStrike" cap="none" dirty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two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weeks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3000" dirty="0" smtClean="0">
                <a:solidFill>
                  <a:srgbClr val="00FA00"/>
                </a:solidFill>
                <a:latin typeface="Courier"/>
                <a:ea typeface="Courier New"/>
                <a:cs typeface="Courier"/>
                <a:sym typeface="Courier New"/>
              </a:rPr>
              <a:t>-</a:t>
            </a: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97" name="Shape 297"/>
          <p:cNvSpPr txBox="1"/>
          <p:nvPr/>
        </p:nvSpPr>
        <p:spPr>
          <a:xfrm>
            <a:off x="12074525" y="6286500"/>
            <a:ext cx="30717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</a:t>
            </a: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298" name="Shape 298"/>
          <p:cNvSpPr txBox="1"/>
          <p:nvPr/>
        </p:nvSpPr>
        <p:spPr>
          <a:xfrm>
            <a:off x="8728389" y="4999353"/>
            <a:ext cx="3619021" cy="128714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299" name="Shape 299"/>
          <p:cNvSpPr txBox="1"/>
          <p:nvPr/>
        </p:nvSpPr>
        <p:spPr>
          <a:xfrm>
            <a:off x="11277600" y="7785100"/>
            <a:ext cx="4818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character</a:t>
            </a:r>
          </a:p>
        </p:txBody>
      </p:sp>
      <p:sp>
        <p:nvSpPr>
          <p:cNvPr id="300" name="Shape 300"/>
          <p:cNvSpPr txBox="1"/>
          <p:nvPr/>
        </p:nvSpPr>
        <p:spPr>
          <a:xfrm>
            <a:off x="13616000" y="4507637"/>
            <a:ext cx="2212800" cy="12582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Many times</a:t>
            </a:r>
          </a:p>
        </p:txBody>
      </p:sp>
      <p:cxnSp>
        <p:nvCxnSpPr>
          <p:cNvPr id="301" name="Shape 301"/>
          <p:cNvCxnSpPr/>
          <p:nvPr/>
        </p:nvCxnSpPr>
        <p:spPr>
          <a:xfrm>
            <a:off x="13646087" y="72645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2" name="Shape 302"/>
          <p:cNvCxnSpPr>
            <a:endCxn id="300" idx="2"/>
          </p:cNvCxnSpPr>
          <p:nvPr/>
        </p:nvCxnSpPr>
        <p:spPr>
          <a:xfrm rot="10800000" flipH="1">
            <a:off x="14122400" y="5765837"/>
            <a:ext cx="600000" cy="6060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03" name="Shape 303"/>
          <p:cNvCxnSpPr/>
          <p:nvPr/>
        </p:nvCxnSpPr>
        <p:spPr>
          <a:xfrm rot="10800000">
            <a:off x="11615674" y="5797499"/>
            <a:ext cx="982800" cy="6324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Shape 30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Fine-Tuning Your Match</a:t>
            </a:r>
          </a:p>
        </p:txBody>
      </p:sp>
      <p:sp>
        <p:nvSpPr>
          <p:cNvPr id="310" name="Shape 31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56210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Depending on how 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clean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your data is and the purpose of your application, you may want to narrow your match down a bit</a:t>
            </a:r>
          </a:p>
        </p:txBody>
      </p:sp>
      <p:sp>
        <p:nvSpPr>
          <p:cNvPr id="311" name="Shape 311"/>
          <p:cNvSpPr txBox="1"/>
          <p:nvPr/>
        </p:nvSpPr>
        <p:spPr>
          <a:xfrm>
            <a:off x="1247775" y="4654550"/>
            <a:ext cx="8781600" cy="299304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Sieve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CMU Sieve 2.3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DSPAM-Result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Innocent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 Very Short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Plane is behind schedule: two weeks</a:t>
            </a:r>
          </a:p>
        </p:txBody>
      </p:sp>
      <p:sp>
        <p:nvSpPr>
          <p:cNvPr id="312" name="Shape 312"/>
          <p:cNvSpPr txBox="1"/>
          <p:nvPr/>
        </p:nvSpPr>
        <p:spPr>
          <a:xfrm>
            <a:off x="11690350" y="6286500"/>
            <a:ext cx="3259500" cy="978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6000" b="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X-</a:t>
            </a:r>
            <a:r>
              <a:rPr lang="en-US" sz="6000" b="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6000" b="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6000" b="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13" name="Shape 313"/>
          <p:cNvSpPr txBox="1"/>
          <p:nvPr/>
        </p:nvSpPr>
        <p:spPr>
          <a:xfrm>
            <a:off x="8248152" y="4941550"/>
            <a:ext cx="3885819" cy="119536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the start of the line</a:t>
            </a:r>
          </a:p>
        </p:txBody>
      </p:sp>
      <p:sp>
        <p:nvSpPr>
          <p:cNvPr id="314" name="Shape 314"/>
          <p:cNvSpPr txBox="1"/>
          <p:nvPr/>
        </p:nvSpPr>
        <p:spPr>
          <a:xfrm>
            <a:off x="7529513" y="7651745"/>
            <a:ext cx="8267697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any non-whitespace character</a:t>
            </a:r>
          </a:p>
        </p:txBody>
      </p:sp>
      <p:sp>
        <p:nvSpPr>
          <p:cNvPr id="315" name="Shape 315"/>
          <p:cNvSpPr txBox="1"/>
          <p:nvPr/>
        </p:nvSpPr>
        <p:spPr>
          <a:xfrm>
            <a:off x="13065125" y="4654550"/>
            <a:ext cx="3060700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times</a:t>
            </a:r>
          </a:p>
        </p:txBody>
      </p:sp>
      <p:cxnSp>
        <p:nvCxnSpPr>
          <p:cNvPr id="316" name="Shape 316"/>
          <p:cNvCxnSpPr>
            <a:stCxn id="312" idx="2"/>
          </p:cNvCxnSpPr>
          <p:nvPr/>
        </p:nvCxnSpPr>
        <p:spPr>
          <a:xfrm flipH="1">
            <a:off x="13065125" y="7264500"/>
            <a:ext cx="254975" cy="387245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7" name="Shape 317"/>
          <p:cNvCxnSpPr/>
          <p:nvPr/>
        </p:nvCxnSpPr>
        <p:spPr>
          <a:xfrm rot="10800000" flipH="1">
            <a:off x="14313179" y="5797550"/>
            <a:ext cx="357000" cy="632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18" name="Shape 318"/>
          <p:cNvCxnSpPr/>
          <p:nvPr/>
        </p:nvCxnSpPr>
        <p:spPr>
          <a:xfrm rot="10800000">
            <a:off x="11583720" y="5797550"/>
            <a:ext cx="285750" cy="528637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Shape 323"/>
          <p:cNvSpPr txBox="1">
            <a:spLocks noGrp="1"/>
          </p:cNvSpPr>
          <p:nvPr>
            <p:ph type="title"/>
          </p:nvPr>
        </p:nvSpPr>
        <p:spPr>
          <a:xfrm>
            <a:off x="832707" y="794703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Matching and Extracting Data</a:t>
            </a:r>
          </a:p>
        </p:txBody>
      </p:sp>
      <p:sp>
        <p:nvSpPr>
          <p:cNvPr id="324" name="Shape 32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294005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smtClean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returns a True/False depending on whether the string matches  the regular expression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If we actually want the matching strings to be extracted, we use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</a:p>
        </p:txBody>
      </p:sp>
      <p:sp>
        <p:nvSpPr>
          <p:cNvPr id="325" name="Shape 325"/>
          <p:cNvSpPr txBox="1"/>
          <p:nvPr/>
        </p:nvSpPr>
        <p:spPr>
          <a:xfrm>
            <a:off x="6378625" y="5382026"/>
            <a:ext cx="10330799" cy="2462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'My 2 favorite numbers are 19 and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6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6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6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26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26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6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'2', '19', '42']</a:t>
            </a:r>
          </a:p>
        </p:txBody>
      </p:sp>
      <p:sp>
        <p:nvSpPr>
          <p:cNvPr id="326" name="Shape 326"/>
          <p:cNvSpPr txBox="1"/>
          <p:nvPr/>
        </p:nvSpPr>
        <p:spPr>
          <a:xfrm>
            <a:off x="1798638" y="5699125"/>
            <a:ext cx="2772299" cy="91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</a:p>
        </p:txBody>
      </p:sp>
      <p:sp>
        <p:nvSpPr>
          <p:cNvPr id="327" name="Shape 327"/>
          <p:cNvSpPr txBox="1"/>
          <p:nvPr/>
        </p:nvSpPr>
        <p:spPr>
          <a:xfrm>
            <a:off x="1003300" y="7286625"/>
            <a:ext cx="415448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digits</a:t>
            </a:r>
          </a:p>
        </p:txBody>
      </p:sp>
      <p:cxnSp>
        <p:nvCxnSpPr>
          <p:cNvPr id="328" name="Shape 328"/>
          <p:cNvCxnSpPr/>
          <p:nvPr/>
        </p:nvCxnSpPr>
        <p:spPr>
          <a:xfrm>
            <a:off x="3168650" y="6629400"/>
            <a:ext cx="81000" cy="5906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Shape 33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Matching and Extracting Data</a:t>
            </a:r>
          </a:p>
        </p:txBody>
      </p:sp>
      <p:sp>
        <p:nvSpPr>
          <p:cNvPr id="334" name="Shape 334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537581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When we use </a:t>
            </a:r>
            <a:r>
              <a:rPr lang="en-US" sz="3600" u="none" strike="noStrike" cap="none" dirty="0" err="1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it returns a list of zero or more sub-strings that match the regular expression</a:t>
            </a:r>
          </a:p>
        </p:txBody>
      </p:sp>
      <p:sp>
        <p:nvSpPr>
          <p:cNvPr id="335" name="Shape 335"/>
          <p:cNvSpPr txBox="1"/>
          <p:nvPr/>
        </p:nvSpPr>
        <p:spPr>
          <a:xfrm>
            <a:off x="3120200" y="4378428"/>
            <a:ext cx="11680500" cy="3575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'My 2 favorite numbers are 19 and 42'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[0-9]+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'2', '19', '42']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[AEIOU]+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" name="Shape 34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Warning: </a:t>
            </a:r>
            <a:r>
              <a:rPr lang="en-US" sz="7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Greedy</a:t>
            </a: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Matching</a:t>
            </a:r>
          </a:p>
        </p:txBody>
      </p:sp>
      <p:sp>
        <p:nvSpPr>
          <p:cNvPr id="341" name="Shape 341"/>
          <p:cNvSpPr txBox="1">
            <a:spLocks noGrp="1"/>
          </p:cNvSpPr>
          <p:nvPr>
            <p:ph type="body" idx="1"/>
          </p:nvPr>
        </p:nvSpPr>
        <p:spPr>
          <a:xfrm>
            <a:off x="760839" y="2603500"/>
            <a:ext cx="13932000" cy="156527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The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repeat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characters (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*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+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) push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outward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in both directions (greedy) to match the largest possible string</a:t>
            </a:r>
          </a:p>
        </p:txBody>
      </p:sp>
      <p:sp>
        <p:nvSpPr>
          <p:cNvPr id="342" name="Shape 342"/>
          <p:cNvSpPr txBox="1"/>
          <p:nvPr/>
        </p:nvSpPr>
        <p:spPr>
          <a:xfrm>
            <a:off x="987425" y="416877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 Using the 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43" name="Shape 343"/>
          <p:cNvSpPr txBox="1"/>
          <p:nvPr/>
        </p:nvSpPr>
        <p:spPr>
          <a:xfrm>
            <a:off x="10909300" y="5153020"/>
            <a:ext cx="25889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</a:t>
            </a:r>
            <a:r>
              <a:rPr lang="en-US" sz="6000" b="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44" name="Shape 344"/>
          <p:cNvSpPr txBox="1"/>
          <p:nvPr/>
        </p:nvSpPr>
        <p:spPr>
          <a:xfrm>
            <a:off x="11757025" y="3425820"/>
            <a:ext cx="3238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characters</a:t>
            </a:r>
          </a:p>
        </p:txBody>
      </p:sp>
      <p:cxnSp>
        <p:nvCxnSpPr>
          <p:cNvPr id="345" name="Shape 345"/>
          <p:cNvCxnSpPr/>
          <p:nvPr/>
        </p:nvCxnSpPr>
        <p:spPr>
          <a:xfrm rot="10800000" flipH="1">
            <a:off x="12652975" y="4568819"/>
            <a:ext cx="799499" cy="7938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6" name="Shape 346"/>
          <p:cNvSpPr txBox="1"/>
          <p:nvPr/>
        </p:nvSpPr>
        <p:spPr>
          <a:xfrm>
            <a:off x="7289800" y="70516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First character in the match is an F</a:t>
            </a:r>
          </a:p>
        </p:txBody>
      </p:sp>
      <p:cxnSp>
        <p:nvCxnSpPr>
          <p:cNvPr id="347" name="Shape 347"/>
          <p:cNvCxnSpPr/>
          <p:nvPr/>
        </p:nvCxnSpPr>
        <p:spPr>
          <a:xfrm flipH="1">
            <a:off x="10757590" y="6183306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48" name="Shape 348"/>
          <p:cNvSpPr txBox="1"/>
          <p:nvPr/>
        </p:nvSpPr>
        <p:spPr>
          <a:xfrm>
            <a:off x="11785600" y="7064370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Last character in the match is a </a:t>
            </a:r>
            <a:r>
              <a:rPr lang="en-US" sz="3600" b="1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</a:p>
        </p:txBody>
      </p:sp>
      <p:cxnSp>
        <p:nvCxnSpPr>
          <p:cNvPr id="349" name="Shape 349"/>
          <p:cNvCxnSpPr/>
          <p:nvPr/>
        </p:nvCxnSpPr>
        <p:spPr>
          <a:xfrm>
            <a:off x="13004875" y="6073845"/>
            <a:ext cx="863400" cy="990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50" name="Shape 350"/>
          <p:cNvSpPr txBox="1"/>
          <p:nvPr/>
        </p:nvSpPr>
        <p:spPr>
          <a:xfrm>
            <a:off x="1155696" y="7359720"/>
            <a:ext cx="4030200" cy="5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Why not 'From:'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Shape 35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FF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Non-Greedy</a:t>
            </a: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Matching</a:t>
            </a:r>
          </a:p>
        </p:txBody>
      </p:sp>
      <p:sp>
        <p:nvSpPr>
          <p:cNvPr id="356" name="Shape 356"/>
          <p:cNvSpPr txBox="1">
            <a:spLocks noGrp="1"/>
          </p:cNvSpPr>
          <p:nvPr>
            <p:ph type="body" idx="1"/>
          </p:nvPr>
        </p:nvSpPr>
        <p:spPr>
          <a:xfrm>
            <a:off x="899574" y="2581469"/>
            <a:ext cx="11160599" cy="1526909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378206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Not all regular expression repeat codes are greedy!  If you add a </a:t>
            </a:r>
            <a:r>
              <a:rPr lang="en-US" sz="3600" u="none" strike="noStrike" cap="none" dirty="0">
                <a:solidFill>
                  <a:srgbClr val="00FF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?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character, the + and * chill out a bit...</a:t>
            </a:r>
          </a:p>
        </p:txBody>
      </p:sp>
      <p:sp>
        <p:nvSpPr>
          <p:cNvPr id="357" name="Shape 357"/>
          <p:cNvSpPr txBox="1"/>
          <p:nvPr/>
        </p:nvSpPr>
        <p:spPr>
          <a:xfrm>
            <a:off x="987425" y="4597400"/>
            <a:ext cx="10033000" cy="2705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</a:t>
            </a:r>
            <a:r>
              <a:rPr lang="en-US" sz="30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Using the : character'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^F.+?: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From: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358" name="Shape 358"/>
          <p:cNvSpPr txBox="1"/>
          <p:nvPr/>
        </p:nvSpPr>
        <p:spPr>
          <a:xfrm>
            <a:off x="10833100" y="5281604"/>
            <a:ext cx="2966399" cy="1028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0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^F</a:t>
            </a:r>
            <a:r>
              <a:rPr lang="en-US" sz="6000" b="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.+?</a:t>
            </a:r>
            <a:r>
              <a:rPr lang="en-US" sz="60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:</a:t>
            </a:r>
          </a:p>
        </p:txBody>
      </p:sp>
      <p:sp>
        <p:nvSpPr>
          <p:cNvPr id="359" name="Shape 359"/>
          <p:cNvSpPr txBox="1"/>
          <p:nvPr/>
        </p:nvSpPr>
        <p:spPr>
          <a:xfrm>
            <a:off x="12747625" y="3344854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One or more characters but not greedy</a:t>
            </a:r>
          </a:p>
        </p:txBody>
      </p:sp>
      <p:cxnSp>
        <p:nvCxnSpPr>
          <p:cNvPr id="360" name="Shape 360"/>
          <p:cNvCxnSpPr>
            <a:stCxn id="358" idx="0"/>
          </p:cNvCxnSpPr>
          <p:nvPr/>
        </p:nvCxnSpPr>
        <p:spPr>
          <a:xfrm rot="10800000" flipH="1">
            <a:off x="12316299" y="4472204"/>
            <a:ext cx="547800" cy="809400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1" name="Shape 361"/>
          <p:cNvSpPr txBox="1"/>
          <p:nvPr/>
        </p:nvSpPr>
        <p:spPr>
          <a:xfrm>
            <a:off x="7289800" y="71802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First character in the match is an F</a:t>
            </a:r>
          </a:p>
        </p:txBody>
      </p:sp>
      <p:cxnSp>
        <p:nvCxnSpPr>
          <p:cNvPr id="362" name="Shape 362"/>
          <p:cNvCxnSpPr/>
          <p:nvPr/>
        </p:nvCxnSpPr>
        <p:spPr>
          <a:xfrm flipH="1">
            <a:off x="10644036" y="6311890"/>
            <a:ext cx="514499" cy="935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63" name="Shape 363"/>
          <p:cNvSpPr txBox="1"/>
          <p:nvPr/>
        </p:nvSpPr>
        <p:spPr>
          <a:xfrm>
            <a:off x="11785600" y="7192954"/>
            <a:ext cx="4165499" cy="1143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Last character in the match is a </a:t>
            </a:r>
            <a:r>
              <a:rPr lang="en-US" sz="3600" b="1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:</a:t>
            </a:r>
          </a:p>
        </p:txBody>
      </p:sp>
      <p:cxnSp>
        <p:nvCxnSpPr>
          <p:cNvPr id="364" name="Shape 364"/>
          <p:cNvCxnSpPr>
            <a:endCxn id="363" idx="0"/>
          </p:cNvCxnSpPr>
          <p:nvPr/>
        </p:nvCxnSpPr>
        <p:spPr>
          <a:xfrm>
            <a:off x="13483749" y="6217054"/>
            <a:ext cx="384600" cy="975900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Shape 36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Fine</a:t>
            </a:r>
            <a:r>
              <a:rPr lang="en-US" sz="760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-</a:t>
            </a: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Tuning String Extraction</a:t>
            </a:r>
          </a:p>
        </p:txBody>
      </p:sp>
      <p:sp>
        <p:nvSpPr>
          <p:cNvPr id="370" name="Shape 370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642986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You can refine the match for </a:t>
            </a:r>
            <a:r>
              <a:rPr lang="en-US" u="none" strike="noStrike" cap="none" dirty="0" err="1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</a:t>
            </a:r>
            <a:r>
              <a:rPr lang="en-US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() </a:t>
            </a:r>
            <a:r>
              <a:rPr lang="en-US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and separately determine which portion of the match is to be extracted by using parenthes</a:t>
            </a:r>
            <a:r>
              <a:rPr lang="en-US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</a:t>
            </a:r>
            <a:r>
              <a:rPr lang="en-US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</a:t>
            </a:r>
          </a:p>
        </p:txBody>
      </p:sp>
      <p:sp>
        <p:nvSpPr>
          <p:cNvPr id="371" name="Shape 371"/>
          <p:cNvSpPr txBox="1"/>
          <p:nvPr/>
        </p:nvSpPr>
        <p:spPr>
          <a:xfrm>
            <a:off x="959775" y="3924386"/>
            <a:ext cx="14409602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72" name="Shape 372"/>
          <p:cNvSpPr txBox="1"/>
          <p:nvPr/>
        </p:nvSpPr>
        <p:spPr>
          <a:xfrm>
            <a:off x="1670718" y="5141017"/>
            <a:ext cx="11107074" cy="194578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</a:t>
            </a:r>
            <a:r>
              <a:rPr lang="en-US" sz="3000" i="0" u="none" strike="noStrike" cap="none" dirty="0" err="1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’]</a:t>
            </a:r>
            <a:endParaRPr lang="en-US" sz="30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73" name="Shape 373"/>
          <p:cNvSpPr txBox="1"/>
          <p:nvPr/>
        </p:nvSpPr>
        <p:spPr>
          <a:xfrm>
            <a:off x="11945942" y="4878481"/>
            <a:ext cx="3238499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570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b="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</a:p>
        </p:txBody>
      </p:sp>
      <p:sp>
        <p:nvSpPr>
          <p:cNvPr id="374" name="Shape 374"/>
          <p:cNvSpPr txBox="1"/>
          <p:nvPr/>
        </p:nvSpPr>
        <p:spPr>
          <a:xfrm>
            <a:off x="11930067" y="6640506"/>
            <a:ext cx="3238499" cy="16638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 dirty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At least one non-whitespace character</a:t>
            </a:r>
          </a:p>
        </p:txBody>
      </p:sp>
      <p:cxnSp>
        <p:nvCxnSpPr>
          <p:cNvPr id="375" name="Shape 375"/>
          <p:cNvCxnSpPr/>
          <p:nvPr/>
        </p:nvCxnSpPr>
        <p:spPr>
          <a:xfrm>
            <a:off x="12733342" y="5881681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76" name="Shape 376"/>
          <p:cNvCxnSpPr/>
          <p:nvPr/>
        </p:nvCxnSpPr>
        <p:spPr>
          <a:xfrm flipH="1">
            <a:off x="14117504" y="5819767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" name="Shape 3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Fine</a:t>
            </a:r>
            <a:r>
              <a:rPr lang="en-US" sz="760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-</a:t>
            </a: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Tuning String Extraction</a:t>
            </a:r>
          </a:p>
        </p:txBody>
      </p:sp>
      <p:sp>
        <p:nvSpPr>
          <p:cNvPr id="382" name="Shape 382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345648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Parenthes</a:t>
            </a:r>
            <a:r>
              <a:rPr lang="en-US" sz="3600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are not part of the match - but they tell where to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and </a:t>
            </a:r>
            <a:r>
              <a:rPr lang="en-US" sz="3600" u="none" strike="noStrike" cap="none" dirty="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stop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what string to extract</a:t>
            </a:r>
          </a:p>
        </p:txBody>
      </p:sp>
      <p:sp>
        <p:nvSpPr>
          <p:cNvPr id="383" name="Shape 383"/>
          <p:cNvSpPr txBox="1"/>
          <p:nvPr/>
        </p:nvSpPr>
        <p:spPr>
          <a:xfrm>
            <a:off x="1320800" y="4184650"/>
            <a:ext cx="13666800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84" name="Shape 384"/>
          <p:cNvSpPr txBox="1"/>
          <p:nvPr/>
        </p:nvSpPr>
        <p:spPr>
          <a:xfrm>
            <a:off x="10377800" y="5581650"/>
            <a:ext cx="6068700" cy="926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4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4800" i="0" u="none" strike="noStrike" cap="none" dirty="0" smtClean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</a:t>
            </a:r>
            <a:r>
              <a:rPr lang="en-US" sz="4800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</a:t>
            </a:r>
            <a:r>
              <a:rPr lang="en-US" sz="48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48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4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\S+</a:t>
            </a:r>
            <a:r>
              <a:rPr lang="en-US" sz="48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</p:txBody>
      </p:sp>
      <p:cxnSp>
        <p:nvCxnSpPr>
          <p:cNvPr id="385" name="Shape 385"/>
          <p:cNvCxnSpPr/>
          <p:nvPr/>
        </p:nvCxnSpPr>
        <p:spPr>
          <a:xfrm>
            <a:off x="12931237" y="6634150"/>
            <a:ext cx="177900" cy="6890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86" name="Shape 386"/>
          <p:cNvCxnSpPr/>
          <p:nvPr/>
        </p:nvCxnSpPr>
        <p:spPr>
          <a:xfrm flipH="1">
            <a:off x="15337812" y="6561199"/>
            <a:ext cx="182699" cy="8348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387" name="Shape 387"/>
          <p:cNvSpPr txBox="1"/>
          <p:nvPr/>
        </p:nvSpPr>
        <p:spPr>
          <a:xfrm>
            <a:off x="786416" y="5120500"/>
            <a:ext cx="9100209" cy="3027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\S+@\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S+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(\S+@\</a:t>
            </a:r>
            <a:r>
              <a:rPr lang="en-US" sz="28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S+)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Shape 21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Regular Expressions</a:t>
            </a:r>
          </a:p>
        </p:txBody>
      </p:sp>
      <p:sp>
        <p:nvSpPr>
          <p:cNvPr id="214" name="Shape 214"/>
          <p:cNvSpPr txBox="1"/>
          <p:nvPr/>
        </p:nvSpPr>
        <p:spPr>
          <a:xfrm>
            <a:off x="2417650" y="7304649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http://en.wikipedia.org/wiki/Regular_expression</a:t>
            </a:r>
          </a:p>
        </p:txBody>
      </p:sp>
      <p:sp>
        <p:nvSpPr>
          <p:cNvPr id="215" name="Shape 215"/>
          <p:cNvSpPr txBox="1"/>
          <p:nvPr/>
        </p:nvSpPr>
        <p:spPr>
          <a:xfrm>
            <a:off x="2806700" y="2946400"/>
            <a:ext cx="10642499" cy="42818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In computing, a regular expression, also referred to as 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regex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or 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regexp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provides a concise and flexible means for matching strings of text, such as particular characters, words, or patterns of characters. A regular expression is written in a formal language </a:t>
            </a:r>
            <a:r>
              <a:rPr lang="en-US" sz="3600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that can be int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erpreted by a regular expression processor.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 Parsing Examples</a:t>
            </a:r>
            <a:r>
              <a:rPr lang="is-I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6797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Shape 392"/>
          <p:cNvSpPr txBox="1"/>
          <p:nvPr/>
        </p:nvSpPr>
        <p:spPr>
          <a:xfrm>
            <a:off x="787475" y="3154351"/>
            <a:ext cx="15182700" cy="47837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'From </a:t>
            </a:r>
            <a:r>
              <a:rPr lang="en-US" sz="28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21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.find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' '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dirty="0" err="1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31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data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8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atpos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8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1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 : </a:t>
            </a:r>
            <a:r>
              <a:rPr lang="en-US" sz="28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sppos</a:t>
            </a:r>
            <a:r>
              <a:rPr lang="en-US" sz="2800" i="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2800" i="0" u="none" strike="noStrike" cap="none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800" i="0" u="none" strike="noStrike" cap="none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host</a:t>
            </a:r>
            <a:r>
              <a:rPr lang="en-US" sz="28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8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8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endParaRPr lang="en-US" sz="28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393" name="Shape 393"/>
          <p:cNvSpPr txBox="1"/>
          <p:nvPr/>
        </p:nvSpPr>
        <p:spPr>
          <a:xfrm>
            <a:off x="330200" y="1835150"/>
            <a:ext cx="15582900" cy="6730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</a:t>
            </a:r>
            <a:r>
              <a:rPr lang="en-US" sz="36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3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394" name="Shape 394"/>
          <p:cNvSpPr txBox="1"/>
          <p:nvPr/>
        </p:nvSpPr>
        <p:spPr>
          <a:xfrm>
            <a:off x="5950931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21</a:t>
            </a:r>
          </a:p>
        </p:txBody>
      </p:sp>
      <p:sp>
        <p:nvSpPr>
          <p:cNvPr id="395" name="Shape 395"/>
          <p:cNvSpPr txBox="1"/>
          <p:nvPr/>
        </p:nvSpPr>
        <p:spPr>
          <a:xfrm>
            <a:off x="8724900" y="825500"/>
            <a:ext cx="5715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31</a:t>
            </a:r>
          </a:p>
        </p:txBody>
      </p:sp>
      <p:cxnSp>
        <p:nvCxnSpPr>
          <p:cNvPr id="396" name="Shape 396"/>
          <p:cNvCxnSpPr/>
          <p:nvPr/>
        </p:nvCxnSpPr>
        <p:spPr>
          <a:xfrm rot="10800000">
            <a:off x="6236681" y="1481137"/>
            <a:ext cx="19049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7" name="Shape 397"/>
          <p:cNvCxnSpPr/>
          <p:nvPr/>
        </p:nvCxnSpPr>
        <p:spPr>
          <a:xfrm rot="10800000">
            <a:off x="9004299" y="1485899"/>
            <a:ext cx="17461" cy="373061"/>
          </a:xfrm>
          <a:prstGeom prst="straightConnector1">
            <a:avLst/>
          </a:prstGeom>
          <a:noFill/>
          <a:ln w="508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398" name="Shape 398"/>
          <p:cNvCxnSpPr/>
          <p:nvPr/>
        </p:nvCxnSpPr>
        <p:spPr>
          <a:xfrm>
            <a:off x="6351587" y="2446336"/>
            <a:ext cx="2541587" cy="1904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399" name="Shape 399"/>
          <p:cNvSpPr txBox="1"/>
          <p:nvPr/>
        </p:nvSpPr>
        <p:spPr>
          <a:xfrm>
            <a:off x="10902069" y="4779647"/>
            <a:ext cx="4457700" cy="189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41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Extracting a host name - using find and string slicing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Shape 40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The Double Split Pattern</a:t>
            </a:r>
          </a:p>
        </p:txBody>
      </p:sp>
      <p:sp>
        <p:nvSpPr>
          <p:cNvPr id="405" name="Shape 405"/>
          <p:cNvSpPr txBox="1">
            <a:spLocks noGrp="1"/>
          </p:cNvSpPr>
          <p:nvPr>
            <p:ph type="body" idx="1"/>
          </p:nvPr>
        </p:nvSpPr>
        <p:spPr>
          <a:xfrm>
            <a:off x="1155700" y="2603501"/>
            <a:ext cx="13932000" cy="1677020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Sometimes we split a line one way, and then grab one of the pieces of the line and split that piece again</a:t>
            </a:r>
          </a:p>
        </p:txBody>
      </p:sp>
      <p:sp>
        <p:nvSpPr>
          <p:cNvPr id="406" name="Shape 406"/>
          <p:cNvSpPr txBox="1"/>
          <p:nvPr/>
        </p:nvSpPr>
        <p:spPr>
          <a:xfrm>
            <a:off x="7321275" y="6326775"/>
            <a:ext cx="6981300" cy="482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['stephen.marquard', 'uct.ac.za']</a:t>
            </a:r>
          </a:p>
        </p:txBody>
      </p:sp>
      <p:sp>
        <p:nvSpPr>
          <p:cNvPr id="407" name="Shape 407"/>
          <p:cNvSpPr txBox="1"/>
          <p:nvPr/>
        </p:nvSpPr>
        <p:spPr>
          <a:xfrm>
            <a:off x="1155700" y="4526525"/>
            <a:ext cx="133427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30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stephen.marquard@</a:t>
            </a:r>
            <a:r>
              <a:rPr lang="en-US" sz="3000" i="0" u="none" strike="noStrike" cap="none" dirty="0" err="1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08" name="Shape 408"/>
          <p:cNvSpPr txBox="1"/>
          <p:nvPr/>
        </p:nvSpPr>
        <p:spPr>
          <a:xfrm>
            <a:off x="1155700" y="5594000"/>
            <a:ext cx="6179100" cy="21590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words = </a:t>
            </a:r>
            <a:r>
              <a:rPr lang="en-US" sz="2600" i="0" u="none" strike="noStrike" cap="none" dirty="0" err="1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line</a:t>
            </a:r>
            <a:r>
              <a:rPr lang="en-US" sz="26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.split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email</a:t>
            </a:r>
            <a:r>
              <a:rPr lang="en-US" sz="26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words[1]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pieces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2600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email.split</a:t>
            </a:r>
            <a:r>
              <a:rPr lang="en-US" sz="26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('@')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2600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</a:t>
            </a:r>
            <a:r>
              <a:rPr lang="en-US" sz="2600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pieces[1]</a:t>
            </a:r>
            <a:r>
              <a:rPr lang="en-US" sz="2600" dirty="0" smtClean="0">
                <a:solidFill>
                  <a:schemeClr val="bg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endParaRPr lang="en-US" sz="2600" dirty="0">
              <a:solidFill>
                <a:schemeClr val="bg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09" name="Shape 409"/>
          <p:cNvSpPr txBox="1"/>
          <p:nvPr/>
        </p:nvSpPr>
        <p:spPr>
          <a:xfrm>
            <a:off x="7336425" y="5683325"/>
            <a:ext cx="65738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Arial"/>
              <a:buNone/>
            </a:pPr>
            <a:r>
              <a:rPr lang="en-US" sz="26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</a:p>
        </p:txBody>
      </p:sp>
      <p:sp>
        <p:nvSpPr>
          <p:cNvPr id="410" name="Shape 410"/>
          <p:cNvSpPr txBox="1"/>
          <p:nvPr/>
        </p:nvSpPr>
        <p:spPr>
          <a:xfrm>
            <a:off x="7301045" y="6843100"/>
            <a:ext cx="2729099" cy="5483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26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Shape 41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48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48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17" name="Shape 417"/>
          <p:cNvSpPr txBox="1"/>
          <p:nvPr/>
        </p:nvSpPr>
        <p:spPr>
          <a:xfrm>
            <a:off x="2306622" y="7543800"/>
            <a:ext cx="107709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Look through the string until you find an at</a:t>
            </a:r>
            <a:r>
              <a:rPr lang="en-US" sz="360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sign</a:t>
            </a:r>
          </a:p>
        </p:txBody>
      </p:sp>
      <p:cxnSp>
        <p:nvCxnSpPr>
          <p:cNvPr id="418" name="Shape 418"/>
          <p:cNvCxnSpPr/>
          <p:nvPr/>
        </p:nvCxnSpPr>
        <p:spPr>
          <a:xfrm flipH="1">
            <a:off x="7078661" y="6591300"/>
            <a:ext cx="530224" cy="99695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19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420" name="Shape 420"/>
          <p:cNvSpPr txBox="1"/>
          <p:nvPr/>
        </p:nvSpPr>
        <p:spPr>
          <a:xfrm>
            <a:off x="707596" y="3527296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9" name="Shape 425"/>
          <p:cNvSpPr txBox="1">
            <a:spLocks noGrp="1"/>
          </p:cNvSpPr>
          <p:nvPr>
            <p:ph type="title"/>
          </p:nvPr>
        </p:nvSpPr>
        <p:spPr>
          <a:xfrm>
            <a:off x="1155700" y="814388"/>
            <a:ext cx="13932000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The Regex Version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Shape 42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The Regex Version</a:t>
            </a:r>
          </a:p>
        </p:txBody>
      </p:sp>
      <p:sp>
        <p:nvSpPr>
          <p:cNvPr id="426" name="Shape 426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]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</a:p>
        </p:txBody>
      </p:sp>
      <p:sp>
        <p:nvSpPr>
          <p:cNvPr id="427" name="Shape 427"/>
          <p:cNvSpPr txBox="1"/>
          <p:nvPr/>
        </p:nvSpPr>
        <p:spPr>
          <a:xfrm>
            <a:off x="4343749" y="7594600"/>
            <a:ext cx="61256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non-blank character</a:t>
            </a:r>
          </a:p>
        </p:txBody>
      </p:sp>
      <p:cxnSp>
        <p:nvCxnSpPr>
          <p:cNvPr id="428" name="Shape 428"/>
          <p:cNvCxnSpPr/>
          <p:nvPr/>
        </p:nvCxnSpPr>
        <p:spPr>
          <a:xfrm>
            <a:off x="8707436" y="6708775"/>
            <a:ext cx="576300" cy="1001700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29" name="Shape 429"/>
          <p:cNvCxnSpPr/>
          <p:nvPr/>
        </p:nvCxnSpPr>
        <p:spPr>
          <a:xfrm>
            <a:off x="10431461" y="6672261"/>
            <a:ext cx="747105" cy="9495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30" name="Shape 430"/>
          <p:cNvCxnSpPr/>
          <p:nvPr/>
        </p:nvCxnSpPr>
        <p:spPr>
          <a:xfrm flipH="1">
            <a:off x="9342511" y="6702425"/>
            <a:ext cx="447600" cy="976199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31" name="Shape 431"/>
          <p:cNvSpPr txBox="1"/>
          <p:nvPr/>
        </p:nvSpPr>
        <p:spPr>
          <a:xfrm>
            <a:off x="10272696" y="7594600"/>
            <a:ext cx="4923899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many of them</a:t>
            </a:r>
          </a:p>
        </p:txBody>
      </p:sp>
      <p:sp>
        <p:nvSpPr>
          <p:cNvPr id="12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Shape 43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The Regex Version</a:t>
            </a:r>
          </a:p>
        </p:txBody>
      </p:sp>
      <p:sp>
        <p:nvSpPr>
          <p:cNvPr id="439" name="Shape 439"/>
          <p:cNvSpPr txBox="1"/>
          <p:nvPr/>
        </p:nvSpPr>
        <p:spPr>
          <a:xfrm>
            <a:off x="7035800" y="5822950"/>
            <a:ext cx="4386262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[^ ]*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</a:p>
        </p:txBody>
      </p:sp>
      <p:sp>
        <p:nvSpPr>
          <p:cNvPr id="440" name="Shape 440"/>
          <p:cNvSpPr txBox="1"/>
          <p:nvPr/>
        </p:nvSpPr>
        <p:spPr>
          <a:xfrm>
            <a:off x="7823275" y="7620000"/>
            <a:ext cx="76344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Extract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the non-blank characters</a:t>
            </a:r>
          </a:p>
        </p:txBody>
      </p:sp>
      <p:cxnSp>
        <p:nvCxnSpPr>
          <p:cNvPr id="441" name="Shape 441"/>
          <p:cNvCxnSpPr/>
          <p:nvPr/>
        </p:nvCxnSpPr>
        <p:spPr>
          <a:xfrm>
            <a:off x="8340725" y="6692900"/>
            <a:ext cx="793749" cy="915986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42" name="Shape 442"/>
          <p:cNvCxnSpPr/>
          <p:nvPr/>
        </p:nvCxnSpPr>
        <p:spPr>
          <a:xfrm flipH="1">
            <a:off x="9621836" y="6734175"/>
            <a:ext cx="895349" cy="914400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1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3" name="Shape 420"/>
          <p:cNvSpPr txBox="1"/>
          <p:nvPr/>
        </p:nvSpPr>
        <p:spPr>
          <a:xfrm>
            <a:off x="707596" y="3529457"/>
            <a:ext cx="14919049" cy="2596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'@([^ ]*)'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50" name="Shape 450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]*)'</a:t>
            </a:r>
          </a:p>
        </p:txBody>
      </p:sp>
      <p:sp>
        <p:nvSpPr>
          <p:cNvPr id="451" name="Shape 451"/>
          <p:cNvSpPr txBox="1"/>
          <p:nvPr/>
        </p:nvSpPr>
        <p:spPr>
          <a:xfrm>
            <a:off x="1775792" y="7719599"/>
            <a:ext cx="13736668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Starting at the beginning of the line,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look for the string 'From ' </a:t>
            </a:r>
          </a:p>
        </p:txBody>
      </p:sp>
      <p:cxnSp>
        <p:nvCxnSpPr>
          <p:cNvPr id="452" name="Shape 452"/>
          <p:cNvCxnSpPr/>
          <p:nvPr/>
        </p:nvCxnSpPr>
        <p:spPr>
          <a:xfrm flipH="1">
            <a:off x="7035800" y="6591300"/>
            <a:ext cx="674686" cy="1128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53" name="Shape 453"/>
          <p:cNvCxnSpPr/>
          <p:nvPr/>
        </p:nvCxnSpPr>
        <p:spPr>
          <a:xfrm>
            <a:off x="9052292" y="6656988"/>
            <a:ext cx="1206588" cy="106261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Shape 46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61" name="Shape 461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.*</a:t>
            </a:r>
            <a:r>
              <a:rPr lang="en-US" sz="5700" i="0" u="none" strike="noStrike" cap="none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@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([^ ]*)'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4709077" y="7662862"/>
            <a:ext cx="117983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Skip a bunch of characters,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looking for an at</a:t>
            </a:r>
            <a:r>
              <a:rPr lang="en-US" sz="3600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sign</a:t>
            </a:r>
          </a:p>
        </p:txBody>
      </p:sp>
      <p:cxnSp>
        <p:nvCxnSpPr>
          <p:cNvPr id="463" name="Shape 463"/>
          <p:cNvCxnSpPr/>
          <p:nvPr/>
        </p:nvCxnSpPr>
        <p:spPr>
          <a:xfrm flipH="1">
            <a:off x="10204174" y="6629400"/>
            <a:ext cx="236812" cy="103346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64" name="Shape 464"/>
          <p:cNvCxnSpPr/>
          <p:nvPr/>
        </p:nvCxnSpPr>
        <p:spPr>
          <a:xfrm>
            <a:off x="11352211" y="6651625"/>
            <a:ext cx="415719" cy="1322386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66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" name="Shape 47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72" name="Shape 47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'^From .*@</a:t>
            </a:r>
            <a:r>
              <a:rPr lang="en-US" sz="57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5700" b="1" i="0" u="none" strike="noStrike" cap="none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[^ ]*)'</a:t>
            </a:r>
          </a:p>
        </p:txBody>
      </p:sp>
      <p:sp>
        <p:nvSpPr>
          <p:cNvPr id="473" name="Shape 473"/>
          <p:cNvSpPr txBox="1"/>
          <p:nvPr/>
        </p:nvSpPr>
        <p:spPr>
          <a:xfrm>
            <a:off x="7401025" y="8062475"/>
            <a:ext cx="7896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Start extracting</a:t>
            </a:r>
          </a:p>
        </p:txBody>
      </p:sp>
      <p:cxnSp>
        <p:nvCxnSpPr>
          <p:cNvPr id="474" name="Shape 474"/>
          <p:cNvCxnSpPr/>
          <p:nvPr/>
        </p:nvCxnSpPr>
        <p:spPr>
          <a:xfrm flipH="1">
            <a:off x="11367986" y="6705600"/>
            <a:ext cx="330300" cy="1344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= 'From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stephen.marquard@uct.ac.za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y = 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re.findall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(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^From .*@([^ ]*)</a:t>
            </a:r>
            <a:r>
              <a:rPr lang="en-US" sz="3000" b="1" i="0" u="none" strike="noStrike" cap="none" dirty="0">
                <a:solidFill>
                  <a:srgbClr val="FFFF00"/>
                </a:solidFill>
                <a:latin typeface="Courier New"/>
                <a:ea typeface="Courier New"/>
                <a:cs typeface="Courier New"/>
                <a:sym typeface="Courier New"/>
              </a:rPr>
              <a:t>'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,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lin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 smtClean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b="1" i="0" u="none" strike="noStrike" cap="none" dirty="0">
              <a:solidFill>
                <a:schemeClr val="lt1"/>
              </a:solidFill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['</a:t>
            </a:r>
            <a:r>
              <a:rPr lang="en-US" sz="3000" b="1" i="0" u="none" strike="noStrike" cap="none" dirty="0" err="1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 dirty="0">
                <a:solidFill>
                  <a:schemeClr val="lt1"/>
                </a:solidFill>
                <a:latin typeface="Courier New"/>
                <a:ea typeface="Courier New"/>
                <a:cs typeface="Courier New"/>
                <a:sym typeface="Courier New"/>
              </a:rPr>
              <a:t>']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" name="Shape 48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82" name="Shape 482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.*@(</a:t>
            </a:r>
            <a:r>
              <a:rPr lang="en-US" sz="57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[^ </a:t>
            </a:r>
            <a:r>
              <a:rPr lang="en-US" sz="5700" i="0" u="none" strike="noStrike" cap="none" dirty="0" smtClean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5700" i="0" u="none" strike="noStrike" cap="none" dirty="0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5700" i="0" u="none" strike="noStrike" cap="none" dirty="0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)'</a:t>
            </a:r>
            <a:endParaRPr lang="en-US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83" name="Shape 483"/>
          <p:cNvSpPr txBox="1"/>
          <p:nvPr/>
        </p:nvSpPr>
        <p:spPr>
          <a:xfrm>
            <a:off x="5998523" y="7734300"/>
            <a:ext cx="56013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FF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non-blank character</a:t>
            </a:r>
          </a:p>
        </p:txBody>
      </p:sp>
      <p:cxnSp>
        <p:nvCxnSpPr>
          <p:cNvPr id="484" name="Shape 484"/>
          <p:cNvCxnSpPr/>
          <p:nvPr/>
        </p:nvCxnSpPr>
        <p:spPr>
          <a:xfrm flipH="1">
            <a:off x="11175999" y="6651625"/>
            <a:ext cx="868362" cy="1122361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5" name="Shape 485"/>
          <p:cNvCxnSpPr/>
          <p:nvPr/>
        </p:nvCxnSpPr>
        <p:spPr>
          <a:xfrm flipH="1">
            <a:off x="13849287" y="6632575"/>
            <a:ext cx="20699" cy="11555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486" name="Shape 486"/>
          <p:cNvCxnSpPr/>
          <p:nvPr/>
        </p:nvCxnSpPr>
        <p:spPr>
          <a:xfrm flipH="1">
            <a:off x="11234736" y="6651625"/>
            <a:ext cx="1989136" cy="1090612"/>
          </a:xfrm>
          <a:prstGeom prst="straightConnector1">
            <a:avLst/>
          </a:prstGeom>
          <a:noFill/>
          <a:ln w="76200" cap="rnd" cmpd="sng">
            <a:solidFill>
              <a:srgbClr val="FF00FF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487" name="Shape 487"/>
          <p:cNvSpPr txBox="1"/>
          <p:nvPr/>
        </p:nvSpPr>
        <p:spPr>
          <a:xfrm>
            <a:off x="11697723" y="7734300"/>
            <a:ext cx="4382100" cy="62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Match many of them</a:t>
            </a:r>
          </a:p>
        </p:txBody>
      </p:sp>
      <p:sp>
        <p:nvSpPr>
          <p:cNvPr id="11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3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From stephen.marquard@</a:t>
            </a:r>
            <a:r>
              <a:rPr lang="en-US" sz="3000" b="1" i="0" u="none" strike="noStrike" cap="none">
                <a:solidFill>
                  <a:srgbClr val="00FF00"/>
                </a:solidFill>
                <a:latin typeface="Courier New"/>
                <a:ea typeface="Courier New"/>
                <a:cs typeface="Courier New"/>
                <a:sym typeface="Courier New"/>
              </a:rPr>
              <a:t>uct.ac.za</a:t>
            </a:r>
            <a:r>
              <a:rPr lang="en-US" sz="3000" b="1" i="0" u="none" strike="noStrike" cap="none">
                <a:solidFill>
                  <a:srgbClr val="FF7F00"/>
                </a:solidFill>
                <a:latin typeface="Courier New"/>
                <a:ea typeface="Courier New"/>
                <a:cs typeface="Courier New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Regular Expressions</a:t>
            </a:r>
          </a:p>
        </p:txBody>
      </p:sp>
      <p:sp>
        <p:nvSpPr>
          <p:cNvPr id="221" name="Shape 221"/>
          <p:cNvSpPr txBox="1"/>
          <p:nvPr/>
        </p:nvSpPr>
        <p:spPr>
          <a:xfrm>
            <a:off x="2641600" y="2844800"/>
            <a:ext cx="10642599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Really clever </a:t>
            </a:r>
            <a:r>
              <a:rPr lang="en-US" sz="38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8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wild card</a:t>
            </a:r>
            <a:r>
              <a:rPr lang="en-US" sz="38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en-US" sz="38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expressions for matching and parsing strings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x="2540075" y="8115300"/>
            <a:ext cx="11408100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000" u="sng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3"/>
              </a:rPr>
              <a:t>http://en.wikipedia.org/wiki/Regular_expression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" name="Shape 4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Even Cooler Regex Version</a:t>
            </a:r>
          </a:p>
        </p:txBody>
      </p:sp>
      <p:sp>
        <p:nvSpPr>
          <p:cNvPr id="495" name="Shape 495"/>
          <p:cNvSpPr txBox="1"/>
          <p:nvPr/>
        </p:nvSpPr>
        <p:spPr>
          <a:xfrm>
            <a:off x="7035800" y="5822950"/>
            <a:ext cx="7896225" cy="876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ourier New"/>
              <a:buNone/>
            </a:pPr>
            <a:r>
              <a:rPr lang="en-US" sz="57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'^From </a:t>
            </a:r>
            <a:r>
              <a:rPr lang="en-US" sz="5700" i="0" u="none" strike="noStrike" cap="none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.*@([^ </a:t>
            </a:r>
            <a:r>
              <a:rPr lang="en-US" sz="5700" i="0" u="none" strike="noStrike" cap="none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]+</a:t>
            </a:r>
            <a:r>
              <a:rPr lang="en-US" sz="5700" i="0" u="none" strike="noStrike" cap="none" smtClean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5700" i="0" u="none" strike="noStrike" cap="none" smtClean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endParaRPr lang="en-US" sz="5700" i="0" u="none" strike="noStrike" cap="none" dirty="0">
              <a:solidFill>
                <a:srgbClr val="FFFF00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496" name="Shape 496"/>
          <p:cNvSpPr txBox="1"/>
          <p:nvPr/>
        </p:nvSpPr>
        <p:spPr>
          <a:xfrm>
            <a:off x="11744325" y="8026400"/>
            <a:ext cx="4394200" cy="6222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Stop extracting</a:t>
            </a:r>
          </a:p>
        </p:txBody>
      </p:sp>
      <p:cxnSp>
        <p:nvCxnSpPr>
          <p:cNvPr id="497" name="Shape 497"/>
          <p:cNvCxnSpPr/>
          <p:nvPr/>
        </p:nvCxnSpPr>
        <p:spPr>
          <a:xfrm flipH="1">
            <a:off x="13755687" y="6731000"/>
            <a:ext cx="330200" cy="1344612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8" name="Shape 466"/>
          <p:cNvSpPr txBox="1"/>
          <p:nvPr/>
        </p:nvSpPr>
        <p:spPr>
          <a:xfrm>
            <a:off x="707596" y="3432292"/>
            <a:ext cx="14983146" cy="28147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'From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stephen.marquard@uct.ac.za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^From .*@([^ ]*)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'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,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10" name="Shape 419"/>
          <p:cNvSpPr txBox="1"/>
          <p:nvPr/>
        </p:nvSpPr>
        <p:spPr>
          <a:xfrm>
            <a:off x="707596" y="2689933"/>
            <a:ext cx="14226599" cy="673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Arial"/>
              <a:buNone/>
            </a:pP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From stephen.marquard@</a:t>
            </a:r>
            <a:r>
              <a:rPr lang="en-US" sz="3000" i="0" u="none" strike="noStrike" cap="none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uct.ac.za</a:t>
            </a:r>
            <a:r>
              <a:rPr lang="en-US" sz="3000" i="0" u="none" strike="noStrike" cap="none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 Sat Jan  5 09:14:16 2008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4" name="Shape 504"/>
          <p:cNvSpPr txBox="1">
            <a:spLocks noGrp="1"/>
          </p:cNvSpPr>
          <p:nvPr>
            <p:ph type="title"/>
          </p:nvPr>
        </p:nvSpPr>
        <p:spPr>
          <a:xfrm>
            <a:off x="2577835" y="520319"/>
            <a:ext cx="10850933" cy="1725512"/>
          </a:xfrm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 dirty="0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Spam </a:t>
            </a:r>
            <a:r>
              <a:rPr lang="en-US" sz="7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Confidence</a:t>
            </a:r>
          </a:p>
        </p:txBody>
      </p:sp>
      <p:sp>
        <p:nvSpPr>
          <p:cNvPr id="505" name="Shape 505"/>
          <p:cNvSpPr txBox="1"/>
          <p:nvPr/>
        </p:nvSpPr>
        <p:spPr>
          <a:xfrm>
            <a:off x="656281" y="2245831"/>
            <a:ext cx="14587107" cy="49244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list()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</a:t>
            </a:r>
            <a:r>
              <a:rPr lang="en-US" sz="300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^X-DSPAM-Confidence: 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[0-9.]+</a:t>
            </a:r>
            <a:r>
              <a:rPr lang="en-US" sz="300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 line)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len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 != 1 :  continue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= float(</a:t>
            </a:r>
            <a:r>
              <a:rPr lang="en-US" sz="300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stuff</a:t>
            </a:r>
            <a:r>
              <a:rPr lang="en-US" sz="3000" u="none" strike="noStrike" cap="none" dirty="0">
                <a:solidFill>
                  <a:srgbClr val="00FFFF"/>
                </a:solidFill>
                <a:latin typeface="Courier"/>
                <a:ea typeface="Courier New"/>
                <a:cs typeface="Courier"/>
                <a:sym typeface="Courier New"/>
              </a:rPr>
              <a:t>[0]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numlist.append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ourier New"/>
              <a:buNone/>
            </a:pPr>
            <a:r>
              <a:rPr lang="en-US" sz="300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print('Maximum</a:t>
            </a:r>
            <a:r>
              <a:rPr lang="en-US" sz="300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:', max(</a:t>
            </a:r>
            <a:r>
              <a:rPr lang="en-US" sz="300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numlist</a:t>
            </a:r>
            <a:r>
              <a:rPr lang="en-US" sz="300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))</a:t>
            </a:r>
            <a:endParaRPr lang="en-US" sz="300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506" name="Shape 506"/>
          <p:cNvSpPr txBox="1"/>
          <p:nvPr/>
        </p:nvSpPr>
        <p:spPr>
          <a:xfrm>
            <a:off x="11000028" y="6449888"/>
            <a:ext cx="4717199" cy="1200299"/>
          </a:xfrm>
          <a:prstGeom prst="rect">
            <a:avLst/>
          </a:prstGeom>
          <a:noFill/>
          <a:ln w="12700" cap="rnd" cmpd="sng">
            <a:solidFill>
              <a:srgbClr val="FFFF00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python </a:t>
            </a:r>
            <a:r>
              <a:rPr lang="en-US" sz="3900" u="none" strike="noStrike" cap="none" dirty="0" err="1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ds.py</a:t>
            </a:r>
            <a:r>
              <a:rPr lang="en-US" sz="39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900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9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Maximum: 0.9907</a:t>
            </a:r>
          </a:p>
        </p:txBody>
      </p:sp>
      <p:sp>
        <p:nvSpPr>
          <p:cNvPr id="507" name="Shape 507"/>
          <p:cNvSpPr txBox="1"/>
          <p:nvPr/>
        </p:nvSpPr>
        <p:spPr>
          <a:xfrm>
            <a:off x="652449" y="7449711"/>
            <a:ext cx="10618799" cy="890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000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X-DSPAM-Confidence: 0.8475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" name="Shape 512"/>
          <p:cNvSpPr txBox="1">
            <a:spLocks noGrp="1"/>
          </p:cNvSpPr>
          <p:nvPr>
            <p:ph type="title"/>
          </p:nvPr>
        </p:nvSpPr>
        <p:spPr>
          <a:xfrm>
            <a:off x="1155700" y="646308"/>
            <a:ext cx="13932000" cy="1520052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Escape Character</a:t>
            </a:r>
          </a:p>
        </p:txBody>
      </p:sp>
      <p:sp>
        <p:nvSpPr>
          <p:cNvPr id="513" name="Shape 51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t" anchorCtr="0">
            <a:noAutofit/>
          </a:bodyPr>
          <a:lstStyle/>
          <a:p>
            <a:pPr marL="501523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</a:pP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If you want a special regular expression character to just behave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normally</a:t>
            </a:r>
            <a:r>
              <a:rPr lang="en-US" sz="3600" u="none" strike="noStrike" cap="none" dirty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(most of the time) you prefix it with </a:t>
            </a:r>
            <a:r>
              <a:rPr lang="en-US" sz="3600" u="none" strike="noStrike" cap="none" dirty="0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'\'</a:t>
            </a:r>
          </a:p>
        </p:txBody>
      </p:sp>
      <p:sp>
        <p:nvSpPr>
          <p:cNvPr id="514" name="Shape 514"/>
          <p:cNvSpPr txBox="1"/>
          <p:nvPr/>
        </p:nvSpPr>
        <p:spPr>
          <a:xfrm>
            <a:off x="675335" y="4285139"/>
            <a:ext cx="10826100" cy="240527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import re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x = 'We just received 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for cookies.'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y = </a:t>
            </a:r>
            <a:r>
              <a:rPr lang="en-US" sz="30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re.findall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('</a:t>
            </a:r>
            <a:r>
              <a:rPr lang="en-US" sz="30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\$[0-9.]+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',x)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&gt;&gt;&gt; </a:t>
            </a:r>
            <a:r>
              <a:rPr lang="en-US" sz="30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print(y)</a:t>
            </a:r>
            <a:endParaRPr lang="en-US" sz="30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['</a:t>
            </a:r>
            <a:r>
              <a:rPr lang="en-US" sz="30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$10.00</a:t>
            </a:r>
            <a:r>
              <a:rPr lang="en-US" sz="30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']</a:t>
            </a:r>
          </a:p>
        </p:txBody>
      </p:sp>
      <p:sp>
        <p:nvSpPr>
          <p:cNvPr id="515" name="Shape 515"/>
          <p:cNvSpPr txBox="1"/>
          <p:nvPr/>
        </p:nvSpPr>
        <p:spPr>
          <a:xfrm>
            <a:off x="11115376" y="6283188"/>
            <a:ext cx="3370173" cy="812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4900" i="0" u="none" strike="noStrike" cap="none" dirty="0">
                <a:solidFill>
                  <a:srgbClr val="FFFF00"/>
                </a:solidFill>
                <a:latin typeface="Courier"/>
                <a:ea typeface="Courier New"/>
                <a:cs typeface="Courier"/>
                <a:sym typeface="Courier New"/>
              </a:rPr>
              <a:t>\$</a:t>
            </a:r>
            <a:r>
              <a:rPr lang="en-US" sz="49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[0-9.]</a:t>
            </a:r>
            <a:r>
              <a:rPr lang="en-US" sz="4900" i="0" u="none" strike="noStrike" cap="none" dirty="0">
                <a:solidFill>
                  <a:srgbClr val="FF7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</a:p>
        </p:txBody>
      </p:sp>
      <p:sp>
        <p:nvSpPr>
          <p:cNvPr id="516" name="Shape 516"/>
          <p:cNvSpPr txBox="1"/>
          <p:nvPr/>
        </p:nvSpPr>
        <p:spPr>
          <a:xfrm>
            <a:off x="12055272" y="7718288"/>
            <a:ext cx="3834085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 digit or period</a:t>
            </a:r>
          </a:p>
        </p:txBody>
      </p:sp>
      <p:sp>
        <p:nvSpPr>
          <p:cNvPr id="517" name="Shape 517"/>
          <p:cNvSpPr txBox="1"/>
          <p:nvPr/>
        </p:nvSpPr>
        <p:spPr>
          <a:xfrm>
            <a:off x="7354958" y="7654788"/>
            <a:ext cx="4019528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 real dollar sign</a:t>
            </a:r>
          </a:p>
        </p:txBody>
      </p:sp>
      <p:cxnSp>
        <p:nvCxnSpPr>
          <p:cNvPr id="518" name="Shape 518"/>
          <p:cNvCxnSpPr/>
          <p:nvPr/>
        </p:nvCxnSpPr>
        <p:spPr>
          <a:xfrm flipH="1">
            <a:off x="11188837" y="7162663"/>
            <a:ext cx="312599" cy="498599"/>
          </a:xfrm>
          <a:prstGeom prst="straightConnector1">
            <a:avLst/>
          </a:prstGeom>
          <a:noFill/>
          <a:ln w="76200" cap="rnd" cmpd="sng">
            <a:solidFill>
              <a:srgbClr val="FF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19" name="Shape 519"/>
          <p:cNvCxnSpPr/>
          <p:nvPr/>
        </p:nvCxnSpPr>
        <p:spPr>
          <a:xfrm>
            <a:off x="12503325" y="7061088"/>
            <a:ext cx="312599" cy="6062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cxnSp>
        <p:nvCxnSpPr>
          <p:cNvPr id="520" name="Shape 520"/>
          <p:cNvCxnSpPr/>
          <p:nvPr/>
        </p:nvCxnSpPr>
        <p:spPr>
          <a:xfrm flipH="1">
            <a:off x="13474698" y="7068788"/>
            <a:ext cx="85500" cy="649499"/>
          </a:xfrm>
          <a:prstGeom prst="straightConnector1">
            <a:avLst/>
          </a:prstGeom>
          <a:noFill/>
          <a:ln w="76200" cap="rnd" cmpd="sng">
            <a:solidFill>
              <a:srgbClr val="00FF00"/>
            </a:solidFill>
            <a:prstDash val="solid"/>
            <a:miter/>
            <a:headEnd type="stealth" w="med" len="med"/>
            <a:tailEnd type="none" w="med" len="med"/>
          </a:ln>
        </p:spPr>
      </p:cxnSp>
      <p:sp>
        <p:nvSpPr>
          <p:cNvPr id="521" name="Shape 521"/>
          <p:cNvSpPr txBox="1"/>
          <p:nvPr/>
        </p:nvSpPr>
        <p:spPr>
          <a:xfrm>
            <a:off x="12869655" y="4276588"/>
            <a:ext cx="2838756" cy="1219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7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7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At least one or more</a:t>
            </a:r>
          </a:p>
        </p:txBody>
      </p:sp>
      <p:cxnSp>
        <p:nvCxnSpPr>
          <p:cNvPr id="522" name="Shape 522"/>
          <p:cNvCxnSpPr/>
          <p:nvPr/>
        </p:nvCxnSpPr>
        <p:spPr>
          <a:xfrm flipH="1" flipV="1">
            <a:off x="14266859" y="5495787"/>
            <a:ext cx="5732" cy="787401"/>
          </a:xfrm>
          <a:prstGeom prst="straightConnector1">
            <a:avLst/>
          </a:prstGeom>
          <a:noFill/>
          <a:ln w="76200" cap="rnd" cmpd="sng">
            <a:solidFill>
              <a:srgbClr val="FF7F00"/>
            </a:solidFill>
            <a:prstDash val="solid"/>
            <a:miter/>
            <a:headEnd type="stealth" w="med" len="med"/>
            <a:tailEnd type="none" w="med" len="med"/>
          </a:ln>
        </p:spPr>
      </p:cxn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7" name="Shape 52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Summary</a:t>
            </a:r>
          </a:p>
        </p:txBody>
      </p:sp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4352053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Regular expressions are a cryptic but powerful language for matching strings and extracting elements from those strings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Regular expressions have special characters that indicate intent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3" name="Shape 533"/>
          <p:cNvSpPr txBox="1">
            <a:spLocks noGrp="1"/>
          </p:cNvSpPr>
          <p:nvPr>
            <p:ph type="title" idx="4294967295"/>
          </p:nvPr>
        </p:nvSpPr>
        <p:spPr>
          <a:xfrm>
            <a:off x="1462700" y="1009927"/>
            <a:ext cx="12469200" cy="811213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600">
                <a:solidFill>
                  <a:srgbClr val="FFFF00"/>
                </a:solidFill>
              </a:rPr>
              <a:t>Acknowledgements / Contributions</a:t>
            </a:r>
          </a:p>
        </p:txBody>
      </p:sp>
      <p:sp>
        <p:nvSpPr>
          <p:cNvPr id="535" name="Shape 535"/>
          <p:cNvSpPr txBox="1"/>
          <p:nvPr/>
        </p:nvSpPr>
        <p:spPr>
          <a:xfrm>
            <a:off x="1206100" y="2150353"/>
            <a:ext cx="6797699" cy="53503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These slides are Copyright 2010-  Charles R. Severance (</a:t>
            </a:r>
            <a:r>
              <a:rPr lang="en-US" sz="1800" u="sng">
                <a:solidFill>
                  <a:srgbClr val="FFFF00"/>
                </a:solidFill>
                <a:hlinkClick r:id="rId3"/>
              </a:rPr>
              <a:t>www.dr-chuck.com</a:t>
            </a:r>
            <a:r>
              <a:rPr lang="en-US" sz="1800">
                <a:solidFill>
                  <a:srgbClr val="FFFFFF"/>
                </a:solidFill>
              </a:rPr>
              <a:t>) of the University of Michigan School of Information and </a:t>
            </a:r>
            <a:r>
              <a:rPr lang="en-US" sz="1800" u="sng">
                <a:solidFill>
                  <a:srgbClr val="FFFF00"/>
                </a:solidFill>
                <a:hlinkClick r:id="rId4"/>
              </a:rPr>
              <a:t>open.umich.edu</a:t>
            </a:r>
            <a:r>
              <a:rPr lang="en-US" sz="1800">
                <a:solidFill>
                  <a:srgbClr val="FFFFFF"/>
                </a:solidFill>
              </a:rPr>
              <a:t> and made available under a Creative Commons Attribution 4.0 License.  Please maintain this last slide in all copies of the document to comply with the attribution requirements of the license.  If you make a change, feel free to add your name and organization to the list of contributors on this page as you republish the materials.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Initial Development: Charles Severance, University of Michigan School of Information</a:t>
            </a:r>
          </a:p>
          <a:p>
            <a:pPr lvl="0" rtl="0">
              <a:spcBef>
                <a:spcPts val="0"/>
              </a:spcBef>
              <a:buNone/>
            </a:pPr>
            <a:endParaRPr sz="180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… Insert new Contributors and Translations here</a:t>
            </a:r>
          </a:p>
        </p:txBody>
      </p:sp>
      <p:pic>
        <p:nvPicPr>
          <p:cNvPr id="536" name="Shape 53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37900" y="903277"/>
            <a:ext cx="1024800" cy="1024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Shape 53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3897687" y="1081477"/>
            <a:ext cx="1968599" cy="6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538" name="Shape 538"/>
          <p:cNvSpPr txBox="1"/>
          <p:nvPr/>
        </p:nvSpPr>
        <p:spPr>
          <a:xfrm>
            <a:off x="8704400" y="2280828"/>
            <a:ext cx="6797699" cy="521990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1800">
                <a:solidFill>
                  <a:srgbClr val="FFFFFF"/>
                </a:solidFill>
              </a:rPr>
              <a:t>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7" name="Shape 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490164" y="914475"/>
            <a:ext cx="9148570" cy="6373812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Shape 228"/>
          <p:cNvSpPr txBox="1"/>
          <p:nvPr/>
        </p:nvSpPr>
        <p:spPr>
          <a:xfrm>
            <a:off x="2857500" y="7645400"/>
            <a:ext cx="104138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Really smart </a:t>
            </a:r>
            <a:r>
              <a:rPr lang="en-US" sz="3800" u="none" strike="noStrike" cap="none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“Find” </a:t>
            </a:r>
            <a:r>
              <a:rPr lang="en-US" sz="38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or </a:t>
            </a:r>
            <a:r>
              <a:rPr lang="en-US" sz="3800" u="none" strike="noStrike" cap="none" smtClean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“Search”</a:t>
            </a:r>
            <a:endParaRPr lang="en-US" sz="3800" u="none" strike="noStrike" cap="none">
              <a:solidFill>
                <a:srgbClr val="FFD966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</p:txBody>
      </p:sp>
      <p:sp>
        <p:nvSpPr>
          <p:cNvPr id="229" name="Shape 229"/>
          <p:cNvSpPr/>
          <p:nvPr/>
        </p:nvSpPr>
        <p:spPr>
          <a:xfrm flipH="1">
            <a:off x="12636449" y="1343100"/>
            <a:ext cx="1269899" cy="660300"/>
          </a:xfrm>
          <a:prstGeom prst="rightArrow">
            <a:avLst>
              <a:gd name="adj1" fmla="val 42844"/>
              <a:gd name="adj2" fmla="val 43131"/>
            </a:avLst>
          </a:prstGeom>
          <a:solidFill>
            <a:srgbClr val="00FF00"/>
          </a:solidFill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Understanding Regular Expressions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1155700" y="2603500"/>
            <a:ext cx="13932000" cy="5283767"/>
          </a:xfrm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1104900" marR="0" lvl="0" indent="-60337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Very powerful and quite cryptic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Fun once you understand them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Regular expressions are a language unto themselves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A language of 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marker characters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- programming with characters</a:t>
            </a:r>
          </a:p>
          <a:p>
            <a:pPr marL="1104900" marR="0" lvl="0" indent="-603377" algn="l" rtl="0">
              <a:lnSpc>
                <a:spcPct val="100000"/>
              </a:lnSpc>
              <a:spcBef>
                <a:spcPts val="23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It is kind of an 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old school</a:t>
            </a:r>
            <a:r>
              <a:rPr lang="en-US" sz="360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language - compact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0" name="Shape 2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685925" y="829037"/>
            <a:ext cx="7343776" cy="7343413"/>
          </a:xfrm>
          <a:prstGeom prst="rect">
            <a:avLst/>
          </a:prstGeom>
          <a:noFill/>
          <a:ln>
            <a:noFill/>
          </a:ln>
        </p:spPr>
      </p:pic>
      <p:sp>
        <p:nvSpPr>
          <p:cNvPr id="241" name="Shape 241"/>
          <p:cNvSpPr txBox="1"/>
          <p:nvPr/>
        </p:nvSpPr>
        <p:spPr>
          <a:xfrm>
            <a:off x="10427225" y="6931025"/>
            <a:ext cx="5152799" cy="660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Cabin"/>
              <a:buNone/>
            </a:pPr>
            <a:r>
              <a:rPr lang="en-US" sz="3800" u="sng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4"/>
              </a:rPr>
              <a:t>http://</a:t>
            </a:r>
            <a:r>
              <a:rPr lang="en-US" sz="3800" u="sng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  <a:hlinkClick r:id="rId4"/>
              </a:rPr>
              <a:t>xkcd.com/208/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Shape 2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50800" tIns="50800" rIns="50800" bIns="508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6600" u="none" strike="noStrike" cap="none" dirty="0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Regular Expression Quick Guide</a:t>
            </a:r>
          </a:p>
        </p:txBody>
      </p:sp>
      <p:sp>
        <p:nvSpPr>
          <p:cNvPr id="247" name="Shape 247"/>
          <p:cNvSpPr txBox="1"/>
          <p:nvPr/>
        </p:nvSpPr>
        <p:spPr>
          <a:xfrm>
            <a:off x="2565400" y="2539900"/>
            <a:ext cx="11607801" cy="51944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^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Matches the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beginning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of a line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$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Matches the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end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of the line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.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Matches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any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Matches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whitespace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\S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Matches any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non-whitespace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character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zero or more times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*? 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zero or more times (non-greedy)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one or more times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+?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Repeats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a character one or more times (non-greedy)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aeiou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Matches a single character in the listed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[^XYZ]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Matches a single character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not in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the listed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set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[a-z0-9]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The set of characters can include a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range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Indicates where string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extraction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is to start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Arial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)  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Indicates where string 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extraction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is to end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984500" y="8407400"/>
            <a:ext cx="9376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FF00"/>
                </a:solidFill>
              </a:rPr>
              <a:t>https://www.py4e.com/lectures3/Pythonlearn-11-Regex-Handout.txt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The Regular Expression Module</a:t>
            </a:r>
          </a:p>
        </p:txBody>
      </p:sp>
      <p:sp>
        <p:nvSpPr>
          <p:cNvPr id="253" name="Shape 25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749300" marR="0" lvl="0" indent="-37109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Before you can use regular expressions in your program, you must import the library using 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“</a:t>
            </a:r>
            <a:r>
              <a:rPr lang="en-US" sz="3600" u="none" strike="noStrike" cap="none" smtClean="0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import re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”</a:t>
            </a:r>
            <a:endParaRPr lang="en-US" sz="3600" u="none" strike="noStrike" cap="none">
              <a:solidFill>
                <a:schemeClr val="lt1"/>
              </a:solidFill>
              <a:latin typeface="Arial Regular" charset="0"/>
              <a:ea typeface="Arial Regular" charset="0"/>
              <a:cs typeface="Arial Regular" charset="0"/>
              <a:sym typeface="Cabin"/>
            </a:endParaRP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You can use 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re.search()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to see if a string matches a regular expression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, 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similar to using the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 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method for strings</a:t>
            </a:r>
          </a:p>
          <a:p>
            <a:pPr marL="749300" marR="0" lvl="0" indent="-371094" algn="l" rtl="0">
              <a:lnSpc>
                <a:spcPct val="100000"/>
              </a:lnSpc>
              <a:spcBef>
                <a:spcPts val="350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Cabin"/>
              <a:buChar char="•"/>
            </a:pP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You can use </a:t>
            </a:r>
            <a:r>
              <a:rPr lang="en-US" sz="3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re.findall()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to extract 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portions of a string that match your regular 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expression, 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similar to a combination of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</a:t>
            </a:r>
            <a:r>
              <a:rPr lang="en-US" sz="3600" u="none" strike="noStrike" cap="none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and slicing: </a:t>
            </a:r>
            <a:r>
              <a:rPr lang="en-US" sz="3600" u="none" strike="noStrike" cap="none" smtClean="0">
                <a:solidFill>
                  <a:schemeClr val="lt1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  <a:r>
              <a:rPr lang="en-US" sz="3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var[5:10]</a:t>
            </a:r>
            <a:r>
              <a:rPr lang="en-US" sz="3600" u="none" strike="noStrike" cap="none">
                <a:solidFill>
                  <a:srgbClr val="FF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Shape 2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38100" tIns="38100" rIns="38100" bIns="381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Using </a:t>
            </a:r>
            <a:r>
              <a:rPr lang="en-US" sz="7600" u="none" strike="noStrike" cap="none">
                <a:solidFill>
                  <a:srgbClr val="00FF00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re.search()</a:t>
            </a:r>
            <a:r>
              <a:rPr lang="en-US" sz="7600" u="none" strike="noStrike" cap="none">
                <a:solidFill>
                  <a:srgbClr val="FFD966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 Like </a:t>
            </a:r>
            <a:r>
              <a:rPr lang="en-US" sz="7600" u="none" strike="noStrike" cap="none">
                <a:solidFill>
                  <a:srgbClr val="FF00FF"/>
                </a:solidFill>
                <a:latin typeface="Arial Regular" charset="0"/>
                <a:ea typeface="Arial Regular" charset="0"/>
                <a:cs typeface="Arial Regular" charset="0"/>
                <a:sym typeface="Cabin"/>
              </a:rPr>
              <a:t>find()</a:t>
            </a:r>
          </a:p>
        </p:txBody>
      </p:sp>
      <p:sp>
        <p:nvSpPr>
          <p:cNvPr id="259" name="Shape 259"/>
          <p:cNvSpPr txBox="1"/>
          <p:nvPr/>
        </p:nvSpPr>
        <p:spPr>
          <a:xfrm>
            <a:off x="8371600" y="3410950"/>
            <a:ext cx="7579499" cy="38523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FF00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import re</a:t>
            </a: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i="0" u="none" strike="noStrike" cap="none" dirty="0">
              <a:solidFill>
                <a:srgbClr val="00FF00"/>
              </a:solidFill>
              <a:latin typeface="Courier"/>
              <a:ea typeface="Courier New"/>
              <a:cs typeface="Courier"/>
              <a:sym typeface="Courier New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re.search</a:t>
            </a:r>
            <a:r>
              <a:rPr lang="en-US" sz="2400" i="0" u="none" strike="noStrike" cap="none" dirty="0">
                <a:solidFill>
                  <a:srgbClr val="00FF00"/>
                </a:solidFill>
                <a:latin typeface="Courier"/>
                <a:ea typeface="Courier New"/>
                <a:cs typeface="Courier"/>
                <a:sym typeface="Courier New"/>
              </a:rPr>
              <a:t>('From:', line)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985838" y="3652600"/>
            <a:ext cx="6997186" cy="32321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hand = open('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mbox-short.txt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')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for line in hand: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line = </a:t>
            </a:r>
            <a:r>
              <a:rPr lang="en-US" sz="2400" i="0" u="none" strike="noStrike" cap="none" dirty="0" err="1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line.rstrip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()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if </a:t>
            </a:r>
            <a:r>
              <a:rPr lang="en-US" sz="2400" i="0" u="none" strike="noStrike" cap="none" dirty="0" err="1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line.find</a:t>
            </a:r>
            <a:r>
              <a:rPr lang="en-US" sz="2400" i="0" u="none" strike="noStrike" cap="none" dirty="0">
                <a:solidFill>
                  <a:srgbClr val="FF00FF"/>
                </a:solidFill>
                <a:latin typeface="Courier"/>
                <a:ea typeface="Courier New"/>
                <a:cs typeface="Courier"/>
                <a:sym typeface="Courier New"/>
              </a:rPr>
              <a:t>('From:')</a:t>
            </a: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&gt;= 0: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Cabin"/>
              <a:buNone/>
            </a:pPr>
            <a:r>
              <a:rPr lang="en-US" sz="2400" i="0" u="none" strike="noStrike" cap="none" dirty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        </a:t>
            </a:r>
            <a:r>
              <a:rPr lang="en-US" sz="2400" i="0" u="none" strike="noStrike" cap="none" dirty="0" smtClean="0">
                <a:solidFill>
                  <a:schemeClr val="lt1"/>
                </a:solidFill>
                <a:latin typeface="Courier"/>
                <a:ea typeface="Courier New"/>
                <a:cs typeface="Courier"/>
                <a:sym typeface="Courier New"/>
              </a:rPr>
              <a:t>print(line)</a:t>
            </a:r>
            <a:endParaRPr lang="en-US" sz="2400" i="0" u="none" strike="noStrike" cap="none" dirty="0">
              <a:solidFill>
                <a:schemeClr val="lt1"/>
              </a:solidFill>
              <a:latin typeface="Courier"/>
              <a:ea typeface="Courier New"/>
              <a:cs typeface="Courier"/>
              <a:sym typeface="Courier New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&amp; Subtitle">
  <a:themeElements>
    <a:clrScheme name="">
      <a:dk1>
        <a:srgbClr val="808080"/>
      </a:dk1>
      <a:lt1>
        <a:srgbClr val="FFFFFF"/>
      </a:lt1>
      <a:dk2>
        <a:srgbClr val="000000"/>
      </a:dk2>
      <a:lt2>
        <a:srgbClr val="000000"/>
      </a:lt2>
      <a:accent1>
        <a:srgbClr val="BBE0E3"/>
      </a:accent1>
      <a:accent2>
        <a:srgbClr val="333399"/>
      </a:accent2>
      <a:accent3>
        <a:srgbClr val="AAAAAA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1795</TotalTime>
  <Words>1914</Words>
  <Application>Microsoft Macintosh PowerPoint</Application>
  <PresentationFormat>Custom</PresentationFormat>
  <Paragraphs>300</Paragraphs>
  <Slides>34</Slides>
  <Notes>33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2" baseType="lpstr">
      <vt:lpstr>Arial Regular</vt:lpstr>
      <vt:lpstr>Cabin</vt:lpstr>
      <vt:lpstr>Courier</vt:lpstr>
      <vt:lpstr>Courier New</vt:lpstr>
      <vt:lpstr>Gill Sans</vt:lpstr>
      <vt:lpstr>ヒラギノ角ゴ ProN W3</vt:lpstr>
      <vt:lpstr>Arial</vt:lpstr>
      <vt:lpstr>Title &amp; Subtitle</vt:lpstr>
      <vt:lpstr>Regular Expressions</vt:lpstr>
      <vt:lpstr>Regular Expressions</vt:lpstr>
      <vt:lpstr>Regular Expressions</vt:lpstr>
      <vt:lpstr>PowerPoint Presentation</vt:lpstr>
      <vt:lpstr>Understanding Regular Expressions</vt:lpstr>
      <vt:lpstr>PowerPoint Presentation</vt:lpstr>
      <vt:lpstr>Regular Expression Quick Guide</vt:lpstr>
      <vt:lpstr>The Regular Expression Module</vt:lpstr>
      <vt:lpstr>Using re.search() Like find()</vt:lpstr>
      <vt:lpstr>Using re.search() Like startswith()</vt:lpstr>
      <vt:lpstr>Wild-Card Characters</vt:lpstr>
      <vt:lpstr>Fine-Tuning Your Match</vt:lpstr>
      <vt:lpstr>Fine-Tuning Your Match</vt:lpstr>
      <vt:lpstr>Matching and Extracting Data</vt:lpstr>
      <vt:lpstr>Matching and Extracting Data</vt:lpstr>
      <vt:lpstr>Warning: Greedy Matching</vt:lpstr>
      <vt:lpstr>Non-Greedy Matching</vt:lpstr>
      <vt:lpstr>Fine-Tuning String Extraction</vt:lpstr>
      <vt:lpstr>Fine-Tuning String Extraction</vt:lpstr>
      <vt:lpstr>String Parsing Examples…</vt:lpstr>
      <vt:lpstr>PowerPoint Presentation</vt:lpstr>
      <vt:lpstr>The Double Split Pattern</vt:lpstr>
      <vt:lpstr>The Regex Version</vt:lpstr>
      <vt:lpstr>The Regex Version</vt:lpstr>
      <vt:lpstr>The Regex Version</vt:lpstr>
      <vt:lpstr>Even Cooler Regex Version</vt:lpstr>
      <vt:lpstr>Even Cooler Regex Version</vt:lpstr>
      <vt:lpstr>Even Cooler Regex Version</vt:lpstr>
      <vt:lpstr>Even Cooler Regex Version</vt:lpstr>
      <vt:lpstr>Even Cooler Regex Version</vt:lpstr>
      <vt:lpstr>Spam Confidence</vt:lpstr>
      <vt:lpstr>Escape Character</vt:lpstr>
      <vt:lpstr>Summary</vt:lpstr>
      <vt:lpstr>Acknowledgements / Contributions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Regular Expressions</dc:title>
  <cp:lastModifiedBy>Charles Severance</cp:lastModifiedBy>
  <cp:revision>52</cp:revision>
  <dcterms:modified xsi:type="dcterms:W3CDTF">2017-10-05T22:56:56Z</dcterms:modified>
</cp:coreProperties>
</file>