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6256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4F"/>
    <a:srgbClr val="29324D"/>
    <a:srgbClr val="214C61"/>
    <a:srgbClr val="224260"/>
    <a:srgbClr val="1D3953"/>
    <a:srgbClr val="1B354D"/>
    <a:srgbClr val="222252"/>
    <a:srgbClr val="2A276F"/>
    <a:srgbClr val="23205A"/>
    <a:srgbClr val="282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8708" autoAdjust="0"/>
  </p:normalViewPr>
  <p:slideViewPr>
    <p:cSldViewPr snapToGrid="0" snapToObjects="1">
      <p:cViewPr>
        <p:scale>
          <a:sx n="50" d="100"/>
          <a:sy n="50" d="100"/>
        </p:scale>
        <p:origin x="-667" y="-178"/>
      </p:cViewPr>
      <p:guideLst>
        <p:guide orient="horz" pos="2880"/>
        <p:guide pos="5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58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26-05B3-8743-A36E-6FB2BBD397D1}" type="datetimeFigureOut">
              <a:rPr lang="en-US" smtClean="0"/>
              <a:t>6/27/2019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9216C-DD1F-D149-A005-CBD374B1CD31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 dirty="0"/>
          </a:p>
          <a:p>
            <a:pPr lvl="1">
              <a:spcBef>
                <a:spcPts val="0"/>
              </a:spcBef>
            </a:pPr>
            <a:endParaRPr dirty="0"/>
          </a:p>
          <a:p>
            <a:pPr lvl="2">
              <a:spcBef>
                <a:spcPts val="0"/>
              </a:spcBef>
            </a:pPr>
            <a:endParaRPr dirty="0"/>
          </a:p>
          <a:p>
            <a:pPr lvl="3">
              <a:spcBef>
                <a:spcPts val="0"/>
              </a:spcBef>
            </a:pPr>
            <a:endParaRPr dirty="0"/>
          </a:p>
          <a:p>
            <a:pPr lvl="4">
              <a:spcBef>
                <a:spcPts val="0"/>
              </a:spcBef>
            </a:pPr>
            <a:endParaRPr dirty="0"/>
          </a:p>
          <a:p>
            <a:pPr lvl="5">
              <a:spcBef>
                <a:spcPts val="0"/>
              </a:spcBef>
            </a:pPr>
            <a:endParaRPr dirty="0"/>
          </a:p>
          <a:p>
            <a:pPr lvl="6">
              <a:spcBef>
                <a:spcPts val="0"/>
              </a:spcBef>
            </a:pPr>
            <a:endParaRPr dirty="0"/>
          </a:p>
          <a:p>
            <a:pPr lvl="7">
              <a:spcBef>
                <a:spcPts val="0"/>
              </a:spcBef>
            </a:pPr>
            <a:endParaRPr dirty="0"/>
          </a:p>
          <a:p>
            <a:pPr lvl="8">
              <a:spcBef>
                <a:spcPts val="0"/>
              </a:spcBef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4333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Nota de Chuck.</a:t>
            </a:r>
            <a:r>
              <a:rPr lang="es-A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s-A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 está usando estos materiales, puede retirar el logotipo de UM y reemplazarlo por el suyo pero, por favor, conserve el logo de CC-BY en la primera página así como también retenga la página de agradecimientos al final. </a:t>
            </a:r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679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7969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4123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55400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0682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6447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0007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808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8140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85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398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8216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91666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977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98" name="Shape 2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7247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78" y="889217"/>
            <a:ext cx="15174644" cy="2732951"/>
          </a:xfrm>
          <a:prstGeom prst="rect">
            <a:avLst/>
          </a:prstGeom>
          <a:effectLst>
            <a:innerShdw blurRad="482600" dist="50800" dir="13500000">
              <a:srgbClr val="000000">
                <a:alpha val="37000"/>
              </a:srgbClr>
            </a:inn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lIns="162553" tIns="81276" rIns="162553" bIns="81276"/>
          <a:lstStyle>
            <a:lvl1pPr>
              <a:defRPr sz="6200" b="1" i="0" cap="none">
                <a:solidFill>
                  <a:schemeClr val="bg1"/>
                </a:solidFill>
                <a:latin typeface="Gill Sans SemiBold"/>
                <a:cs typeface="Lucida Gran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7135" y="5181600"/>
            <a:ext cx="13392187" cy="2336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5500" b="1" i="0" baseline="0">
                <a:solidFill>
                  <a:srgbClr val="FDC227"/>
                </a:solidFill>
                <a:effectLst>
                  <a:innerShdw blurRad="63500" dist="50800" dir="13500000">
                    <a:srgbClr val="000000">
                      <a:alpha val="9000"/>
                    </a:srgbClr>
                  </a:innerShdw>
                </a:effectLst>
                <a:latin typeface="Gill Sans SemiBold"/>
                <a:cs typeface="Georgia"/>
              </a:defRPr>
            </a:lvl1pPr>
            <a:lvl2pPr marL="812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2769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812800" y="768096"/>
            <a:ext cx="14630400" cy="13655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0029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5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178" y="905084"/>
            <a:ext cx="14991644" cy="1247721"/>
          </a:xfrm>
          <a:prstGeom prst="rect">
            <a:avLst/>
          </a:prstGeom>
        </p:spPr>
        <p:txBody>
          <a:bodyPr lIns="162553" tIns="81276" rIns="162553" bIns="81276"/>
          <a:lstStyle>
            <a:lvl1pPr>
              <a:defRPr sz="6200" b="1" i="0" cap="none" baseline="0">
                <a:solidFill>
                  <a:srgbClr val="FFCB05"/>
                </a:solidFill>
                <a:effectLst>
                  <a:innerShdw blurRad="63500" dist="50800" dir="13500000">
                    <a:srgbClr val="000000">
                      <a:alpha val="14000"/>
                    </a:srgbClr>
                  </a:innerShdw>
                </a:effectLst>
                <a:latin typeface="Gill Sans SemiBold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2475702"/>
            <a:ext cx="14630400" cy="59020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53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683" y="1366549"/>
            <a:ext cx="15400421" cy="1816100"/>
          </a:xfrm>
          <a:prstGeom prst="rect">
            <a:avLst/>
          </a:prstGeom>
        </p:spPr>
        <p:txBody>
          <a:bodyPr lIns="162553" tIns="81276" rIns="162553" bIns="81276" anchor="t"/>
          <a:lstStyle>
            <a:lvl1pPr algn="ctr">
              <a:defRPr sz="6200" b="1" i="0" cap="none">
                <a:solidFill>
                  <a:schemeClr val="bg1"/>
                </a:solidFill>
                <a:latin typeface="Gill Sans Semi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4919579"/>
            <a:ext cx="13817600" cy="9562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4300">
                <a:solidFill>
                  <a:srgbClr val="FDC227"/>
                </a:solidFill>
              </a:defRPr>
            </a:lvl1pPr>
            <a:lvl2pPr marL="81276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29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3pPr>
            <a:lvl4pPr marL="243829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5105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6382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7658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68935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0211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introhtml_SC_topbar.pn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28"/>
          <a:stretch/>
        </p:blipFill>
        <p:spPr>
          <a:xfrm>
            <a:off x="0" y="12096"/>
            <a:ext cx="9144000" cy="3894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 userDrawn="1"/>
        </p:nvSpPr>
        <p:spPr>
          <a:xfrm>
            <a:off x="83918" y="52940"/>
            <a:ext cx="2586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cs typeface="Lucida Grande"/>
              </a:rPr>
              <a:t>LECTURE</a:t>
            </a:r>
            <a:r>
              <a:rPr lang="en-US" sz="1400" baseline="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cs typeface="Lucida Grande"/>
              </a:rPr>
              <a:t> NAME</a:t>
            </a:r>
            <a:endParaRPr 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Lucida Grande"/>
              <a:cs typeface="Lucida Grande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253071" y="-3374"/>
            <a:ext cx="16207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PYTHON FOR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466609" y="126322"/>
            <a:ext cx="12034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aseline="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EVERYBODY</a:t>
            </a:r>
            <a:endParaRPr lang="en-US" sz="1100" dirty="0" smtClean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3893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267" y="885296"/>
            <a:ext cx="14630400" cy="1248306"/>
          </a:xfrm>
          <a:prstGeom prst="rect">
            <a:avLst/>
          </a:prstGeom>
        </p:spPr>
        <p:txBody>
          <a:bodyPr lIns="162553" tIns="81276" rIns="162553" bIns="81276"/>
          <a:lstStyle>
            <a:lvl1pPr>
              <a:defRPr sz="5700" b="1" i="0" cap="none">
                <a:solidFill>
                  <a:schemeClr val="bg1"/>
                </a:solidFill>
                <a:latin typeface="Gill Sans SemiBold"/>
                <a:cs typeface="Lucida Gran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2133602"/>
            <a:ext cx="7179733" cy="6034617"/>
          </a:xfrm>
          <a:prstGeom prst="rect">
            <a:avLst/>
          </a:prstGeom>
        </p:spPr>
        <p:txBody>
          <a:bodyPr/>
          <a:lstStyle>
            <a:lvl1pPr>
              <a:defRPr sz="3200" b="1" i="0" cap="none">
                <a:solidFill>
                  <a:srgbClr val="FDC227"/>
                </a:solidFill>
                <a:latin typeface="Gill Sans SemiBold"/>
                <a:cs typeface="Lucida Grande"/>
              </a:defRPr>
            </a:lvl1pPr>
            <a:lvl2pPr>
              <a:defRPr sz="2800" b="0" i="1">
                <a:latin typeface="Gill Sans SemiBold"/>
                <a:cs typeface="Lucida Grande"/>
              </a:defRPr>
            </a:lvl2pPr>
            <a:lvl3pPr>
              <a:defRPr sz="2800" b="0" i="1">
                <a:latin typeface="Gill Sans SemiBold"/>
                <a:cs typeface="Lucida Grande"/>
              </a:defRPr>
            </a:lvl3pPr>
            <a:lvl4pPr>
              <a:defRPr sz="2800" b="0" i="1">
                <a:latin typeface="Gill Sans SemiBold"/>
                <a:cs typeface="Lucida Grande"/>
              </a:defRPr>
            </a:lvl4pPr>
            <a:lvl5pPr>
              <a:defRPr sz="2800" b="0" i="1">
                <a:latin typeface="Gill Sans SemiBold"/>
                <a:cs typeface="Lucida Grande"/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63467" y="2133602"/>
            <a:ext cx="7179733" cy="6034617"/>
          </a:xfrm>
          <a:prstGeom prst="rect">
            <a:avLst/>
          </a:prstGeom>
        </p:spPr>
        <p:txBody>
          <a:bodyPr/>
          <a:lstStyle>
            <a:lvl1pPr>
              <a:defRPr sz="3200" b="0" i="0">
                <a:solidFill>
                  <a:srgbClr val="FDC227"/>
                </a:solidFill>
                <a:latin typeface="Gill Sans SemiBold"/>
                <a:cs typeface="Lucida Grande"/>
              </a:defRPr>
            </a:lvl1pPr>
            <a:lvl2pPr>
              <a:defRPr sz="2800" b="0" i="1">
                <a:latin typeface="Gill Sans SemiBold"/>
                <a:cs typeface="Lucida Grande"/>
              </a:defRPr>
            </a:lvl2pPr>
            <a:lvl3pPr>
              <a:defRPr sz="2800" b="0" i="1">
                <a:latin typeface="Gill Sans SemiBold"/>
                <a:cs typeface="Lucida Grande"/>
              </a:defRPr>
            </a:lvl3pPr>
            <a:lvl4pPr>
              <a:defRPr sz="2800" b="0" i="1">
                <a:latin typeface="Gill Sans SemiBold"/>
                <a:cs typeface="Lucida Grande"/>
              </a:defRPr>
            </a:lvl4pPr>
            <a:lvl5pPr>
              <a:defRPr sz="2800" b="0" i="1">
                <a:latin typeface="Gill Sans SemiBold"/>
                <a:cs typeface="Lucida Grande"/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1715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820646"/>
            <a:ext cx="14630400" cy="1226172"/>
          </a:xfrm>
          <a:prstGeom prst="rect">
            <a:avLst/>
          </a:prstGeom>
        </p:spPr>
        <p:txBody>
          <a:bodyPr lIns="162553" tIns="81276" rIns="162553" bIns="81276"/>
          <a:lstStyle>
            <a:lvl1pPr>
              <a:defRPr sz="5700" b="0" i="0" cap="none">
                <a:solidFill>
                  <a:schemeClr val="bg1"/>
                </a:solidFill>
                <a:latin typeface="Gill Sans SemiBold"/>
                <a:cs typeface="Lucida Gran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046818"/>
            <a:ext cx="7182556" cy="8530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3600" b="0" i="0" cap="none">
                <a:solidFill>
                  <a:srgbClr val="FDC227"/>
                </a:solidFill>
                <a:effectLst/>
                <a:latin typeface="Gill Sans SemiBold"/>
                <a:cs typeface="Lucida Grande"/>
              </a:defRPr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0" y="3232187"/>
            <a:ext cx="7182556" cy="526838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ill Sans SemiBold"/>
                <a:cs typeface="Lucida Grande"/>
              </a:defRPr>
            </a:lvl1pPr>
            <a:lvl2pPr>
              <a:defRPr sz="2800" b="0" i="1">
                <a:latin typeface="Gill Sans SemiBold"/>
                <a:cs typeface="Lucida Grande"/>
              </a:defRPr>
            </a:lvl2pPr>
            <a:lvl3pPr>
              <a:defRPr sz="2800" b="0" i="1">
                <a:latin typeface="Gill Sans SemiBold"/>
                <a:cs typeface="Lucida Grande"/>
              </a:defRPr>
            </a:lvl3pPr>
            <a:lvl4pPr>
              <a:defRPr sz="2800" b="0" i="1">
                <a:latin typeface="Gill Sans SemiBold"/>
                <a:cs typeface="Lucida Grande"/>
              </a:defRPr>
            </a:lvl4pPr>
            <a:lvl5pPr>
              <a:defRPr sz="2800" b="0" i="1">
                <a:latin typeface="Gill Sans SemiBold"/>
                <a:cs typeface="Lucida Grande"/>
              </a:defRPr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5" y="2046818"/>
            <a:ext cx="7185378" cy="85301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None/>
              <a:defRPr sz="3600" b="0">
                <a:solidFill>
                  <a:srgbClr val="FDC227"/>
                </a:solidFill>
                <a:effectLst/>
                <a:latin typeface="Gill Sans SemiBold"/>
                <a:cs typeface="Lucida Grande"/>
              </a:defRPr>
            </a:lvl1pPr>
            <a:lvl2pPr marL="812764" indent="0">
              <a:buNone/>
              <a:defRPr sz="3600" b="1"/>
            </a:lvl2pPr>
            <a:lvl3pPr marL="1625529" indent="0">
              <a:buNone/>
              <a:defRPr sz="3200" b="1"/>
            </a:lvl3pPr>
            <a:lvl4pPr marL="2438293" indent="0">
              <a:buNone/>
              <a:defRPr sz="2800" b="1"/>
            </a:lvl4pPr>
            <a:lvl5pPr marL="3251058" indent="0">
              <a:buNone/>
              <a:defRPr sz="2800" b="1"/>
            </a:lvl5pPr>
            <a:lvl6pPr marL="4063822" indent="0">
              <a:buNone/>
              <a:defRPr sz="2800" b="1"/>
            </a:lvl6pPr>
            <a:lvl7pPr marL="4876587" indent="0">
              <a:buNone/>
              <a:defRPr sz="2800" b="1"/>
            </a:lvl7pPr>
            <a:lvl8pPr marL="5689351" indent="0">
              <a:buNone/>
              <a:defRPr sz="2800" b="1"/>
            </a:lvl8pPr>
            <a:lvl9pPr marL="6502116" indent="0">
              <a:buNone/>
              <a:defRPr sz="2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3232187"/>
            <a:ext cx="7185378" cy="5268384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ill Sans SemiBold"/>
                <a:cs typeface="Lucida Grande"/>
              </a:defRPr>
            </a:lvl1pPr>
            <a:lvl2pPr>
              <a:defRPr sz="2800" b="0" i="1">
                <a:latin typeface="Gill Sans SemiBold"/>
                <a:cs typeface="Lucida Grande"/>
              </a:defRPr>
            </a:lvl2pPr>
            <a:lvl3pPr>
              <a:defRPr sz="2800" b="0" i="1">
                <a:latin typeface="Gill Sans SemiBold"/>
                <a:cs typeface="Lucida Grande"/>
              </a:defRPr>
            </a:lvl3pPr>
            <a:lvl4pPr>
              <a:defRPr sz="2800" b="0" i="1">
                <a:latin typeface="Gill Sans SemiBold"/>
                <a:cs typeface="Lucida Grande"/>
              </a:defRPr>
            </a:lvl4pPr>
            <a:lvl5pPr>
              <a:defRPr sz="2800" b="0" i="1">
                <a:latin typeface="Gill Sans SemiBold"/>
                <a:cs typeface="Lucida Grande"/>
              </a:defRPr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3464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277099"/>
            <a:ext cx="14630400" cy="1226172"/>
          </a:xfrm>
          <a:prstGeom prst="rect">
            <a:avLst/>
          </a:prstGeom>
        </p:spPr>
        <p:txBody>
          <a:bodyPr lIns="162553" tIns="81276" rIns="162553" bIns="81276"/>
          <a:lstStyle>
            <a:lvl1pPr>
              <a:defRPr sz="5300" b="1" i="0" cap="none">
                <a:solidFill>
                  <a:schemeClr val="bg1"/>
                </a:solidFill>
                <a:latin typeface="Gill Sans SemiBold"/>
                <a:cs typeface="Lucida Gran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94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68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3" y="888973"/>
            <a:ext cx="5348112" cy="1238388"/>
          </a:xfrm>
          <a:prstGeom prst="rect">
            <a:avLst/>
          </a:prstGeom>
        </p:spPr>
        <p:txBody>
          <a:bodyPr lIns="162553" tIns="81276" rIns="162553" bIns="81276" anchor="b"/>
          <a:lstStyle>
            <a:lvl1pPr algn="l">
              <a:defRPr sz="3200" b="0" i="0">
                <a:solidFill>
                  <a:schemeClr val="bg1"/>
                </a:solidFill>
                <a:latin typeface="Gill Sans SemiBold"/>
                <a:cs typeface="Lucida Gran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4" y="888975"/>
            <a:ext cx="9087556" cy="7493140"/>
          </a:xfrm>
          <a:prstGeom prst="rect">
            <a:avLst/>
          </a:prstGeom>
        </p:spPr>
        <p:txBody>
          <a:bodyPr/>
          <a:lstStyle>
            <a:lvl1pPr>
              <a:defRPr sz="5000" b="0" i="0">
                <a:solidFill>
                  <a:srgbClr val="FDC227"/>
                </a:solidFill>
                <a:latin typeface="Gill Sans SemiBold"/>
                <a:cs typeface="Lucida Grande"/>
              </a:defRPr>
            </a:lvl1pPr>
            <a:lvl2pPr>
              <a:defRPr sz="5000" b="0" i="1">
                <a:latin typeface="Gill Sans SemiBold"/>
                <a:cs typeface="Lucida Grande"/>
              </a:defRPr>
            </a:lvl2pPr>
            <a:lvl3pPr>
              <a:defRPr sz="4300" b="0" i="1">
                <a:latin typeface="Gill Sans SemiBold"/>
                <a:cs typeface="Lucida Grande"/>
              </a:defRPr>
            </a:lvl3pPr>
            <a:lvl4pPr>
              <a:defRPr sz="3600" b="0" i="1">
                <a:latin typeface="Gill Sans SemiBold"/>
                <a:cs typeface="Lucida Grande"/>
              </a:defRPr>
            </a:lvl4pPr>
            <a:lvl5pPr>
              <a:defRPr sz="3600" b="0" i="1">
                <a:latin typeface="Gill Sans SemiBold"/>
                <a:cs typeface="Lucida Grande"/>
              </a:defRPr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3" y="2127365"/>
            <a:ext cx="5348112" cy="625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>
                <a:solidFill>
                  <a:schemeClr val="bg1"/>
                </a:solidFill>
              </a:defRPr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795141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0"/>
            <a:ext cx="9753600" cy="755652"/>
          </a:xfrm>
          <a:prstGeom prst="rect">
            <a:avLst/>
          </a:prstGeom>
        </p:spPr>
        <p:txBody>
          <a:bodyPr lIns="162553" tIns="81276" rIns="162553" bIns="81276" anchor="b"/>
          <a:lstStyle>
            <a:lvl1pPr algn="l">
              <a:defRPr sz="3600" b="0">
                <a:solidFill>
                  <a:schemeClr val="bg1"/>
                </a:solidFill>
                <a:latin typeface="Gill Sans SemiBold"/>
                <a:cs typeface="Lucida Grand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00"/>
            </a:lvl1pPr>
            <a:lvl2pPr marL="812764" indent="0">
              <a:buNone/>
              <a:defRPr sz="5000"/>
            </a:lvl2pPr>
            <a:lvl3pPr marL="1625529" indent="0">
              <a:buNone/>
              <a:defRPr sz="4300"/>
            </a:lvl3pPr>
            <a:lvl4pPr marL="2438293" indent="0">
              <a:buNone/>
              <a:defRPr sz="3600"/>
            </a:lvl4pPr>
            <a:lvl5pPr marL="3251058" indent="0">
              <a:buNone/>
              <a:defRPr sz="3600"/>
            </a:lvl5pPr>
            <a:lvl6pPr marL="4063822" indent="0">
              <a:buNone/>
              <a:defRPr sz="3600"/>
            </a:lvl6pPr>
            <a:lvl7pPr marL="4876587" indent="0">
              <a:buNone/>
              <a:defRPr sz="3600"/>
            </a:lvl7pPr>
            <a:lvl8pPr marL="5689351" indent="0">
              <a:buNone/>
              <a:defRPr sz="3600"/>
            </a:lvl8pPr>
            <a:lvl9pPr marL="6502116" indent="0">
              <a:buNone/>
              <a:defRPr sz="36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1"/>
            <a:ext cx="9753600" cy="107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0" i="0">
                <a:solidFill>
                  <a:schemeClr val="bg1"/>
                </a:solidFill>
                <a:latin typeface="Gill Sans SemiBold"/>
                <a:cs typeface="Lucida Grande"/>
              </a:defRPr>
            </a:lvl1pPr>
            <a:lvl2pPr marL="812764" indent="0">
              <a:buNone/>
              <a:defRPr sz="2100"/>
            </a:lvl2pPr>
            <a:lvl3pPr marL="1625529" indent="0">
              <a:buNone/>
              <a:defRPr sz="1800"/>
            </a:lvl3pPr>
            <a:lvl4pPr marL="2438293" indent="0">
              <a:buNone/>
              <a:defRPr sz="1600"/>
            </a:lvl4pPr>
            <a:lvl5pPr marL="3251058" indent="0">
              <a:buNone/>
              <a:defRPr sz="1600"/>
            </a:lvl5pPr>
            <a:lvl6pPr marL="4063822" indent="0">
              <a:buNone/>
              <a:defRPr sz="1600"/>
            </a:lvl6pPr>
            <a:lvl7pPr marL="4876587" indent="0">
              <a:buNone/>
              <a:defRPr sz="1600"/>
            </a:lvl7pPr>
            <a:lvl8pPr marL="5689351" indent="0">
              <a:buNone/>
              <a:defRPr sz="1600"/>
            </a:lvl8pPr>
            <a:lvl9pPr marL="650211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5029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op_Bar_Backgroun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160716" y="114157"/>
            <a:ext cx="3115325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 smtClean="0">
                <a:solidFill>
                  <a:srgbClr val="FFFFFF"/>
                </a:solidFill>
                <a:latin typeface="Lucida Grande"/>
                <a:cs typeface="Lucida Grande"/>
              </a:rPr>
              <a:t>Introduction</a:t>
            </a:r>
            <a:r>
              <a:rPr lang="en-US" sz="2300" baseline="0" dirty="0" smtClean="0">
                <a:solidFill>
                  <a:srgbClr val="FFFFFF"/>
                </a:solidFill>
                <a:latin typeface="Lucida Grande"/>
                <a:cs typeface="Lucida Grande"/>
              </a:rPr>
              <a:t> – Part 1</a:t>
            </a:r>
            <a:endParaRPr lang="en-US" sz="2300" dirty="0">
              <a:solidFill>
                <a:srgbClr val="FFFFFF"/>
              </a:solidFill>
              <a:latin typeface="Lucida Grande"/>
              <a:cs typeface="Lucida Grande"/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162553" tIns="81276" rIns="162553" bIns="8127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13602247" y="33546"/>
            <a:ext cx="15953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b="0" dirty="0" smtClean="0">
                <a:solidFill>
                  <a:schemeClr val="bg1"/>
                </a:solidFill>
                <a:latin typeface="Georgia"/>
                <a:cs typeface="Georgia"/>
              </a:rPr>
              <a:t>PYTHON</a:t>
            </a:r>
            <a:r>
              <a:rPr lang="en-US" sz="1700" baseline="0" dirty="0" smtClean="0">
                <a:solidFill>
                  <a:schemeClr val="bg1"/>
                </a:solidFill>
                <a:latin typeface="Georgia"/>
                <a:cs typeface="Georgia"/>
              </a:rPr>
              <a:t> FOR</a:t>
            </a:r>
          </a:p>
          <a:p>
            <a:pPr algn="ctr"/>
            <a:r>
              <a:rPr lang="en-US" sz="1700" baseline="0" dirty="0" smtClean="0">
                <a:solidFill>
                  <a:schemeClr val="bg1"/>
                </a:solidFill>
                <a:latin typeface="Georgia"/>
                <a:cs typeface="Georgia"/>
              </a:rPr>
              <a:t>EVERYBODY</a:t>
            </a:r>
            <a:endParaRPr lang="en-US" sz="17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0104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06" r:id="rId10"/>
    <p:sldLayoutId id="214748370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812764" rtl="0" eaLnBrk="1" latinLnBrk="0" hangingPunct="1">
        <a:spcBef>
          <a:spcPct val="0"/>
        </a:spcBef>
        <a:buNone/>
        <a:defRPr sz="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12764" rtl="0" eaLnBrk="1" latinLnBrk="0" hangingPunct="1">
        <a:spcBef>
          <a:spcPct val="20000"/>
        </a:spcBef>
        <a:buFont typeface="Arial"/>
        <a:buNone/>
        <a:defRPr sz="5700" b="1" i="0" kern="1200">
          <a:solidFill>
            <a:schemeClr val="bg1"/>
          </a:solidFill>
          <a:latin typeface="Gill Sans SemiBold"/>
          <a:ea typeface="+mn-ea"/>
          <a:cs typeface="Lucida Grande"/>
        </a:defRPr>
      </a:lvl1pPr>
      <a:lvl2pPr marL="1320742" indent="-507978" algn="l" defTabSz="812764" rtl="0" eaLnBrk="1" latinLnBrk="0" hangingPunct="1">
        <a:spcBef>
          <a:spcPct val="20000"/>
        </a:spcBef>
        <a:buFont typeface="Arial"/>
        <a:buChar char="–"/>
        <a:defRPr sz="3600" b="1" i="0" kern="1200">
          <a:solidFill>
            <a:schemeClr val="bg1"/>
          </a:solidFill>
          <a:latin typeface="Gill Sans SemiBold"/>
          <a:ea typeface="+mn-ea"/>
          <a:cs typeface="Lucida Grande"/>
        </a:defRPr>
      </a:lvl2pPr>
      <a:lvl3pPr marL="2031911" indent="-406382" algn="l" defTabSz="812764" rtl="0" eaLnBrk="1" latinLnBrk="0" hangingPunct="1">
        <a:spcBef>
          <a:spcPct val="20000"/>
        </a:spcBef>
        <a:buFont typeface="Arial"/>
        <a:buChar char="•"/>
        <a:defRPr sz="3200" b="0" i="1" kern="1200">
          <a:solidFill>
            <a:schemeClr val="bg1"/>
          </a:solidFill>
          <a:latin typeface="Gill Sans SemiBold"/>
          <a:ea typeface="+mn-ea"/>
          <a:cs typeface="Lucida Grande"/>
        </a:defRPr>
      </a:lvl3pPr>
      <a:lvl4pPr marL="2844676" indent="-406382" algn="l" defTabSz="812764" rtl="0" eaLnBrk="1" latinLnBrk="0" hangingPunct="1">
        <a:spcBef>
          <a:spcPct val="20000"/>
        </a:spcBef>
        <a:buFont typeface="Arial"/>
        <a:buChar char="–"/>
        <a:defRPr sz="2700" b="0" i="1" kern="1200">
          <a:solidFill>
            <a:schemeClr val="bg1"/>
          </a:solidFill>
          <a:latin typeface="Gill Sans SemiBold"/>
          <a:ea typeface="+mn-ea"/>
          <a:cs typeface="Lucida Grande"/>
        </a:defRPr>
      </a:lvl4pPr>
      <a:lvl5pPr marL="3657440" indent="-406382" algn="l" defTabSz="812764" rtl="0" eaLnBrk="1" latinLnBrk="0" hangingPunct="1">
        <a:spcBef>
          <a:spcPct val="20000"/>
        </a:spcBef>
        <a:buFont typeface="Arial"/>
        <a:buChar char="»"/>
        <a:defRPr sz="2100" b="0" i="1" kern="1200">
          <a:solidFill>
            <a:schemeClr val="bg1"/>
          </a:solidFill>
          <a:latin typeface="Gill Sans SemiBold"/>
          <a:ea typeface="+mn-ea"/>
          <a:cs typeface="Lucida Grande"/>
        </a:defRPr>
      </a:lvl5pPr>
      <a:lvl6pPr marL="4470204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69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733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98" indent="-406382" algn="l" defTabSz="812764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4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29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93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58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822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87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51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116" algn="l" defTabSz="81276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www.pythonlearn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youtube.com/watch?v=vlzwuFkn88U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youtube.com/watch?v=vlzwuFkn88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flickr.com/photos/allan_harris/4908070612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flickr.com/photos/allan_harris/490807061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lzwuFkn88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youtube.com/watch?v=vlzwuFkn88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s-AR" sz="7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¿Por qué programar?</a:t>
            </a:r>
            <a:endParaRPr lang="es-AR" sz="7600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48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Capítulo 1</a:t>
            </a:r>
            <a:endParaRPr lang="es-AR" sz="48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13" name="Shape 213"/>
          <p:cNvSpPr txBox="1"/>
          <p:nvPr/>
        </p:nvSpPr>
        <p:spPr>
          <a:xfrm>
            <a:off x="3857448" y="7037359"/>
            <a:ext cx="8528399" cy="10160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s-AR" sz="32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para Todos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s-AR" sz="3200" u="sng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www.py4e.com</a:t>
            </a:r>
            <a:endParaRPr lang="es-AR" sz="3200" u="sng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  <a:hlinkClick r:id="rId3"/>
            </a:endParaRP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790312" y="7363609"/>
            <a:ext cx="1968599" cy="6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5250" y="7033009"/>
            <a:ext cx="1024800" cy="102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2225427" y="32084"/>
            <a:ext cx="2973139" cy="527435"/>
            <a:chOff x="12289595" y="32084"/>
            <a:chExt cx="2973139" cy="527435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9595" y="32084"/>
              <a:ext cx="2933700" cy="527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2538911" y="142063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800" dirty="0" smtClean="0">
                  <a:solidFill>
                    <a:schemeClr val="bg1"/>
                  </a:solidFill>
                </a:rPr>
                <a:t>PYTHON PARA TODOS</a:t>
              </a:r>
              <a:endParaRPr lang="es-AR" sz="1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s-AR" sz="7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Programas para H</a:t>
            </a:r>
            <a:r>
              <a:rPr lang="es-AR" sz="7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umanos</a:t>
            </a:r>
            <a:r>
              <a:rPr lang="es-AR" sz="7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...</a:t>
            </a:r>
            <a:endParaRPr lang="es-AR" sz="7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10" name="Shape 3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01"/>
          <p:cNvSpPr txBox="1"/>
          <p:nvPr/>
        </p:nvSpPr>
        <p:spPr>
          <a:xfrm>
            <a:off x="1125536" y="2282235"/>
            <a:ext cx="6128703" cy="64329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Mientras suena la música: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hacia adelante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Mazo derecha hacia adelante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hacia atrás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derecha hacia atrás 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a hombro derecho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derecha a hombro izquierdo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a la nuca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Manta</a:t>
            </a: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derecha a la nuca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a </a:t>
            </a:r>
            <a:r>
              <a:rPr lang="es-AR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caldera </a:t>
            </a: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derecha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derecha a </a:t>
            </a:r>
            <a:r>
              <a:rPr lang="es-AR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caldera </a:t>
            </a: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izquierda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a nalgas izquierdas</a:t>
            </a:r>
            <a:endParaRPr lang="es-AR" sz="24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</a:t>
            </a: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derecha a </a:t>
            </a: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nalgas derechas</a:t>
            </a:r>
            <a:endParaRPr lang="es-AR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Meneo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Meneo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Salto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endParaRPr lang="es-AR" sz="24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endParaRPr lang="es-AR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" name="Shape 294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FF00"/>
              </a:buClr>
              <a:buSzPct val="25000"/>
            </a:pPr>
            <a:r>
              <a:rPr lang="en-US" sz="3200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https://www.youtube.com/watch?v=gwWRjvwlLKg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63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538911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s-AR" sz="7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Programas para Humanos...</a:t>
            </a:r>
            <a:endParaRPr lang="es-AR" sz="7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301"/>
          <p:cNvSpPr txBox="1"/>
          <p:nvPr/>
        </p:nvSpPr>
        <p:spPr>
          <a:xfrm>
            <a:off x="1140777" y="2222879"/>
            <a:ext cx="5873700" cy="64329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Mientras suena la música: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hacia adelante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Mazo derecha hacia adelante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hacia atrás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derecha hacia atrás 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a hombro derecho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derecha a hombro izquierdo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a la nuca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n-US" sz="2400" dirty="0" smtClean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</a:t>
            </a: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derecha a la nuca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a </a:t>
            </a:r>
            <a:r>
              <a:rPr lang="en-US" sz="2400" dirty="0" err="1" smtClean="0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cadera</a:t>
            </a:r>
            <a:r>
              <a:rPr lang="es-AR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derecha</a:t>
            </a:r>
            <a:endParaRPr lang="es-AR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derecha a </a:t>
            </a:r>
            <a:r>
              <a:rPr lang="en-US" sz="2400" dirty="0" err="1">
                <a:solidFill>
                  <a:srgbClr val="00FA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cadera</a:t>
            </a:r>
            <a:r>
              <a:rPr lang="es-AR" sz="24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izquierda</a:t>
            </a:r>
            <a:endParaRPr lang="es-AR" sz="2400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</a:t>
            </a: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izquierda a nalgas izquierdas</a:t>
            </a:r>
            <a:endParaRPr lang="es-AR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derecha a </a:t>
            </a: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nalgas derechas</a:t>
            </a:r>
            <a:endParaRPr lang="es-AR" sz="24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Meneo</a:t>
            </a:r>
            <a:endParaRPr lang="es-AR" sz="24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Meneo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Salto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endParaRPr lang="en-US" sz="24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9" name="Shape 294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FF00"/>
              </a:buClr>
              <a:buSzPct val="25000"/>
            </a:pPr>
            <a:r>
              <a:rPr lang="en-US" sz="3200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https://www.youtube.com/watch?v=gwWRjvwlLKg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63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538911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/>
        </p:nvSpPr>
        <p:spPr>
          <a:xfrm>
            <a:off x="1952625" y="3602100"/>
            <a:ext cx="12420600" cy="1143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El payaso persiguió al auto y el auto chocó contra la carpa y la carpa cayó sobre el payaso y el auto</a:t>
            </a:r>
            <a:endParaRPr lang="es-AR" sz="36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s-AR" sz="7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Programas para Python...</a:t>
            </a:r>
            <a:endParaRPr lang="es-AR" sz="7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672" y="5905976"/>
            <a:ext cx="2600528" cy="17594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9936" y="7665396"/>
            <a:ext cx="10665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Imagen: </a:t>
            </a:r>
            <a:r>
              <a:rPr lang="en-US" sz="1600" dirty="0">
                <a:solidFill>
                  <a:schemeClr val="bg1"/>
                </a:solidFill>
                <a:hlinkClick r:id="rId4"/>
              </a:rPr>
              <a:t>https://www.flickr.com/photos/allan_harris/4908070612</a:t>
            </a:r>
            <a:r>
              <a:rPr lang="en-US" sz="1600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schemeClr val="bg1"/>
                </a:solidFill>
              </a:rPr>
              <a:t> Attribution-NoDerivs </a:t>
            </a:r>
            <a:r>
              <a:rPr lang="en-US" sz="1600" dirty="0">
                <a:solidFill>
                  <a:schemeClr val="bg1"/>
                </a:solidFill>
              </a:rPr>
              <a:t>2.0 Generic (CC BY-ND 2.0)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63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2538911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6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" dur="5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600"/>
                            </p:stCondLst>
                            <p:childTnLst>
                              <p:par>
                                <p:cTn id="1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6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60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3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s-AR" sz="7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Programas para Python...</a:t>
            </a:r>
            <a:endParaRPr lang="es-AR" sz="7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672" y="5905976"/>
            <a:ext cx="2600528" cy="17594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936" y="7665396"/>
            <a:ext cx="10551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Imagen: </a:t>
            </a:r>
            <a:r>
              <a:rPr lang="en-US" sz="1600" dirty="0">
                <a:solidFill>
                  <a:schemeClr val="bg1"/>
                </a:solidFill>
                <a:hlinkClick r:id="rId4"/>
              </a:rPr>
              <a:t>https://www.flickr.com/photos/allan_harris/4908070612</a:t>
            </a:r>
            <a:r>
              <a:rPr lang="en-US" sz="1600" dirty="0" smtClean="0">
                <a:solidFill>
                  <a:schemeClr val="bg1"/>
                </a:solidFill>
                <a:hlinkClick r:id="rId4"/>
              </a:rPr>
              <a:t>/</a:t>
            </a:r>
            <a:r>
              <a:rPr lang="en-US" sz="1600" dirty="0" smtClean="0">
                <a:solidFill>
                  <a:schemeClr val="bg1"/>
                </a:solidFill>
              </a:rPr>
              <a:t> Attribution-NoDerivs </a:t>
            </a:r>
            <a:r>
              <a:rPr lang="en-US" sz="1600" dirty="0">
                <a:solidFill>
                  <a:schemeClr val="bg1"/>
                </a:solidFill>
              </a:rPr>
              <a:t>2.0 Generic (CC BY-ND 2.0)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63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12538911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/>
        </p:nvSpPr>
        <p:spPr>
          <a:xfrm>
            <a:off x="574950" y="719847"/>
            <a:ext cx="10127975" cy="752920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>
              <a:buClr>
                <a:srgbClr val="00FF00"/>
              </a:buClr>
              <a:buSzPct val="25000"/>
            </a:pPr>
            <a:r>
              <a:rPr lang="es-ES" sz="2800" b="1" dirty="0" err="1" smtClean="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s-ES" sz="2800" b="1" dirty="0" smtClean="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 = input('Ingresar archivo:')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s-ES" sz="2800" b="1" dirty="0" err="1" smtClean="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handle</a:t>
            </a:r>
            <a:r>
              <a:rPr lang="es-ES" sz="2800" b="1" dirty="0" smtClean="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 = open(</a:t>
            </a:r>
            <a:r>
              <a:rPr lang="es-ES" sz="2800" b="1" dirty="0" err="1" smtClean="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name</a:t>
            </a:r>
            <a:r>
              <a:rPr lang="es-ES" sz="2800" b="1" dirty="0" smtClean="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</a:p>
          <a:p>
            <a:pPr lvl="0" algn="ctr"/>
            <a:endParaRPr lang="es-ES" sz="2800" b="1" dirty="0" smtClean="0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s-ES" sz="28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conteos = </a:t>
            </a:r>
            <a:r>
              <a:rPr lang="es-ES" sz="2800" b="1" dirty="0" err="1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dict</a:t>
            </a:r>
            <a:r>
              <a:rPr lang="es-ES" sz="28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s-ES" sz="2800" b="1" dirty="0" err="1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s-ES" sz="28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 línea in </a:t>
            </a:r>
            <a:r>
              <a:rPr lang="es-ES" sz="2800" b="1" dirty="0" err="1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handle</a:t>
            </a:r>
            <a:r>
              <a:rPr lang="es-ES" sz="28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s-ES" sz="28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    palabras = </a:t>
            </a:r>
            <a:r>
              <a:rPr lang="es-ES" sz="2800" b="1" dirty="0" err="1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line.split</a:t>
            </a:r>
            <a:r>
              <a:rPr lang="es-ES" sz="28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s-ES" sz="28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s-ES" sz="2800" b="1" dirty="0" err="1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s-ES" sz="28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 palabra in palabras: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s-ES" sz="28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        conteos[palabra] = </a:t>
            </a:r>
            <a:r>
              <a:rPr lang="es-ES" sz="2800" b="1" dirty="0" err="1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counts.get</a:t>
            </a:r>
            <a:r>
              <a:rPr lang="es-ES" sz="2800" b="1" dirty="0" smtClean="0">
                <a:solidFill>
                  <a:srgbClr val="FF00FF"/>
                </a:solidFill>
                <a:latin typeface="Courier New"/>
                <a:ea typeface="Courier New"/>
                <a:cs typeface="Courier New"/>
                <a:sym typeface="Courier New"/>
              </a:rPr>
              <a:t>(palabra,0) + 1</a:t>
            </a:r>
          </a:p>
          <a:p>
            <a:pPr lvl="0">
              <a:buClr>
                <a:srgbClr val="00FF00"/>
              </a:buClr>
            </a:pPr>
            <a:endParaRPr lang="es-ES" sz="2800" b="1" dirty="0" smtClean="0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bigcount</a:t>
            </a: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 = Ninguno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bigword</a:t>
            </a: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 = Ninguna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palabra,conteo</a:t>
            </a: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 in </a:t>
            </a: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counts.items</a:t>
            </a: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():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bigcount</a:t>
            </a: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is</a:t>
            </a: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 Ninguno </a:t>
            </a: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or</a:t>
            </a: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 conteo &gt; </a:t>
            </a: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bigcount</a:t>
            </a: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</a:p>
          <a:p>
            <a:pPr lvl="0">
              <a:buClr>
                <a:srgbClr val="00FF00"/>
              </a:buClr>
              <a:buSzPct val="25000"/>
            </a:pP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bigword</a:t>
            </a: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word</a:t>
            </a:r>
            <a:endParaRPr lang="es-ES" sz="2800" b="1" dirty="0" smtClean="0">
              <a:solidFill>
                <a:srgbClr val="00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bigcount</a:t>
            </a:r>
            <a:r>
              <a:rPr lang="es-ES" sz="2800" b="1" dirty="0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s-ES" sz="2800" b="1" dirty="0" err="1" smtClean="0">
                <a:solidFill>
                  <a:srgbClr val="00FFFF"/>
                </a:solidFill>
                <a:latin typeface="Courier New"/>
                <a:ea typeface="Courier New"/>
                <a:cs typeface="Courier New"/>
                <a:sym typeface="Courier New"/>
              </a:rPr>
              <a:t>count</a:t>
            </a:r>
            <a:endParaRPr lang="es-ES" sz="2800" b="1" dirty="0" smtClean="0">
              <a:solidFill>
                <a:srgbClr val="00FF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buClr>
                <a:srgbClr val="00FF00"/>
              </a:buClr>
            </a:pPr>
            <a:endParaRPr lang="es-ES" sz="2800" b="1" dirty="0" smtClean="0">
              <a:solidFill>
                <a:srgbClr val="00FF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lvl="0">
              <a:buClr>
                <a:srgbClr val="00FF00"/>
              </a:buClr>
              <a:buSzPct val="25000"/>
            </a:pPr>
            <a:r>
              <a:rPr lang="es-ES" sz="2800" b="1" dirty="0" err="1" smtClean="0">
                <a:solidFill>
                  <a:srgbClr val="FF7F00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s-ES" sz="2800" b="1" dirty="0" smtClean="0">
                <a:solidFill>
                  <a:srgbClr val="FF7F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s-ES" sz="2800" b="1" dirty="0" err="1" smtClean="0">
                <a:solidFill>
                  <a:srgbClr val="FF7F00"/>
                </a:solidFill>
                <a:latin typeface="Courier New"/>
                <a:ea typeface="Courier New"/>
                <a:cs typeface="Courier New"/>
                <a:sym typeface="Courier New"/>
              </a:rPr>
              <a:t>bigword</a:t>
            </a:r>
            <a:r>
              <a:rPr lang="es-ES" sz="2800" b="1" dirty="0" smtClean="0">
                <a:solidFill>
                  <a:srgbClr val="FF7F00"/>
                </a:solidFill>
                <a:latin typeface="Courier New"/>
                <a:ea typeface="Courier New"/>
                <a:cs typeface="Courier New"/>
                <a:sym typeface="Courier New"/>
              </a:rPr>
              <a:t>, </a:t>
            </a:r>
            <a:r>
              <a:rPr lang="es-ES" sz="2800" b="1" dirty="0" err="1" smtClean="0">
                <a:solidFill>
                  <a:srgbClr val="FF7F00"/>
                </a:solidFill>
                <a:latin typeface="Courier New"/>
                <a:ea typeface="Courier New"/>
                <a:cs typeface="Courier New"/>
                <a:sym typeface="Courier New"/>
              </a:rPr>
              <a:t>bigcount</a:t>
            </a:r>
            <a:r>
              <a:rPr lang="es-ES" sz="2800" b="1" dirty="0" smtClean="0">
                <a:solidFill>
                  <a:srgbClr val="FF7F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lang="es-ES" sz="2800" b="1" dirty="0">
              <a:solidFill>
                <a:srgbClr val="FF7F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10702925" y="1778000"/>
            <a:ext cx="4681454" cy="1689000"/>
          </a:xfrm>
          <a:prstGeom prst="rect">
            <a:avLst/>
          </a:prstGeom>
          <a:noFill/>
          <a:ln w="127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s-AR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s-AR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words.py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s-AR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Ingresar archivo</a:t>
            </a:r>
            <a:r>
              <a:rPr lang="es-AR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es-AR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words.txt </a:t>
            </a:r>
            <a:r>
              <a:rPr lang="es-AR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hasta</a:t>
            </a:r>
            <a:r>
              <a:rPr lang="es-AR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16</a:t>
            </a:r>
            <a:endParaRPr lang="es-AR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10693400" y="5283200"/>
            <a:ext cx="4445000" cy="1689100"/>
          </a:xfrm>
          <a:prstGeom prst="rect">
            <a:avLst/>
          </a:prstGeom>
          <a:noFill/>
          <a:ln w="12700" cap="rnd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s-AR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s-AR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python words.py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bin"/>
              <a:buNone/>
            </a:pPr>
            <a:r>
              <a:rPr lang="es-AR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Ingresar archivo</a:t>
            </a:r>
            <a:r>
              <a:rPr lang="es-AR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: </a:t>
            </a:r>
            <a:r>
              <a:rPr lang="es-AR" sz="36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clown.txt </a:t>
            </a:r>
            <a:r>
              <a:rPr lang="es-AR" sz="3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s-AR" sz="3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el 7</a:t>
            </a:r>
            <a:endParaRPr lang="es-AR" sz="3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63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12538911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s-AR" sz="7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Arquitectura del Hardware</a:t>
            </a:r>
            <a:endParaRPr lang="es-AR" sz="7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427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2490785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s-AR" sz="6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Las computadoras quieren ser útiles...</a:t>
            </a:r>
            <a:endParaRPr lang="es-AR" sz="6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1" name="Shape 221"/>
          <p:cNvSpPr txBox="1">
            <a:spLocks noGrp="1"/>
          </p:cNvSpPr>
          <p:nvPr>
            <p:ph idx="1"/>
          </p:nvPr>
        </p:nvSpPr>
        <p:spPr>
          <a:xfrm>
            <a:off x="812800" y="1909500"/>
            <a:ext cx="8564664" cy="603408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456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s-AR" sz="3200" b="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Las computadoras se construyen con un solo propósito: hacer las cosas por nosotros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s-AR" sz="3200" b="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Pero, necesitamos hablar su idioma para describirles qué queremos que realicen</a:t>
            </a:r>
            <a:endParaRPr lang="es-AR" sz="3200" b="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s-AR" sz="3200" b="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Para los usuarios es una tarea sencilla. Otra persona</a:t>
            </a:r>
            <a:r>
              <a:rPr lang="es-AR" sz="3200" b="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ya ingresó distintos programas (instrucciones) en la computadora y los usuarios solo tienen que elegir los que desean usar</a:t>
            </a:r>
            <a:endParaRPr lang="es-AR" sz="3200" b="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9982200" y="5118100"/>
            <a:ext cx="5702299" cy="3149600"/>
          </a:xfrm>
          <a:prstGeom prst="roundRect">
            <a:avLst>
              <a:gd name="adj" fmla="val 1306"/>
            </a:avLst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dirty="0"/>
          </a:p>
        </p:txBody>
      </p:sp>
      <p:sp>
        <p:nvSpPr>
          <p:cNvPr id="223" name="Shape 223"/>
          <p:cNvSpPr/>
          <p:nvPr/>
        </p:nvSpPr>
        <p:spPr>
          <a:xfrm>
            <a:off x="10401300" y="55245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s-AR" sz="2800" dirty="0" smtClean="0">
                <a:latin typeface="Arial" charset="0"/>
                <a:ea typeface="Arial" charset="0"/>
                <a:cs typeface="Arial" charset="0"/>
                <a:sym typeface="Cabin"/>
              </a:rPr>
              <a:t>¿Qué sigue?</a:t>
            </a:r>
            <a:endParaRPr lang="es-AR" sz="28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4" name="Shape 224"/>
          <p:cNvSpPr/>
          <p:nvPr/>
        </p:nvSpPr>
        <p:spPr>
          <a:xfrm>
            <a:off x="10401300" y="69088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s-AR" sz="2800" dirty="0" smtClean="0">
                <a:latin typeface="Arial" charset="0"/>
                <a:ea typeface="Arial" charset="0"/>
                <a:cs typeface="Arial" charset="0"/>
                <a:sym typeface="Cabin"/>
              </a:rPr>
              <a:t>¿Qué sigue?</a:t>
            </a:r>
            <a:endParaRPr lang="es-AR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5" name="Shape 225"/>
          <p:cNvSpPr/>
          <p:nvPr/>
        </p:nvSpPr>
        <p:spPr>
          <a:xfrm>
            <a:off x="11823700" y="55245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s-AR" sz="2800" dirty="0" smtClean="0">
                <a:latin typeface="Arial" charset="0"/>
                <a:ea typeface="Arial" charset="0"/>
                <a:cs typeface="Arial" charset="0"/>
                <a:sym typeface="Cabin"/>
              </a:rPr>
              <a:t>¿Qué sigue?</a:t>
            </a:r>
            <a:endParaRPr lang="es-AR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6" name="Shape 226"/>
          <p:cNvSpPr/>
          <p:nvPr/>
        </p:nvSpPr>
        <p:spPr>
          <a:xfrm>
            <a:off x="11823700" y="69088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s-AR" sz="2800" dirty="0" smtClean="0">
                <a:latin typeface="Arial" charset="0"/>
                <a:ea typeface="Arial" charset="0"/>
                <a:cs typeface="Arial" charset="0"/>
                <a:sym typeface="Cabin"/>
              </a:rPr>
              <a:t>¿Qué sigue?</a:t>
            </a:r>
            <a:endParaRPr lang="es-AR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7" name="Shape 227"/>
          <p:cNvSpPr/>
          <p:nvPr/>
        </p:nvSpPr>
        <p:spPr>
          <a:xfrm>
            <a:off x="13246100" y="69088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s-AR" sz="2800" dirty="0" smtClean="0">
                <a:latin typeface="Arial" charset="0"/>
                <a:ea typeface="Arial" charset="0"/>
                <a:cs typeface="Arial" charset="0"/>
                <a:sym typeface="Cabin"/>
              </a:rPr>
              <a:t>¿Qué sigue?</a:t>
            </a:r>
            <a:endParaRPr lang="es-AR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3246100" y="5524500"/>
            <a:ext cx="10921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s-AR" sz="2800" dirty="0" smtClean="0">
                <a:latin typeface="Arial" charset="0"/>
                <a:ea typeface="Arial" charset="0"/>
                <a:cs typeface="Arial" charset="0"/>
                <a:sym typeface="Cabin"/>
              </a:rPr>
              <a:t>¿Qué sigue?</a:t>
            </a:r>
            <a:endParaRPr lang="es-AR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14541500" y="6248400"/>
            <a:ext cx="876300" cy="8763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AR" dirty="0"/>
          </a:p>
        </p:txBody>
      </p:sp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57000" y="2755211"/>
            <a:ext cx="2006600" cy="199548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Shape 231"/>
          <p:cNvSpPr/>
          <p:nvPr/>
        </p:nvSpPr>
        <p:spPr>
          <a:xfrm>
            <a:off x="12992100" y="2337700"/>
            <a:ext cx="1803400" cy="1270000"/>
          </a:xfrm>
          <a:prstGeom prst="wedgeEllipseCallout">
            <a:avLst>
              <a:gd name="adj1" fmla="val -29134"/>
              <a:gd name="adj2" fmla="val 66404"/>
            </a:avLst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s-AR" sz="23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¿Qué sigue</a:t>
            </a:r>
            <a:r>
              <a:rPr lang="es-AR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s-AR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63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12538911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812800" y="1216296"/>
            <a:ext cx="12585700" cy="1365504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s-AR" sz="65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Los programadores anticipan necesidades</a:t>
            </a:r>
            <a:endParaRPr lang="es-AR" sz="65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idx="1"/>
          </p:nvPr>
        </p:nvSpPr>
        <p:spPr>
          <a:xfrm>
            <a:off x="505662" y="2836240"/>
            <a:ext cx="9235237" cy="6034087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456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s-AR" sz="3200" b="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Las aplicaciones para iPhone son un mercado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s-AR" sz="3200" b="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Las aplicaciones para </a:t>
            </a:r>
            <a:r>
              <a:rPr lang="es-AR" sz="3200" b="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iPhone tienen más de 3,000 millones de descargas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s-AR" sz="3200" b="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Los programadores han dejado sus trabajos para convertirse en desarrolladores de tiempo completo de iPhone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s-AR" sz="3200" b="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Los programadores conocen </a:t>
            </a:r>
            <a:r>
              <a:rPr lang="es-AR" sz="3200" b="0" u="none" strike="noStrike" cap="none" dirty="0" smtClean="0">
                <a:solidFill>
                  <a:srgbClr val="00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el funcionamiento del programa</a:t>
            </a:r>
            <a:endParaRPr lang="es-AR" sz="3200" b="0" u="none" strike="noStrike" cap="none" dirty="0">
              <a:solidFill>
                <a:srgbClr val="00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9740900" y="5283200"/>
            <a:ext cx="5702299" cy="3149600"/>
          </a:xfrm>
          <a:prstGeom prst="roundRect">
            <a:avLst>
              <a:gd name="adj" fmla="val 1306"/>
            </a:avLst>
          </a:prstGeom>
          <a:solidFill>
            <a:schemeClr val="accent1">
              <a:alpha val="49411"/>
            </a:schemeClr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9" name="Shape 239"/>
          <p:cNvSpPr/>
          <p:nvPr/>
        </p:nvSpPr>
        <p:spPr>
          <a:xfrm>
            <a:off x="9810750" y="5689600"/>
            <a:ext cx="1441450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s-AR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¡Elíjame!</a:t>
            </a:r>
            <a:endParaRPr lang="es-AR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0" name="Shape 240"/>
          <p:cNvSpPr/>
          <p:nvPr/>
        </p:nvSpPr>
        <p:spPr>
          <a:xfrm>
            <a:off x="9810750" y="7073900"/>
            <a:ext cx="144144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algn="ctr">
              <a:buClr>
                <a:srgbClr val="000000"/>
              </a:buClr>
              <a:buSzPct val="25000"/>
            </a:pPr>
            <a:r>
              <a:rPr lang="es-AR" sz="2600" dirty="0" smtClean="0">
                <a:latin typeface="Arial" charset="0"/>
                <a:ea typeface="Arial" charset="0"/>
                <a:cs typeface="Arial" charset="0"/>
                <a:sym typeface="Cabin"/>
              </a:rPr>
              <a:t>¡Elíjame!</a:t>
            </a:r>
            <a:endParaRPr lang="es-AR" sz="2600" dirty="0"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1" name="Shape 241"/>
          <p:cNvSpPr/>
          <p:nvPr/>
        </p:nvSpPr>
        <p:spPr>
          <a:xfrm>
            <a:off x="11316368" y="5689600"/>
            <a:ext cx="1422399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s-AR" sz="2600" dirty="0" smtClean="0">
                <a:latin typeface="Arial" charset="0"/>
                <a:ea typeface="Arial" charset="0"/>
                <a:cs typeface="Arial" charset="0"/>
                <a:sym typeface="Cabin"/>
              </a:rPr>
              <a:t>Elíjame</a:t>
            </a:r>
            <a:r>
              <a:rPr lang="es-AR" sz="2600" dirty="0">
                <a:latin typeface="Arial" charset="0"/>
                <a:ea typeface="Arial" charset="0"/>
                <a:cs typeface="Arial" charset="0"/>
                <a:sym typeface="Cabin"/>
              </a:rPr>
              <a:t>!</a:t>
            </a:r>
          </a:p>
        </p:txBody>
      </p:sp>
      <p:sp>
        <p:nvSpPr>
          <p:cNvPr id="242" name="Shape 242"/>
          <p:cNvSpPr/>
          <p:nvPr/>
        </p:nvSpPr>
        <p:spPr>
          <a:xfrm>
            <a:off x="11316368" y="7073900"/>
            <a:ext cx="1358231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s-AR" sz="2600" dirty="0" smtClean="0">
                <a:latin typeface="Arial" charset="0"/>
                <a:ea typeface="Arial" charset="0"/>
                <a:cs typeface="Arial" charset="0"/>
                <a:sym typeface="Cabin"/>
              </a:rPr>
              <a:t>Elíjame</a:t>
            </a:r>
            <a:r>
              <a:rPr lang="es-AR" sz="2600" dirty="0">
                <a:latin typeface="Arial" charset="0"/>
                <a:ea typeface="Arial" charset="0"/>
                <a:cs typeface="Arial" charset="0"/>
                <a:sym typeface="Cabin"/>
              </a:rPr>
              <a:t>!</a:t>
            </a:r>
          </a:p>
        </p:txBody>
      </p:sp>
      <p:sp>
        <p:nvSpPr>
          <p:cNvPr id="243" name="Shape 243"/>
          <p:cNvSpPr/>
          <p:nvPr/>
        </p:nvSpPr>
        <p:spPr>
          <a:xfrm>
            <a:off x="12865768" y="7073900"/>
            <a:ext cx="1748590" cy="1092199"/>
          </a:xfrm>
          <a:prstGeom prst="roundRect">
            <a:avLst>
              <a:gd name="adj" fmla="val 3767"/>
            </a:avLst>
          </a:prstGeom>
          <a:solidFill>
            <a:srgbClr val="00FF00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bin"/>
              <a:buNone/>
            </a:pPr>
            <a:r>
              <a:rPr lang="en-US" sz="2600" dirty="0" smtClean="0">
                <a:latin typeface="Arial" charset="0"/>
                <a:ea typeface="Arial" charset="0"/>
                <a:cs typeface="Arial" charset="0"/>
                <a:sym typeface="Cabin"/>
              </a:rPr>
              <a:t>¡</a:t>
            </a:r>
            <a:r>
              <a:rPr lang="es-AR" sz="2600" dirty="0" smtClean="0">
                <a:latin typeface="Arial" charset="0"/>
                <a:ea typeface="Arial" charset="0"/>
                <a:cs typeface="Arial" charset="0"/>
                <a:sym typeface="Cabin"/>
              </a:rPr>
              <a:t>Págueme</a:t>
            </a:r>
            <a:r>
              <a:rPr lang="en-US" sz="2600" u="none" strike="noStrike" cap="none" dirty="0" smtClean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!</a:t>
            </a:r>
            <a:endParaRPr lang="en-US" sz="2600" u="none" strike="noStrike" cap="none" dirty="0">
              <a:solidFill>
                <a:srgbClr val="00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13004800" y="5689600"/>
            <a:ext cx="1479550" cy="1092199"/>
          </a:xfrm>
          <a:prstGeom prst="roundRect">
            <a:avLst>
              <a:gd name="adj" fmla="val 3767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000000"/>
              </a:buClr>
              <a:buSzPct val="25000"/>
            </a:pPr>
            <a:r>
              <a:rPr lang="es-AR" sz="2600" dirty="0" smtClean="0">
                <a:latin typeface="Arial" charset="0"/>
                <a:ea typeface="Arial" charset="0"/>
                <a:cs typeface="Arial" charset="0"/>
                <a:sym typeface="Cabin"/>
              </a:rPr>
              <a:t>¡Elíjame!</a:t>
            </a:r>
            <a:endParaRPr lang="es-AR" sz="2600" dirty="0"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45" name="Shape 245"/>
          <p:cNvSpPr/>
          <p:nvPr/>
        </p:nvSpPr>
        <p:spPr>
          <a:xfrm>
            <a:off x="14300200" y="6413500"/>
            <a:ext cx="876300" cy="87630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98500" y="984650"/>
            <a:ext cx="2171700" cy="402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0750" y="3546475"/>
            <a:ext cx="800099" cy="113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10718800" y="2463800"/>
            <a:ext cx="2412999" cy="1270000"/>
          </a:xfrm>
          <a:prstGeom prst="wedgeEllipseCallout">
            <a:avLst>
              <a:gd name="adj1" fmla="val -47109"/>
              <a:gd name="adj2" fmla="val 66488"/>
            </a:avLst>
          </a:prstGeom>
          <a:blipFill rotWithShape="1">
            <a:blip r:embed="rId6">
              <a:alphaModFix/>
            </a:blip>
            <a:stretch>
              <a:fillRect/>
            </a:stretch>
          </a:blipFill>
          <a:ln w="50800" cap="rnd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49" name="Shape 249"/>
          <p:cNvCxnSpPr/>
          <p:nvPr/>
        </p:nvCxnSpPr>
        <p:spPr>
          <a:xfrm>
            <a:off x="12376150" y="3783012"/>
            <a:ext cx="628650" cy="3290888"/>
          </a:xfrm>
          <a:prstGeom prst="straightConnector1">
            <a:avLst/>
          </a:prstGeom>
          <a:noFill/>
          <a:ln w="88900" cap="rnd" cmpd="sng">
            <a:solidFill>
              <a:srgbClr val="00FF00"/>
            </a:solidFill>
            <a:prstDash val="solid"/>
            <a:miter/>
            <a:headEnd type="none" w="med" len="med"/>
            <a:tailEnd type="stealth" w="med" len="med"/>
          </a:ln>
        </p:spPr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63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2538911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s-AR" sz="7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Usuarios vs. </a:t>
            </a:r>
            <a:r>
              <a:rPr lang="es-AR" sz="7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Programadores</a:t>
            </a:r>
            <a:endParaRPr lang="es-AR" sz="7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idx="1"/>
          </p:nvPr>
        </p:nvSpPr>
        <p:spPr>
          <a:xfrm>
            <a:off x="812800" y="2227120"/>
            <a:ext cx="14630400" cy="59020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456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s-AR" sz="3200" b="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Los </a:t>
            </a:r>
            <a:r>
              <a:rPr lang="es-AR" sz="3200" b="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usuarios ven a las computadoras como un conjunto de herramientas: procesador de texto, hoja de cálculo, mapa, listado de cosas para hacer, etc. </a:t>
            </a:r>
            <a:endParaRPr lang="es-AR" sz="3200" b="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s-AR" sz="3200" b="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Los programadores aprenden sobre el “funcionamiento” de la computadora y su lenguaje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s-AR" sz="3200" b="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Los programadores tienen </a:t>
            </a:r>
            <a:r>
              <a:rPr lang="es-AR" sz="3200" b="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algunas herramientas que los ayudan a construir nuevas herramientas</a:t>
            </a:r>
            <a:endParaRPr lang="es-AR" sz="3200" b="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s-AR" sz="3200" b="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 veces, los programadores escriben herramientas para muchos usuarios y, en ocasiones, escriben pequeños “asistentes” para poder automatizar una tarea</a:t>
            </a:r>
            <a:endParaRPr lang="es-AR" sz="3200" b="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63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538911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abin"/>
              <a:buNone/>
            </a:pPr>
            <a:r>
              <a:rPr lang="es-AR" sz="76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¿Por qué ser un programador</a:t>
            </a:r>
            <a:r>
              <a:rPr lang="es-AR" sz="7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s-AR" sz="7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2" name="Shape 282"/>
          <p:cNvSpPr txBox="1">
            <a:spLocks noGrp="1"/>
          </p:cNvSpPr>
          <p:nvPr>
            <p:ph idx="1"/>
          </p:nvPr>
        </p:nvSpPr>
        <p:spPr>
          <a:xfrm>
            <a:off x="812800" y="1911302"/>
            <a:ext cx="14630400" cy="59020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710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es-AR" sz="3600" b="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Para que una tarea se realice – </a:t>
            </a:r>
            <a:r>
              <a:rPr lang="es-AR" sz="3600" b="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como</a:t>
            </a:r>
            <a:r>
              <a:rPr lang="es-AR" sz="3600" b="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s-AR" sz="3600" b="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usuario y programador</a:t>
            </a:r>
            <a:endParaRPr lang="es-AR" sz="3600" b="0" u="none" strike="noStrike" cap="none" dirty="0" smtClean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1041400" marR="0" lvl="1" indent="-3710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</a:pPr>
            <a:r>
              <a:rPr lang="es-AR" sz="3600" b="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Limpiar los datos de relevamiento</a:t>
            </a:r>
            <a:endParaRPr lang="es-AR" sz="3600" b="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749300" marR="0" lvl="0" indent="-3710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es-AR" sz="3600" b="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Para producir algo </a:t>
            </a:r>
            <a:r>
              <a:rPr lang="es-AR" sz="3600" b="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que otros utilizarán – trabajo de programación</a:t>
            </a:r>
            <a:endParaRPr lang="es-AR" sz="3600" b="0" u="none" strike="noStrike" cap="none" dirty="0" smtClean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1041400" marR="0" lvl="1" indent="-3710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</a:pPr>
            <a:r>
              <a:rPr lang="es-AR" sz="3600" b="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</a:t>
            </a:r>
            <a:r>
              <a:rPr lang="es-AR" b="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Resolver un problema de rendimiento en el software Sakai</a:t>
            </a:r>
            <a:endParaRPr lang="es-AR" sz="3600" b="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1041400" marR="0" lvl="1" indent="-3710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</a:pPr>
            <a:r>
              <a:rPr lang="es-AR" sz="3600" b="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Agregar un registro de visitas en un sitio web</a:t>
            </a:r>
            <a:endParaRPr lang="es-AR" sz="3600" b="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63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538911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0" name="Shape 260"/>
          <p:cNvCxnSpPr/>
          <p:nvPr/>
        </p:nvCxnSpPr>
        <p:spPr>
          <a:xfrm rot="10800000" flipH="1">
            <a:off x="5083700" y="4085193"/>
            <a:ext cx="1042306" cy="1261323"/>
          </a:xfrm>
          <a:prstGeom prst="straightConnector1">
            <a:avLst/>
          </a:prstGeom>
          <a:noFill/>
          <a:ln w="215900" cap="rnd" cmpd="sng">
            <a:solidFill>
              <a:srgbClr val="2E2F3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1" name="Shape 261"/>
          <p:cNvCxnSpPr/>
          <p:nvPr/>
        </p:nvCxnSpPr>
        <p:spPr>
          <a:xfrm rot="10800000" flipH="1">
            <a:off x="7743561" y="4196022"/>
            <a:ext cx="67287" cy="1009322"/>
          </a:xfrm>
          <a:prstGeom prst="straightConnector1">
            <a:avLst/>
          </a:prstGeom>
          <a:noFill/>
          <a:ln w="215900" cap="rnd" cmpd="sng">
            <a:solidFill>
              <a:srgbClr val="2E2F3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62" name="Shape 262"/>
          <p:cNvCxnSpPr/>
          <p:nvPr/>
        </p:nvCxnSpPr>
        <p:spPr>
          <a:xfrm rot="10800000">
            <a:off x="8919123" y="4176231"/>
            <a:ext cx="2303628" cy="773154"/>
          </a:xfrm>
          <a:prstGeom prst="straightConnector1">
            <a:avLst/>
          </a:prstGeom>
          <a:noFill/>
          <a:ln w="215900" cap="rnd" cmpd="sng">
            <a:solidFill>
              <a:srgbClr val="2E2F3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55292" y="1148265"/>
            <a:ext cx="986892" cy="140381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4182064" y="2963725"/>
            <a:ext cx="8254011" cy="131937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es-AR" sz="4400" b="0" i="0" u="none" strike="noStrike" cap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Computadora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es-AR" sz="4400" b="0" i="0" u="none" strike="noStrike" cap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Hardware + Software</a:t>
            </a:r>
            <a:endParaRPr lang="es-AR" sz="4400" b="0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0052467" y="4853071"/>
            <a:ext cx="2417095" cy="1139939"/>
          </a:xfrm>
          <a:prstGeom prst="roundRect">
            <a:avLst>
              <a:gd name="adj" fmla="val 3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es-AR" sz="3800" b="0" i="0" u="none" strike="noStrike" cap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Redes</a:t>
            </a:r>
            <a:endParaRPr lang="es-AR" sz="3800" b="0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9155292" y="5237008"/>
            <a:ext cx="774898" cy="5277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en-US" sz="3800" b="0" i="0" u="none" strike="noStrike" cap="none" dirty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....</a:t>
            </a: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37206" y="1053270"/>
            <a:ext cx="3018730" cy="1585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Shape 26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559107" y="894945"/>
            <a:ext cx="1026473" cy="1905177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 txBox="1"/>
          <p:nvPr/>
        </p:nvSpPr>
        <p:spPr>
          <a:xfrm>
            <a:off x="1262418" y="6137592"/>
            <a:ext cx="14086390" cy="2057551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endParaRPr lang="es-AR" sz="28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endParaRPr lang="es-AR" sz="2800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es-AR" sz="2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Desde el punto de vista del creador del software, nosotros construimos el software. Los usuarios finales (partes interesadas/actores) son nuestros maestros. Queremos complacerlos porque, con frecuencia</a:t>
            </a:r>
            <a:r>
              <a:rPr lang="es-AR" sz="28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, nos pagan si están conformes con el trabajo. Sin embargo, los datos, la información y las redes son un problema que tenemos que resolver nosotros por ellos. El hardware y el software son nuestros amigos, y nuestros aliados, en esta misión.  </a:t>
            </a:r>
            <a:endParaRPr lang="es-AR" sz="28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endParaRPr lang="es-AR" sz="2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6429504" y="4843856"/>
            <a:ext cx="2667232" cy="1139939"/>
          </a:xfrm>
          <a:prstGeom prst="roundRect">
            <a:avLst>
              <a:gd name="adj" fmla="val 3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es-AR" sz="3800" b="0" i="0" u="none" strike="noStrike" cap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Información</a:t>
            </a:r>
            <a:endParaRPr lang="es-AR" sz="3800" b="0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3540848" y="4843856"/>
            <a:ext cx="2417095" cy="1139939"/>
          </a:xfrm>
          <a:prstGeom prst="roundRect">
            <a:avLst>
              <a:gd name="adj" fmla="val 300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 w="2540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Ovo"/>
              <a:buNone/>
            </a:pPr>
            <a:r>
              <a:rPr lang="es-AR" sz="3800" b="0" i="0" u="none" strike="noStrike" cap="none" dirty="0" smtClean="0">
                <a:solidFill>
                  <a:schemeClr val="lt1"/>
                </a:solidFill>
                <a:latin typeface="Ovo"/>
                <a:ea typeface="Ovo"/>
                <a:cs typeface="Ovo"/>
                <a:sym typeface="Ovo"/>
              </a:rPr>
              <a:t>Datos</a:t>
            </a:r>
            <a:endParaRPr lang="es-AR" sz="3800" b="0" i="0" u="none" strike="noStrike" cap="none" dirty="0">
              <a:solidFill>
                <a:schemeClr val="lt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272" name="Shape 272"/>
          <p:cNvSpPr txBox="1"/>
          <p:nvPr/>
        </p:nvSpPr>
        <p:spPr>
          <a:xfrm>
            <a:off x="7489171" y="1639073"/>
            <a:ext cx="1699355" cy="5488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Usuario</a:t>
            </a:r>
            <a:endParaRPr lang="es-AR" sz="3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8657" y="3352940"/>
            <a:ext cx="379980" cy="54094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12577050" y="3348982"/>
            <a:ext cx="3125907" cy="54877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38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Programador</a:t>
            </a:r>
            <a:endParaRPr lang="es-AR" sz="38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cxnSp>
        <p:nvCxnSpPr>
          <p:cNvPr id="276" name="Shape 276"/>
          <p:cNvCxnSpPr/>
          <p:nvPr/>
        </p:nvCxnSpPr>
        <p:spPr>
          <a:xfrm rot="10800000">
            <a:off x="10024759" y="2479513"/>
            <a:ext cx="915646" cy="883981"/>
          </a:xfrm>
          <a:prstGeom prst="straightConnector1">
            <a:avLst/>
          </a:prstGeom>
          <a:noFill/>
          <a:ln w="101600" cap="rnd" cmpd="sng">
            <a:solidFill>
              <a:srgbClr val="FFFF00"/>
            </a:solidFill>
            <a:prstDash val="solid"/>
            <a:miter/>
            <a:headEnd type="stealth" w="med" len="med"/>
            <a:tailEnd type="none" w="med" len="med"/>
          </a:ln>
        </p:spPr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63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12538911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F00"/>
              </a:buClr>
              <a:buSzPct val="25000"/>
              <a:buFont typeface="Cabin"/>
              <a:buNone/>
            </a:pPr>
            <a:r>
              <a:rPr lang="es-AR" sz="6000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¿Qué es un código? ¿Un Software? ¿Y un Programa</a:t>
            </a:r>
            <a:r>
              <a:rPr lang="es-AR" sz="60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?</a:t>
            </a:r>
            <a:endParaRPr lang="es-AR" sz="60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88" name="Shape 288"/>
          <p:cNvSpPr txBox="1">
            <a:spLocks noGrp="1"/>
          </p:cNvSpPr>
          <p:nvPr>
            <p:ph idx="1"/>
          </p:nvPr>
        </p:nvSpPr>
        <p:spPr>
          <a:xfrm>
            <a:off x="320790" y="1638448"/>
            <a:ext cx="15033350" cy="5902068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749300" marR="0" lvl="0" indent="-34569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Cabin"/>
              <a:buChar char="•"/>
            </a:pPr>
            <a:r>
              <a:rPr lang="es-AR" sz="3200" b="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Una secuencia de instrucciones guardadas</a:t>
            </a:r>
          </a:p>
          <a:p>
            <a:pPr marL="1041400" marR="0" lvl="1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</a:pPr>
            <a:r>
              <a:rPr lang="es-AR" sz="3200" b="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Es una pequeña parte de nuestra inteligencia en la computadora</a:t>
            </a:r>
          </a:p>
          <a:p>
            <a:pPr marL="1041400" marR="0" lvl="1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</a:pPr>
            <a:r>
              <a:rPr lang="es-AR" sz="3200" b="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Resolvemos algo, lo codificamos y se lo damos a otro para que ahorre tiempo y energía tratando de resolverlo </a:t>
            </a:r>
          </a:p>
          <a:p>
            <a:pPr marL="749300" marR="0" lvl="0" indent="-345694" algn="l" rtl="0">
              <a:lnSpc>
                <a:spcPct val="100000"/>
              </a:lnSpc>
              <a:spcBef>
                <a:spcPts val="35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bin"/>
              <a:buChar char="•"/>
            </a:pPr>
            <a:r>
              <a:rPr lang="es-AR" sz="3200" b="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Una obra de arte creativo,</a:t>
            </a:r>
            <a:r>
              <a:rPr lang="es-AR" sz="3200" b="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 en especial cuando hacemos un buen trabajo con la experiencia del usuario</a:t>
            </a:r>
            <a:endParaRPr lang="es-AR" sz="3200" b="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63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2538911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s-AR" sz="7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Programas para Humanos...</a:t>
            </a:r>
            <a:endParaRPr lang="es-AR" sz="7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FF00"/>
              </a:buClr>
              <a:buSzPct val="25000"/>
            </a:pPr>
            <a:r>
              <a:rPr lang="en-US" sz="3200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3"/>
              </a:rPr>
              <a:t>https://www.youtube.com/watch?v=gwWRjvwlLKg</a:t>
            </a:r>
          </a:p>
        </p:txBody>
      </p:sp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63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2538911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Cabin"/>
              <a:buNone/>
            </a:pPr>
            <a:r>
              <a:rPr lang="es-AR" sz="7600" u="none" strike="noStrike" cap="none" dirty="0" smtClean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Programas para Humanos...</a:t>
            </a:r>
            <a:endParaRPr lang="es-AR" sz="7600" u="none" strike="noStrike" cap="none" dirty="0">
              <a:solidFill>
                <a:srgbClr val="FFFF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sp>
        <p:nvSpPr>
          <p:cNvPr id="301" name="Shape 301"/>
          <p:cNvSpPr txBox="1"/>
          <p:nvPr/>
        </p:nvSpPr>
        <p:spPr>
          <a:xfrm>
            <a:off x="1125536" y="1942145"/>
            <a:ext cx="6460119" cy="64329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Mientras suena la música: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haci</a:t>
            </a: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a adelante</a:t>
            </a:r>
            <a:endParaRPr lang="es-AR" sz="2400" u="none" strike="noStrike" cap="none" dirty="0" smtClean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Mazo derecha hacia adelante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hacia atrás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derecha hacia atrás 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a hombro derecho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derecha a hombro izquierdo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a la nuca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Manta derecha a la nuca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a caldera derecha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derecha a caldera izquierda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izquierda a nalgas izquierdas</a:t>
            </a:r>
            <a:endParaRPr lang="es-AR" sz="24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Mano derecha a nalgas derechas</a:t>
            </a:r>
            <a:endParaRPr lang="es-AR" sz="24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2400" u="none" strike="noStrike" cap="none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Meneo</a:t>
            </a:r>
          </a:p>
          <a:p>
            <a:pPr marL="685800" lvl="2">
              <a:buClr>
                <a:schemeClr val="lt1"/>
              </a:buClr>
              <a:buSzPct val="25000"/>
            </a:pPr>
            <a:r>
              <a:rPr lang="es-AR" sz="24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Meneo</a:t>
            </a:r>
          </a:p>
          <a:p>
            <a:pPr marL="6858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bin"/>
              <a:buNone/>
            </a:pPr>
            <a:r>
              <a:rPr lang="es-AR" sz="2400" u="none" strike="noStrike" cap="none" dirty="0" smtClean="0">
                <a:solidFill>
                  <a:schemeClr val="lt1"/>
                </a:solidFill>
                <a:latin typeface="Arial" charset="0"/>
                <a:ea typeface="Arial" charset="0"/>
                <a:cs typeface="Arial" charset="0"/>
                <a:sym typeface="Cabin"/>
              </a:rPr>
              <a:t>Salto</a:t>
            </a:r>
            <a:endParaRPr lang="es-AR" sz="2400" u="none" strike="noStrike" cap="none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Cabin"/>
            </a:endParaRPr>
          </a:p>
        </p:txBody>
      </p:sp>
      <p:pic>
        <p:nvPicPr>
          <p:cNvPr id="302" name="Shape 3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7700" y="2781300"/>
            <a:ext cx="5905500" cy="42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94"/>
          <p:cNvSpPr txBox="1"/>
          <p:nvPr/>
        </p:nvSpPr>
        <p:spPr>
          <a:xfrm>
            <a:off x="6206246" y="7708900"/>
            <a:ext cx="9600403" cy="4166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ctr">
              <a:buClr>
                <a:srgbClr val="FFFF00"/>
              </a:buClr>
              <a:buSzPct val="25000"/>
            </a:pPr>
            <a:r>
              <a:rPr lang="en-US" sz="3200" u="sng" dirty="0">
                <a:solidFill>
                  <a:srgbClr val="FFFF00"/>
                </a:solidFill>
                <a:latin typeface="Arial" charset="0"/>
                <a:ea typeface="Arial" charset="0"/>
                <a:cs typeface="Arial" charset="0"/>
                <a:sym typeface="Cabin"/>
                <a:hlinkClick r:id="rId4"/>
              </a:rPr>
              <a:t>https://www.youtube.com/watch?v=gwWRjvwlLKg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44" y="176715"/>
            <a:ext cx="29337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70554" y="173237"/>
            <a:ext cx="24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Introducción – Parte 1</a:t>
            </a:r>
            <a:endParaRPr lang="es-AR" sz="1800" dirty="0">
              <a:solidFill>
                <a:schemeClr val="bg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3763" y="32084"/>
            <a:ext cx="2933700" cy="52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2538911" y="14206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800" dirty="0" smtClean="0">
                <a:solidFill>
                  <a:schemeClr val="bg1"/>
                </a:solidFill>
              </a:rPr>
              <a:t>PYTHON PARA TODOS</a:t>
            </a:r>
            <a:endParaRPr lang="es-AR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1215_powerpoint_template_b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071215_powerpoint_template_b.thmx</Template>
  <TotalTime>677</TotalTime>
  <Words>983</Words>
  <Application>Microsoft Office PowerPoint</Application>
  <PresentationFormat>Personalizado</PresentationFormat>
  <Paragraphs>167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071215_powerpoint_template_b</vt:lpstr>
      <vt:lpstr>¿Por qué programar?</vt:lpstr>
      <vt:lpstr>Las computadoras quieren ser útiles...</vt:lpstr>
      <vt:lpstr>Los programadores anticipan necesidades</vt:lpstr>
      <vt:lpstr>Usuarios vs. Programadores</vt:lpstr>
      <vt:lpstr>¿Por qué ser un programador?</vt:lpstr>
      <vt:lpstr>Presentación de PowerPoint</vt:lpstr>
      <vt:lpstr>¿Qué es un código? ¿Un Software? ¿Y un Programa?</vt:lpstr>
      <vt:lpstr>Programas para Humanos...</vt:lpstr>
      <vt:lpstr>Programas para Humanos...</vt:lpstr>
      <vt:lpstr>Programas para Humanos...</vt:lpstr>
      <vt:lpstr>Programas para Humanos...</vt:lpstr>
      <vt:lpstr>Programas para Python...</vt:lpstr>
      <vt:lpstr>Programas para Python...</vt:lpstr>
      <vt:lpstr>Presentación de PowerPoint</vt:lpstr>
      <vt:lpstr>Arquitectura del Hardware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Program?</dc:title>
  <dc:creator>Julia</dc:creator>
  <cp:lastModifiedBy>Alicia</cp:lastModifiedBy>
  <cp:revision>116</cp:revision>
  <dcterms:modified xsi:type="dcterms:W3CDTF">2019-06-27T16:03:22Z</dcterms:modified>
</cp:coreProperties>
</file>