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</p:sldMasterIdLst>
  <p:notesMasterIdLst>
    <p:notesMasterId r:id="rId6"/>
  </p:notesMasterIdLst>
  <p:sldIdLst>
    <p:sldId id="279" r:id="rId2"/>
    <p:sldId id="280" r:id="rId3"/>
    <p:sldId id="281" r:id="rId4"/>
    <p:sldId id="282" r:id="rId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358" autoAdjust="0"/>
    <p:restoredTop sz="93615"/>
  </p:normalViewPr>
  <p:slideViewPr>
    <p:cSldViewPr snapToGrid="0" snapToObjects="1">
      <p:cViewPr>
        <p:scale>
          <a:sx n="59" d="100"/>
          <a:sy n="59" d="100"/>
        </p:scale>
        <p:origin x="-610" y="-5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 dirty="0"/>
          </a:p>
          <a:p>
            <a:pPr lvl="1">
              <a:spcBef>
                <a:spcPts val="0"/>
              </a:spcBef>
            </a:pPr>
            <a:endParaRPr dirty="0"/>
          </a:p>
          <a:p>
            <a:pPr lvl="2">
              <a:spcBef>
                <a:spcPts val="0"/>
              </a:spcBef>
            </a:pPr>
            <a:endParaRPr dirty="0"/>
          </a:p>
          <a:p>
            <a:pPr lvl="3">
              <a:spcBef>
                <a:spcPts val="0"/>
              </a:spcBef>
            </a:pPr>
            <a:endParaRPr dirty="0"/>
          </a:p>
          <a:p>
            <a:pPr lvl="4">
              <a:spcBef>
                <a:spcPts val="0"/>
              </a:spcBef>
            </a:pPr>
            <a:endParaRPr dirty="0"/>
          </a:p>
          <a:p>
            <a:pPr lvl="5">
              <a:spcBef>
                <a:spcPts val="0"/>
              </a:spcBef>
            </a:pPr>
            <a:endParaRPr dirty="0"/>
          </a:p>
          <a:p>
            <a:pPr lvl="6">
              <a:spcBef>
                <a:spcPts val="0"/>
              </a:spcBef>
            </a:pPr>
            <a:endParaRPr dirty="0"/>
          </a:p>
          <a:p>
            <a:pPr lvl="7">
              <a:spcBef>
                <a:spcPts val="0"/>
              </a:spcBef>
            </a:pPr>
            <a:endParaRPr dirty="0"/>
          </a:p>
          <a:p>
            <a:pPr lvl="8">
              <a:spcBef>
                <a:spcPts val="0"/>
              </a:spcBef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84333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33" name="Shape 4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258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0" name="Shape 4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3950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182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0454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678" y="889217"/>
            <a:ext cx="15174644" cy="2732951"/>
          </a:xfrm>
          <a:prstGeom prst="rect">
            <a:avLst/>
          </a:prstGeom>
          <a:effectLst>
            <a:innerShdw blurRad="482600" dist="50800" dir="13500000">
              <a:srgbClr val="000000">
                <a:alpha val="37000"/>
              </a:srgbClr>
            </a:innerShdw>
          </a:effectLst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lIns="162553" tIns="81276" rIns="162553" bIns="81276"/>
          <a:lstStyle>
            <a:lvl1pPr>
              <a:defRPr sz="62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7135" y="5181600"/>
            <a:ext cx="13392187" cy="2336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500" b="1" i="0" baseline="0">
                <a:solidFill>
                  <a:srgbClr val="FDC227"/>
                </a:solidFill>
                <a:effectLst>
                  <a:innerShdw blurRad="63500" dist="50800" dir="13500000">
                    <a:srgbClr val="000000">
                      <a:alpha val="9000"/>
                    </a:srgbClr>
                  </a:innerShdw>
                </a:effectLst>
                <a:latin typeface="Gill Sans SemiBold"/>
                <a:cs typeface="Georgia"/>
              </a:defRPr>
            </a:lvl1pPr>
            <a:lvl2pPr marL="812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25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38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510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63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76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021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0276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>
            <a:spLocks noGrp="1"/>
          </p:cNvSpPr>
          <p:nvPr>
            <p:ph type="title"/>
          </p:nvPr>
        </p:nvSpPr>
        <p:spPr>
          <a:xfrm>
            <a:off x="812800" y="768096"/>
            <a:ext cx="14630400" cy="13655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0029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25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78" y="905084"/>
            <a:ext cx="14991644" cy="1247721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6200" b="1" i="0" cap="none" baseline="0">
                <a:solidFill>
                  <a:srgbClr val="FFCB05"/>
                </a:solidFill>
                <a:effectLst>
                  <a:innerShdw blurRad="63500" dist="50800" dir="13500000">
                    <a:srgbClr val="000000">
                      <a:alpha val="14000"/>
                    </a:srgbClr>
                  </a:innerShdw>
                </a:effectLst>
                <a:latin typeface="Gill Sans SemiBold"/>
                <a:cs typeface="Georgi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2475702"/>
            <a:ext cx="14630400" cy="59020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5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683" y="1366549"/>
            <a:ext cx="15400421" cy="1816100"/>
          </a:xfrm>
          <a:prstGeom prst="rect">
            <a:avLst/>
          </a:prstGeom>
        </p:spPr>
        <p:txBody>
          <a:bodyPr lIns="162553" tIns="81276" rIns="162553" bIns="81276" anchor="t"/>
          <a:lstStyle>
            <a:lvl1pPr algn="ctr">
              <a:defRPr sz="6200" b="1" i="0" cap="none">
                <a:solidFill>
                  <a:schemeClr val="bg1"/>
                </a:solidFill>
                <a:latin typeface="Gill Sans SemiBold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112" y="4919579"/>
            <a:ext cx="13817600" cy="9562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4300">
                <a:solidFill>
                  <a:srgbClr val="FDC227"/>
                </a:solidFill>
              </a:defRPr>
            </a:lvl1pPr>
            <a:lvl2pPr marL="81276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255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438293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510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63822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876587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68935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02116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4" name="Picture 3" descr="introhtml_SC_topbar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428"/>
          <a:stretch/>
        </p:blipFill>
        <p:spPr>
          <a:xfrm>
            <a:off x="0" y="12096"/>
            <a:ext cx="9144000" cy="38946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5" name="TextBox 4"/>
          <p:cNvSpPr txBox="1"/>
          <p:nvPr userDrawn="1"/>
        </p:nvSpPr>
        <p:spPr>
          <a:xfrm>
            <a:off x="83918" y="52940"/>
            <a:ext cx="2586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ucida Grande"/>
                <a:cs typeface="Lucida Grande"/>
              </a:rPr>
              <a:t>LECTURE</a:t>
            </a:r>
            <a:r>
              <a:rPr lang="en-US" sz="1400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ucida Grande"/>
                <a:cs typeface="Lucida Grande"/>
              </a:rPr>
              <a:t> NAME</a:t>
            </a:r>
            <a:endParaRPr lang="en-US" sz="1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ucida Grande"/>
              <a:cs typeface="Lucida Grande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253071" y="-3374"/>
            <a:ext cx="16207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baseline="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PYTHON FOR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466609" y="126322"/>
            <a:ext cx="12034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 smtClean="0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EVERYBODY</a:t>
            </a:r>
            <a:endParaRPr lang="en-US" sz="1100" dirty="0" smtClean="0"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53893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8267" y="885296"/>
            <a:ext cx="14630400" cy="1248306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2133602"/>
            <a:ext cx="7179733" cy="6034617"/>
          </a:xfrm>
          <a:prstGeom prst="rect">
            <a:avLst/>
          </a:prstGeom>
        </p:spPr>
        <p:txBody>
          <a:bodyPr/>
          <a:lstStyle>
            <a:lvl1pPr>
              <a:defRPr sz="3200" b="1" i="0" cap="none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3467" y="2133602"/>
            <a:ext cx="7179733" cy="6034617"/>
          </a:xfrm>
          <a:prstGeom prst="rect">
            <a:avLst/>
          </a:prstGeom>
        </p:spPr>
        <p:txBody>
          <a:bodyPr/>
          <a:lstStyle>
            <a:lvl1pPr>
              <a:defRPr sz="32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171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820646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700" b="0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046818"/>
            <a:ext cx="7182556" cy="85301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3600" b="0" i="0" cap="none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00" y="3232187"/>
            <a:ext cx="7182556" cy="526838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7825" y="2046818"/>
            <a:ext cx="7185378" cy="85301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ctr">
              <a:buNone/>
              <a:defRPr sz="3600" b="0">
                <a:solidFill>
                  <a:srgbClr val="FDC227"/>
                </a:solidFill>
                <a:effectLst/>
                <a:latin typeface="Gill Sans SemiBold"/>
                <a:cs typeface="Lucida Grande"/>
              </a:defRPr>
            </a:lvl1pPr>
            <a:lvl2pPr marL="812764" indent="0">
              <a:buNone/>
              <a:defRPr sz="3600" b="1"/>
            </a:lvl2pPr>
            <a:lvl3pPr marL="1625529" indent="0">
              <a:buNone/>
              <a:defRPr sz="3200" b="1"/>
            </a:lvl3pPr>
            <a:lvl4pPr marL="2438293" indent="0">
              <a:buNone/>
              <a:defRPr sz="2800" b="1"/>
            </a:lvl4pPr>
            <a:lvl5pPr marL="3251058" indent="0">
              <a:buNone/>
              <a:defRPr sz="2800" b="1"/>
            </a:lvl5pPr>
            <a:lvl6pPr marL="4063822" indent="0">
              <a:buNone/>
              <a:defRPr sz="2800" b="1"/>
            </a:lvl6pPr>
            <a:lvl7pPr marL="4876587" indent="0">
              <a:buNone/>
              <a:defRPr sz="2800" b="1"/>
            </a:lvl7pPr>
            <a:lvl8pPr marL="5689351" indent="0">
              <a:buNone/>
              <a:defRPr sz="2800" b="1"/>
            </a:lvl8pPr>
            <a:lvl9pPr marL="6502116" indent="0">
              <a:buNone/>
              <a:defRPr sz="2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7823" y="3232187"/>
            <a:ext cx="7185378" cy="5268384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Gill Sans SemiBold"/>
                <a:cs typeface="Lucida Grande"/>
              </a:defRPr>
            </a:lvl1pPr>
            <a:lvl2pPr>
              <a:defRPr sz="2800" b="0" i="1">
                <a:latin typeface="Gill Sans SemiBold"/>
                <a:cs typeface="Lucida Grande"/>
              </a:defRPr>
            </a:lvl2pPr>
            <a:lvl3pPr>
              <a:defRPr sz="2800" b="0" i="1">
                <a:latin typeface="Gill Sans SemiBold"/>
                <a:cs typeface="Lucida Grande"/>
              </a:defRPr>
            </a:lvl3pPr>
            <a:lvl4pPr>
              <a:defRPr sz="2800" b="0" i="1">
                <a:latin typeface="Gill Sans SemiBold"/>
                <a:cs typeface="Lucida Grande"/>
              </a:defRPr>
            </a:lvl4pPr>
            <a:lvl5pPr>
              <a:defRPr sz="2800" b="0" i="1">
                <a:latin typeface="Gill Sans SemiBold"/>
                <a:cs typeface="Lucida Grande"/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346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277099"/>
            <a:ext cx="14630400" cy="1226172"/>
          </a:xfrm>
          <a:prstGeom prst="rect">
            <a:avLst/>
          </a:prstGeom>
        </p:spPr>
        <p:txBody>
          <a:bodyPr lIns="162553" tIns="81276" rIns="162553" bIns="81276"/>
          <a:lstStyle>
            <a:lvl1pPr>
              <a:defRPr sz="5300" b="1" i="0" cap="none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4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68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3" y="888973"/>
            <a:ext cx="5348112" cy="1238388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2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5644" y="888975"/>
            <a:ext cx="9087556" cy="7493140"/>
          </a:xfrm>
          <a:prstGeom prst="rect">
            <a:avLst/>
          </a:prstGeom>
        </p:spPr>
        <p:txBody>
          <a:bodyPr/>
          <a:lstStyle>
            <a:lvl1pPr>
              <a:defRPr sz="5000" b="0" i="0">
                <a:solidFill>
                  <a:srgbClr val="FDC227"/>
                </a:solidFill>
                <a:latin typeface="Gill Sans SemiBold"/>
                <a:cs typeface="Lucida Grande"/>
              </a:defRPr>
            </a:lvl1pPr>
            <a:lvl2pPr>
              <a:defRPr sz="5000" b="0" i="1">
                <a:latin typeface="Gill Sans SemiBold"/>
                <a:cs typeface="Lucida Grande"/>
              </a:defRPr>
            </a:lvl2pPr>
            <a:lvl3pPr>
              <a:defRPr sz="4300" b="0" i="1">
                <a:latin typeface="Gill Sans SemiBold"/>
                <a:cs typeface="Lucida Grande"/>
              </a:defRPr>
            </a:lvl3pPr>
            <a:lvl4pPr>
              <a:defRPr sz="3600" b="0" i="1">
                <a:latin typeface="Gill Sans SemiBold"/>
                <a:cs typeface="Lucida Grande"/>
              </a:defRPr>
            </a:lvl4pPr>
            <a:lvl5pPr>
              <a:defRPr sz="3600" b="0" i="1">
                <a:latin typeface="Gill Sans SemiBold"/>
                <a:cs typeface="Lucida Grande"/>
              </a:defRPr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3" y="2127365"/>
            <a:ext cx="5348112" cy="6254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>
                <a:solidFill>
                  <a:schemeClr val="bg1"/>
                </a:solidFill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795141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290" y="6400800"/>
            <a:ext cx="9753600" cy="755652"/>
          </a:xfrm>
          <a:prstGeom prst="rect">
            <a:avLst/>
          </a:prstGeom>
        </p:spPr>
        <p:txBody>
          <a:bodyPr lIns="162553" tIns="81276" rIns="162553" bIns="81276" anchor="b"/>
          <a:lstStyle>
            <a:lvl1pPr algn="l">
              <a:defRPr sz="3600" b="0">
                <a:solidFill>
                  <a:schemeClr val="bg1"/>
                </a:solidFill>
                <a:latin typeface="Gill Sans SemiBold"/>
                <a:cs typeface="Lucida Grande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290" y="817033"/>
            <a:ext cx="9753600" cy="548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00"/>
            </a:lvl1pPr>
            <a:lvl2pPr marL="812764" indent="0">
              <a:buNone/>
              <a:defRPr sz="5000"/>
            </a:lvl2pPr>
            <a:lvl3pPr marL="1625529" indent="0">
              <a:buNone/>
              <a:defRPr sz="4300"/>
            </a:lvl3pPr>
            <a:lvl4pPr marL="2438293" indent="0">
              <a:buNone/>
              <a:defRPr sz="3600"/>
            </a:lvl4pPr>
            <a:lvl5pPr marL="3251058" indent="0">
              <a:buNone/>
              <a:defRPr sz="3600"/>
            </a:lvl5pPr>
            <a:lvl6pPr marL="4063822" indent="0">
              <a:buNone/>
              <a:defRPr sz="3600"/>
            </a:lvl6pPr>
            <a:lvl7pPr marL="4876587" indent="0">
              <a:buNone/>
              <a:defRPr sz="3600"/>
            </a:lvl7pPr>
            <a:lvl8pPr marL="5689351" indent="0">
              <a:buNone/>
              <a:defRPr sz="3600"/>
            </a:lvl8pPr>
            <a:lvl9pPr marL="6502116" indent="0">
              <a:buNone/>
              <a:defRPr sz="36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290" y="7156451"/>
            <a:ext cx="9753600" cy="107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00" b="0" i="0">
                <a:solidFill>
                  <a:schemeClr val="bg1"/>
                </a:solidFill>
                <a:latin typeface="Gill Sans SemiBold"/>
                <a:cs typeface="Lucida Grande"/>
              </a:defRPr>
            </a:lvl1pPr>
            <a:lvl2pPr marL="812764" indent="0">
              <a:buNone/>
              <a:defRPr sz="2100"/>
            </a:lvl2pPr>
            <a:lvl3pPr marL="1625529" indent="0">
              <a:buNone/>
              <a:defRPr sz="1800"/>
            </a:lvl3pPr>
            <a:lvl4pPr marL="2438293" indent="0">
              <a:buNone/>
              <a:defRPr sz="1600"/>
            </a:lvl4pPr>
            <a:lvl5pPr marL="3251058" indent="0">
              <a:buNone/>
              <a:defRPr sz="1600"/>
            </a:lvl5pPr>
            <a:lvl6pPr marL="4063822" indent="0">
              <a:buNone/>
              <a:defRPr sz="1600"/>
            </a:lvl6pPr>
            <a:lvl7pPr marL="4876587" indent="0">
              <a:buNone/>
              <a:defRPr sz="1600"/>
            </a:lvl7pPr>
            <a:lvl8pPr marL="5689351" indent="0">
              <a:buNone/>
              <a:defRPr sz="1600"/>
            </a:lvl8pPr>
            <a:lvl9pPr marL="6502116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5029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2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Top_Bar_Background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  <p:sp>
        <p:nvSpPr>
          <p:cNvPr id="28" name="TextBox 27"/>
          <p:cNvSpPr txBox="1"/>
          <p:nvPr userDrawn="1"/>
        </p:nvSpPr>
        <p:spPr>
          <a:xfrm>
            <a:off x="160716" y="114157"/>
            <a:ext cx="311532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dirty="0" smtClean="0">
                <a:solidFill>
                  <a:srgbClr val="FFFFFF"/>
                </a:solidFill>
                <a:latin typeface="Lucida Grande"/>
                <a:cs typeface="Lucida Grande"/>
              </a:rPr>
              <a:t>Introduction – Part 3</a:t>
            </a:r>
            <a:endParaRPr lang="en-US" sz="2300" dirty="0">
              <a:solidFill>
                <a:srgbClr val="FFFFFF"/>
              </a:solidFill>
              <a:latin typeface="Lucida Grande"/>
              <a:cs typeface="Lucida Grande"/>
            </a:endParaRPr>
          </a:p>
        </p:txBody>
      </p:sp>
      <p:sp>
        <p:nvSpPr>
          <p:cNvPr id="21" name="Text Placeholder 2"/>
          <p:cNvSpPr>
            <a:spLocks noGrp="1"/>
          </p:cNvSpPr>
          <p:nvPr>
            <p:ph type="body" idx="1"/>
          </p:nvPr>
        </p:nvSpPr>
        <p:spPr>
          <a:xfrm>
            <a:off x="812800" y="2133602"/>
            <a:ext cx="14630400" cy="6034617"/>
          </a:xfrm>
          <a:prstGeom prst="rect">
            <a:avLst/>
          </a:prstGeom>
        </p:spPr>
        <p:txBody>
          <a:bodyPr vert="horz" lIns="162553" tIns="81276" rIns="162553" bIns="8127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3602247" y="33546"/>
            <a:ext cx="159530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700" b="0" dirty="0" smtClean="0">
                <a:solidFill>
                  <a:schemeClr val="bg1"/>
                </a:solidFill>
                <a:latin typeface="Georgia"/>
                <a:cs typeface="Georgia"/>
              </a:rPr>
              <a:t>PYTHON</a:t>
            </a:r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 FOR</a:t>
            </a:r>
          </a:p>
          <a:p>
            <a:pPr algn="ctr"/>
            <a:r>
              <a:rPr lang="en-US" sz="1700" baseline="0" dirty="0" smtClean="0">
                <a:solidFill>
                  <a:schemeClr val="bg1"/>
                </a:solidFill>
                <a:latin typeface="Georgia"/>
                <a:cs typeface="Georgia"/>
              </a:rPr>
              <a:t>EVERYBODY</a:t>
            </a:r>
            <a:endParaRPr lang="en-US" sz="1700" dirty="0">
              <a:solidFill>
                <a:schemeClr val="bg1"/>
              </a:solidFill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01049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06" r:id="rId10"/>
    <p:sldLayoutId id="214748370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812764" rtl="0" eaLnBrk="1" latinLnBrk="0" hangingPunct="1">
        <a:spcBef>
          <a:spcPct val="0"/>
        </a:spcBef>
        <a:buNone/>
        <a:defRPr sz="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812764" rtl="0" eaLnBrk="1" latinLnBrk="0" hangingPunct="1">
        <a:spcBef>
          <a:spcPct val="20000"/>
        </a:spcBef>
        <a:buFont typeface="Arial"/>
        <a:buNone/>
        <a:defRPr sz="5700" b="1" i="0" kern="1200">
          <a:solidFill>
            <a:schemeClr val="bg1"/>
          </a:solidFill>
          <a:latin typeface="Gill Sans SemiBold"/>
          <a:ea typeface="+mn-ea"/>
          <a:cs typeface="Lucida Grande"/>
        </a:defRPr>
      </a:lvl1pPr>
      <a:lvl2pPr marL="1320742" indent="-507978" algn="l" defTabSz="812764" rtl="0" eaLnBrk="1" latinLnBrk="0" hangingPunct="1">
        <a:spcBef>
          <a:spcPct val="20000"/>
        </a:spcBef>
        <a:buFont typeface="Arial"/>
        <a:buChar char="–"/>
        <a:defRPr sz="3600" b="1" i="0" kern="1200">
          <a:solidFill>
            <a:schemeClr val="bg1"/>
          </a:solidFill>
          <a:latin typeface="Gill Sans SemiBold"/>
          <a:ea typeface="+mn-ea"/>
          <a:cs typeface="Lucida Grande"/>
        </a:defRPr>
      </a:lvl2pPr>
      <a:lvl3pPr marL="2031911" indent="-406382" algn="l" defTabSz="812764" rtl="0" eaLnBrk="1" latinLnBrk="0" hangingPunct="1">
        <a:spcBef>
          <a:spcPct val="20000"/>
        </a:spcBef>
        <a:buFont typeface="Arial"/>
        <a:buChar char="•"/>
        <a:defRPr sz="3200" b="0" i="1" kern="1200">
          <a:solidFill>
            <a:schemeClr val="bg1"/>
          </a:solidFill>
          <a:latin typeface="Gill Sans SemiBold"/>
          <a:ea typeface="+mn-ea"/>
          <a:cs typeface="Lucida Grande"/>
        </a:defRPr>
      </a:lvl3pPr>
      <a:lvl4pPr marL="2844676" indent="-406382" algn="l" defTabSz="812764" rtl="0" eaLnBrk="1" latinLnBrk="0" hangingPunct="1">
        <a:spcBef>
          <a:spcPct val="20000"/>
        </a:spcBef>
        <a:buFont typeface="Arial"/>
        <a:buChar char="–"/>
        <a:defRPr sz="2700" b="0" i="1" kern="1200">
          <a:solidFill>
            <a:schemeClr val="bg1"/>
          </a:solidFill>
          <a:latin typeface="Gill Sans SemiBold"/>
          <a:ea typeface="+mn-ea"/>
          <a:cs typeface="Lucida Grande"/>
        </a:defRPr>
      </a:lvl4pPr>
      <a:lvl5pPr marL="3657440" indent="-406382" algn="l" defTabSz="812764" rtl="0" eaLnBrk="1" latinLnBrk="0" hangingPunct="1">
        <a:spcBef>
          <a:spcPct val="20000"/>
        </a:spcBef>
        <a:buFont typeface="Arial"/>
        <a:buChar char="»"/>
        <a:defRPr sz="2100" b="0" i="1" kern="1200">
          <a:solidFill>
            <a:schemeClr val="bg1"/>
          </a:solidFill>
          <a:latin typeface="Gill Sans SemiBold"/>
          <a:ea typeface="+mn-ea"/>
          <a:cs typeface="Lucida Grande"/>
        </a:defRPr>
      </a:lvl5pPr>
      <a:lvl6pPr marL="4470204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282969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733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498" indent="-406382" algn="l" defTabSz="812764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64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29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293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058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822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587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351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116" algn="l" defTabSz="812764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harrypotter.wikia.com/wiki/Parseltong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harrypotter.wikia.com/wiki/Salazar_Slyther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/>
          <p:nvPr/>
        </p:nvSpPr>
        <p:spPr>
          <a:xfrm>
            <a:off x="3318350" y="7319254"/>
            <a:ext cx="96390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http://harrypotter.wikia.com/wiki/Parseltongue</a:t>
            </a:r>
          </a:p>
        </p:txBody>
      </p:sp>
      <p:sp>
        <p:nvSpPr>
          <p:cNvPr id="436" name="Shape 436"/>
          <p:cNvSpPr txBox="1"/>
          <p:nvPr/>
        </p:nvSpPr>
        <p:spPr>
          <a:xfrm>
            <a:off x="977855" y="1876300"/>
            <a:ext cx="10128561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00FF"/>
              </a:buClr>
              <a:buSzPct val="25000"/>
            </a:pPr>
            <a:r>
              <a:rPr lang="es-AR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 Lengua Pársel 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la lengua de las serpientes y de aquellos que pueden hablar con ellas. Un individuo que puede hablar</a:t>
            </a:r>
            <a:r>
              <a:rPr lang="es-AR" sz="42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Pársel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conocido como </a:t>
            </a:r>
            <a:r>
              <a:rPr lang="es-AR" sz="4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hablante de Pársel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Es una habilidad muy poco común y puede ser hereditaria. </a:t>
            </a:r>
            <a:r>
              <a:rPr lang="es-AR" sz="42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Casi todos los </a:t>
            </a:r>
            <a:r>
              <a:rPr lang="es-AR" sz="4200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hablantes de Pársel 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conocidos son descendentes de </a:t>
            </a:r>
            <a:r>
              <a:rPr lang="es-AR" sz="4200" u="sng" strike="noStrike" cap="none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Salazar Slytherin</a:t>
            </a:r>
            <a:r>
              <a:rPr lang="es-AR" sz="42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s-AR" sz="4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37" name="Shape 4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368383" y="2498600"/>
            <a:ext cx="3174900" cy="276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7" y="187780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4 CuadroTexto"/>
          <p:cNvSpPr txBox="1"/>
          <p:nvPr/>
        </p:nvSpPr>
        <p:spPr>
          <a:xfrm>
            <a:off x="248407" y="184302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Introducción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487" y="2272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64635" y="13270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 txBox="1"/>
          <p:nvPr/>
        </p:nvSpPr>
        <p:spPr>
          <a:xfrm>
            <a:off x="694631" y="1097822"/>
            <a:ext cx="11939130" cy="4457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s-AR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el lenguaje del intérprete del software Python </a:t>
            </a:r>
            <a:r>
              <a:rPr lang="es-AR" sz="4200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 de quienes pueden hablar con él.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Un individuo que puede hablar </a:t>
            </a:r>
            <a:r>
              <a:rPr lang="es-AR" sz="42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es conocido como </a:t>
            </a:r>
            <a:r>
              <a:rPr lang="es-AR" sz="4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Pythonista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Es una habilidad muy poco común y puede ser hereditaria. Casi todos los </a:t>
            </a:r>
            <a:r>
              <a:rPr lang="es-AR" sz="4200" u="none" strike="noStrike" cap="none" dirty="0" smtClean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Pythonistas</a:t>
            </a:r>
            <a:r>
              <a:rPr lang="es-AR" sz="4200" u="none" strike="noStrike" cap="none" dirty="0" smtClean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utilizan el software inicialmente desarrollado por </a:t>
            </a:r>
            <a:r>
              <a:rPr lang="es-AR" sz="4200" u="none" strike="noStrike" cap="none" dirty="0" smtClean="0">
                <a:solidFill>
                  <a:srgbClr val="F6B26B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Guido van Rossum</a:t>
            </a:r>
            <a:r>
              <a:rPr lang="es-AR" sz="4200" u="none" strike="noStrike" cap="none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  <a:endParaRPr lang="es-AR" sz="42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44" name="Shape 4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343301" y="4777500"/>
            <a:ext cx="2108100" cy="317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Shape 44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262702" y="1348500"/>
            <a:ext cx="2286000" cy="2997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Shape 44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4631" y="5904122"/>
            <a:ext cx="3517899" cy="207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7" y="187780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4 CuadroTexto"/>
          <p:cNvSpPr txBox="1"/>
          <p:nvPr/>
        </p:nvSpPr>
        <p:spPr>
          <a:xfrm>
            <a:off x="248407" y="184302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Introducción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1929" y="12770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487" y="2272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6 CuadroTexto"/>
          <p:cNvSpPr txBox="1"/>
          <p:nvPr/>
        </p:nvSpPr>
        <p:spPr>
          <a:xfrm>
            <a:off x="12464635" y="13270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s-AR" sz="74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Aprendizaje Inicial</a:t>
            </a:r>
            <a:r>
              <a:rPr lang="es-AR" sz="74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 </a:t>
            </a:r>
            <a:r>
              <a:rPr lang="es-AR" sz="740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Errores de </a:t>
            </a:r>
            <a:r>
              <a:rPr lang="es-AR" sz="7400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Sintaxis</a:t>
            </a:r>
            <a:endParaRPr lang="es-AR" sz="7400" u="none" strike="noStrike" cap="none" dirty="0">
              <a:solidFill>
                <a:srgbClr val="E066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2" name="Shape 452"/>
          <p:cNvSpPr txBox="1">
            <a:spLocks noGrp="1"/>
          </p:cNvSpPr>
          <p:nvPr>
            <p:ph idx="1"/>
          </p:nvPr>
        </p:nvSpPr>
        <p:spPr>
          <a:xfrm>
            <a:off x="632178" y="2528703"/>
            <a:ext cx="14630400" cy="590206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471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0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Necesitamos aprender el </a:t>
            </a:r>
            <a:r>
              <a:rPr lang="es-AR" sz="30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lenguaje Python </a:t>
            </a: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para poder comunicar nuestras instrucciones a Python.  Al principio</a:t>
            </a:r>
            <a:r>
              <a:rPr lang="es-AR" sz="30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cometeremos muchos errores y hablaremos mal como ocurre con los niños pequeños</a:t>
            </a: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  <a:p>
            <a:pPr marL="749300" marR="0" lvl="0" indent="-3547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Cuando usted comete un error, la computadora no cree que usted es “tierno”. Le dice que hay </a:t>
            </a:r>
            <a:r>
              <a:rPr lang="es-AR" sz="3000" b="0" i="0" u="none" strike="noStrike" cap="none" dirty="0" smtClean="0">
                <a:solidFill>
                  <a:srgbClr val="E06666"/>
                </a:solidFill>
                <a:latin typeface="Arial"/>
                <a:ea typeface="Arial"/>
                <a:cs typeface="Arial"/>
                <a:sym typeface="Arial"/>
              </a:rPr>
              <a:t>“error de sintaxis” (</a:t>
            </a:r>
            <a:r>
              <a:rPr lang="es-AR" sz="3000" b="0" u="none" strike="noStrike" cap="none" dirty="0" smtClean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syntax error)</a:t>
            </a: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s-AR" sz="30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porque ella conoce el lenguaje pero usted recién lo está aprendiendo. Da la sensación de que </a:t>
            </a: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es cruel y carece de sentimientos.</a:t>
            </a:r>
          </a:p>
          <a:p>
            <a:pPr marL="749300" marR="0" lvl="0" indent="-35471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Sin embargo, recuerde que usted es inteligente y puede aprender. La computadora es simple y muy veloz pero es incapaz de aprender.</a:t>
            </a:r>
            <a:r>
              <a:rPr lang="es-AR" sz="3000" b="0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Entonces, </a:t>
            </a:r>
            <a:r>
              <a:rPr lang="es-AR" sz="3000" b="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es más sencillo para usted aprender Python que para la computadora aprender español</a:t>
            </a:r>
            <a:r>
              <a:rPr lang="es-AR" sz="3000" b="0" u="none" strike="noStrike" cap="none" dirty="0" smtClean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  <a:endParaRPr lang="es-AR" sz="3000" b="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7" y="187780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48407" y="184302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Introducción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1929" y="12770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487" y="2272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16 CuadroTexto"/>
          <p:cNvSpPr txBox="1"/>
          <p:nvPr/>
        </p:nvSpPr>
        <p:spPr>
          <a:xfrm>
            <a:off x="12464635" y="13270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s-AR" sz="7600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Hablemos con </a:t>
            </a:r>
            <a:r>
              <a:rPr lang="es-AR" sz="7600" u="none" strike="noStrike" cap="none" dirty="0" smtClean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endParaRPr lang="es-AR" sz="7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97" y="187780"/>
            <a:ext cx="29337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4 CuadroTexto"/>
          <p:cNvSpPr txBox="1"/>
          <p:nvPr/>
        </p:nvSpPr>
        <p:spPr>
          <a:xfrm>
            <a:off x="248407" y="184302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Introducción – Parte 3</a:t>
            </a:r>
            <a:endParaRPr lang="es-AR" sz="1800" dirty="0">
              <a:solidFill>
                <a:schemeClr val="bg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1929" y="12770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487" y="22724"/>
            <a:ext cx="2933700" cy="52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16 CuadroTexto"/>
          <p:cNvSpPr txBox="1"/>
          <p:nvPr/>
        </p:nvSpPr>
        <p:spPr>
          <a:xfrm>
            <a:off x="12464635" y="132703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AR" sz="1800" dirty="0" smtClean="0">
                <a:solidFill>
                  <a:schemeClr val="bg1"/>
                </a:solidFill>
              </a:rPr>
              <a:t>PYTHON PARA TODOS</a:t>
            </a:r>
            <a:endParaRPr lang="es-AR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1215_powerpoint_template_b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071215_powerpoint_template_b.thmx</Template>
  <TotalTime>2282</TotalTime>
  <Words>272</Words>
  <Application>Microsoft Office PowerPoint</Application>
  <PresentationFormat>Personalizado</PresentationFormat>
  <Paragraphs>16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071215_powerpoint_template_b</vt:lpstr>
      <vt:lpstr>Presentación de PowerPoint</vt:lpstr>
      <vt:lpstr>Presentación de PowerPoint</vt:lpstr>
      <vt:lpstr>Aprendizaje Inicial: Errores de Sintaxis</vt:lpstr>
      <vt:lpstr>Hablemos con Python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Program?</dc:title>
  <dc:creator>Julia</dc:creator>
  <cp:lastModifiedBy>Alicia</cp:lastModifiedBy>
  <cp:revision>83</cp:revision>
  <dcterms:modified xsi:type="dcterms:W3CDTF">2019-06-27T16:06:07Z</dcterms:modified>
</cp:coreProperties>
</file>