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17"/>
  </p:notesMasterIdLst>
  <p:sldIdLst>
    <p:sldId id="256" r:id="rId2"/>
    <p:sldId id="257" r:id="rId3"/>
    <p:sldId id="292" r:id="rId4"/>
    <p:sldId id="258" r:id="rId5"/>
    <p:sldId id="296" r:id="rId6"/>
    <p:sldId id="260" r:id="rId7"/>
    <p:sldId id="293" r:id="rId8"/>
    <p:sldId id="298" r:id="rId9"/>
    <p:sldId id="299" r:id="rId10"/>
    <p:sldId id="300" r:id="rId11"/>
    <p:sldId id="301" r:id="rId12"/>
    <p:sldId id="263" r:id="rId13"/>
    <p:sldId id="264" r:id="rId14"/>
    <p:sldId id="294" r:id="rId15"/>
    <p:sldId id="297" r:id="rId16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9EBDD4"/>
    <a:srgbClr val="FF545A"/>
    <a:srgbClr val="FF898B"/>
    <a:srgbClr val="00FA00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3"/>
    <p:restoredTop sz="92472" autoAdjust="0"/>
  </p:normalViewPr>
  <p:slideViewPr>
    <p:cSldViewPr snapToGrid="0" snapToObjects="1">
      <p:cViewPr>
        <p:scale>
          <a:sx n="50" d="100"/>
          <a:sy n="50" d="100"/>
        </p:scale>
        <p:origin x="-758" y="-25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78571"/>
              <a:buFont typeface="Arial"/>
              <a:buNone/>
              <a:tabLst/>
              <a:defRPr/>
            </a:pPr>
            <a:r>
              <a:rPr lang="es-A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de Chuck.</a:t>
            </a:r>
            <a:r>
              <a:rPr lang="es-A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A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 está usando estos materiales, puede retirar el logotipo de UM y reemplazarlo por el suyo pero, por favor, conserve el logo de CC-BY en la primera página así como también retenga la página de agradecimientos al final.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endParaRPr lang="en-US" dirty="0" smtClean="0">
              <a:solidFill>
                <a:schemeClr val="dk2"/>
              </a:solidFill>
            </a:endParaRPr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1880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58402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895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397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964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678" y="889217"/>
            <a:ext cx="15174644" cy="2732951"/>
          </a:xfrm>
          <a:prstGeom prst="rect">
            <a:avLst/>
          </a:prstGeom>
          <a:effectLst>
            <a:innerShdw blurRad="482600" dist="50800" dir="13500000">
              <a:srgbClr val="000000">
                <a:alpha val="37000"/>
              </a:srgbClr>
            </a:inn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162553" tIns="81276" rIns="162553" bIns="81276"/>
          <a:lstStyle>
            <a:lvl1pPr>
              <a:defRPr sz="62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7135" y="5181600"/>
            <a:ext cx="13392187" cy="2336800"/>
          </a:xfrm>
        </p:spPr>
        <p:txBody>
          <a:bodyPr>
            <a:normAutofit/>
          </a:bodyPr>
          <a:lstStyle>
            <a:lvl1pPr marL="0" indent="0" algn="ctr">
              <a:buNone/>
              <a:defRPr sz="5500" b="1" i="0" baseline="0">
                <a:solidFill>
                  <a:srgbClr val="FDC227"/>
                </a:solidFill>
                <a:effectLst>
                  <a:innerShdw blurRad="63500" dist="50800" dir="13500000">
                    <a:srgbClr val="000000">
                      <a:alpha val="9000"/>
                    </a:srgbClr>
                  </a:innerShdw>
                </a:effectLst>
                <a:latin typeface="Gill Sans SemiBold"/>
                <a:cs typeface="Georgia"/>
              </a:defRPr>
            </a:lvl1pPr>
            <a:lvl2pPr marL="81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76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274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86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78" y="905084"/>
            <a:ext cx="14991644" cy="1247721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6200" b="1" i="0" cap="none" baseline="0">
                <a:solidFill>
                  <a:srgbClr val="FFCB05"/>
                </a:solidFill>
                <a:effectLst>
                  <a:innerShdw blurRad="63500" dist="50800" dir="13500000">
                    <a:srgbClr val="000000">
                      <a:alpha val="14000"/>
                    </a:srgbClr>
                  </a:innerShdw>
                </a:effectLst>
                <a:latin typeface="Gill Sans SemiBold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475702"/>
            <a:ext cx="14630400" cy="59020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83" y="1366549"/>
            <a:ext cx="15400421" cy="1816100"/>
          </a:xfrm>
          <a:prstGeom prst="rect">
            <a:avLst/>
          </a:prstGeom>
        </p:spPr>
        <p:txBody>
          <a:bodyPr lIns="162553" tIns="81276" rIns="162553" bIns="81276" anchor="t"/>
          <a:lstStyle>
            <a:lvl1pPr algn="ctr">
              <a:defRPr sz="6200" b="1" i="0" cap="none">
                <a:solidFill>
                  <a:schemeClr val="bg1"/>
                </a:solidFill>
                <a:latin typeface="Gill Sans Semi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112" y="4919579"/>
            <a:ext cx="13817600" cy="956288"/>
          </a:xfrm>
        </p:spPr>
        <p:txBody>
          <a:bodyPr anchor="b">
            <a:normAutofit/>
          </a:bodyPr>
          <a:lstStyle>
            <a:lvl1pPr marL="0" indent="0" algn="ctr">
              <a:buNone/>
              <a:defRPr sz="4300">
                <a:solidFill>
                  <a:srgbClr val="FDC227"/>
                </a:solidFill>
              </a:defRPr>
            </a:lvl1pPr>
            <a:lvl2pPr marL="81276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5389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885296"/>
            <a:ext cx="14630400" cy="1248306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33602"/>
            <a:ext cx="7179733" cy="6034617"/>
          </a:xfrm>
        </p:spPr>
        <p:txBody>
          <a:bodyPr/>
          <a:lstStyle>
            <a:lvl1pPr>
              <a:defRPr sz="3200" b="1" i="0" cap="none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3467" y="2133602"/>
            <a:ext cx="7179733" cy="6034617"/>
          </a:xfrm>
        </p:spPr>
        <p:txBody>
          <a:bodyPr/>
          <a:lstStyle>
            <a:lvl1pPr>
              <a:defRPr sz="32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71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820646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0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818"/>
            <a:ext cx="7182556" cy="853017"/>
          </a:xfrm>
        </p:spPr>
        <p:txBody>
          <a:bodyPr anchor="b">
            <a:noAutofit/>
          </a:bodyPr>
          <a:lstStyle>
            <a:lvl1pPr marL="0" indent="0" algn="ctr">
              <a:buNone/>
              <a:defRPr sz="3600" b="0" i="0" cap="none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3232187"/>
            <a:ext cx="7182556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7825" y="2046818"/>
            <a:ext cx="7185378" cy="853017"/>
          </a:xfrm>
        </p:spPr>
        <p:txBody>
          <a:bodyPr anchor="b">
            <a:normAutofit/>
          </a:bodyPr>
          <a:lstStyle>
            <a:lvl1pPr marL="0" indent="0" algn="ctr">
              <a:buNone/>
              <a:defRPr sz="3600" b="0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7823" y="3232187"/>
            <a:ext cx="7185378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346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277099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3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4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68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888973"/>
            <a:ext cx="5348112" cy="1238388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2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5644" y="888975"/>
            <a:ext cx="9087556" cy="7493140"/>
          </a:xfrm>
        </p:spPr>
        <p:txBody>
          <a:bodyPr/>
          <a:lstStyle>
            <a:lvl1pPr>
              <a:defRPr sz="50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5000" b="0" i="1">
                <a:latin typeface="Gill Sans SemiBold"/>
                <a:cs typeface="Lucida Grande"/>
              </a:defRPr>
            </a:lvl2pPr>
            <a:lvl3pPr>
              <a:defRPr sz="4300" b="0" i="1">
                <a:latin typeface="Gill Sans SemiBold"/>
                <a:cs typeface="Lucida Grande"/>
              </a:defRPr>
            </a:lvl3pPr>
            <a:lvl4pPr>
              <a:defRPr sz="3600" b="0" i="1">
                <a:latin typeface="Gill Sans SemiBold"/>
                <a:cs typeface="Lucida Grande"/>
              </a:defRPr>
            </a:lvl4pPr>
            <a:lvl5pPr>
              <a:defRPr sz="3600" b="0" i="1">
                <a:latin typeface="Gill Sans SemiBold"/>
                <a:cs typeface="Lucida Grande"/>
              </a:defRPr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2127365"/>
            <a:ext cx="5348112" cy="6254750"/>
          </a:xfrm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9514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290" y="6400800"/>
            <a:ext cx="9753600" cy="755652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600" b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290" y="817033"/>
            <a:ext cx="9753600" cy="5486400"/>
          </a:xfrm>
        </p:spPr>
        <p:txBody>
          <a:bodyPr/>
          <a:lstStyle>
            <a:lvl1pPr marL="0" indent="0">
              <a:buNone/>
              <a:defRPr sz="5700"/>
            </a:lvl1pPr>
            <a:lvl2pPr marL="812764" indent="0">
              <a:buNone/>
              <a:defRPr sz="5000"/>
            </a:lvl2pPr>
            <a:lvl3pPr marL="1625529" indent="0">
              <a:buNone/>
              <a:defRPr sz="4300"/>
            </a:lvl3pPr>
            <a:lvl4pPr marL="2438293" indent="0">
              <a:buNone/>
              <a:defRPr sz="3600"/>
            </a:lvl4pPr>
            <a:lvl5pPr marL="3251058" indent="0">
              <a:buNone/>
              <a:defRPr sz="3600"/>
            </a:lvl5pPr>
            <a:lvl6pPr marL="4063822" indent="0">
              <a:buNone/>
              <a:defRPr sz="3600"/>
            </a:lvl6pPr>
            <a:lvl7pPr marL="4876587" indent="0">
              <a:buNone/>
              <a:defRPr sz="3600"/>
            </a:lvl7pPr>
            <a:lvl8pPr marL="5689351" indent="0">
              <a:buNone/>
              <a:defRPr sz="3600"/>
            </a:lvl8pPr>
            <a:lvl9pPr marL="6502116" indent="0">
              <a:buNone/>
              <a:defRPr sz="3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290" y="7156451"/>
            <a:ext cx="9753600" cy="1073150"/>
          </a:xfrm>
        </p:spPr>
        <p:txBody>
          <a:bodyPr/>
          <a:lstStyle>
            <a:lvl1pPr marL="0" indent="0">
              <a:buNone/>
              <a:defRPr sz="25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029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op_Bar_Backgroun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133602"/>
            <a:ext cx="14630400" cy="6034617"/>
          </a:xfrm>
          <a:prstGeom prst="rect">
            <a:avLst/>
          </a:prstGeom>
        </p:spPr>
        <p:txBody>
          <a:bodyPr vert="horz" lIns="162553" tIns="81276" rIns="162553" bIns="812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60716" y="114157"/>
            <a:ext cx="306751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FFFF"/>
                </a:solidFill>
                <a:latin typeface="Lucida Grande"/>
                <a:cs typeface="Lucida Grande"/>
              </a:rPr>
              <a:t>Expressions – Part 1</a:t>
            </a:r>
            <a:endParaRPr lang="en-US" sz="2300" dirty="0">
              <a:solidFill>
                <a:srgbClr val="FFFFFF"/>
              </a:solidFill>
              <a:latin typeface="Lucida Grande"/>
              <a:cs typeface="Lucida Grande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3602247" y="33546"/>
            <a:ext cx="15953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00" b="0" dirty="0" smtClean="0">
                <a:solidFill>
                  <a:schemeClr val="bg1"/>
                </a:solidFill>
                <a:latin typeface="Georgia"/>
                <a:cs typeface="Georgia"/>
              </a:rPr>
              <a:t>PYTHON</a:t>
            </a:r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 FOR</a:t>
            </a:r>
          </a:p>
          <a:p>
            <a:pPr algn="ctr"/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EVERYBODY</a:t>
            </a:r>
            <a:endParaRPr lang="en-US" sz="17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010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812764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12764" rtl="0" eaLnBrk="1" latinLnBrk="0" hangingPunct="1">
        <a:spcBef>
          <a:spcPct val="20000"/>
        </a:spcBef>
        <a:buFont typeface="Arial"/>
        <a:buNone/>
        <a:defRPr sz="5700" b="1" i="0" kern="1200">
          <a:solidFill>
            <a:schemeClr val="bg1"/>
          </a:solidFill>
          <a:latin typeface="Gill Sans SemiBold"/>
          <a:ea typeface="+mn-ea"/>
          <a:cs typeface="Lucida Grande"/>
        </a:defRPr>
      </a:lvl1pPr>
      <a:lvl2pPr marL="1320742" indent="-507978" algn="l" defTabSz="812764" rtl="0" eaLnBrk="1" latinLnBrk="0" hangingPunct="1">
        <a:spcBef>
          <a:spcPct val="20000"/>
        </a:spcBef>
        <a:buFont typeface="Arial"/>
        <a:buChar char="–"/>
        <a:defRPr sz="3600" b="1" i="0" kern="1200">
          <a:solidFill>
            <a:schemeClr val="bg1"/>
          </a:solidFill>
          <a:latin typeface="Gill Sans SemiBold"/>
          <a:ea typeface="+mn-ea"/>
          <a:cs typeface="Lucida Grande"/>
        </a:defRPr>
      </a:lvl2pPr>
      <a:lvl3pPr marL="2031911" indent="-406382" algn="l" defTabSz="812764" rtl="0" eaLnBrk="1" latinLnBrk="0" hangingPunct="1">
        <a:spcBef>
          <a:spcPct val="20000"/>
        </a:spcBef>
        <a:buFont typeface="Arial"/>
        <a:buChar char="•"/>
        <a:defRPr sz="3200" b="0" i="1" kern="1200">
          <a:solidFill>
            <a:schemeClr val="bg1"/>
          </a:solidFill>
          <a:latin typeface="Gill Sans SemiBold"/>
          <a:ea typeface="+mn-ea"/>
          <a:cs typeface="Lucida Grande"/>
        </a:defRPr>
      </a:lvl3pPr>
      <a:lvl4pPr marL="2844676" indent="-406382" algn="l" defTabSz="812764" rtl="0" eaLnBrk="1" latinLnBrk="0" hangingPunct="1">
        <a:spcBef>
          <a:spcPct val="20000"/>
        </a:spcBef>
        <a:buFont typeface="Arial"/>
        <a:buChar char="–"/>
        <a:defRPr sz="2700" b="0" i="1" kern="1200">
          <a:solidFill>
            <a:schemeClr val="bg1"/>
          </a:solidFill>
          <a:latin typeface="Gill Sans SemiBold"/>
          <a:ea typeface="+mn-ea"/>
          <a:cs typeface="Lucida Grande"/>
        </a:defRPr>
      </a:lvl4pPr>
      <a:lvl5pPr marL="3657440" indent="-406382" algn="l" defTabSz="812764" rtl="0" eaLnBrk="1" latinLnBrk="0" hangingPunct="1">
        <a:spcBef>
          <a:spcPct val="20000"/>
        </a:spcBef>
        <a:buFont typeface="Arial"/>
        <a:buChar char="»"/>
        <a:defRPr sz="2100" b="0" i="1" kern="1200">
          <a:solidFill>
            <a:schemeClr val="bg1"/>
          </a:solidFill>
          <a:latin typeface="Gill Sans SemiBold"/>
          <a:ea typeface="+mn-ea"/>
          <a:cs typeface="Lucida Grande"/>
        </a:defRPr>
      </a:lvl5pPr>
      <a:lvl6pPr marL="4470204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nemoni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632178" y="2233529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Variables, Expresiones</a:t>
            </a:r>
            <a:b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 Enunciados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xfrm>
            <a:off x="812800" y="3804147"/>
            <a:ext cx="14630400" cy="59020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48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Capítulo 2</a:t>
            </a:r>
            <a:endParaRPr lang="es-AR" sz="48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3" name="Shape 243"/>
          <p:cNvSpPr txBox="1"/>
          <p:nvPr/>
        </p:nvSpPr>
        <p:spPr>
          <a:xfrm>
            <a:off x="4081448" y="7131044"/>
            <a:ext cx="83286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para Todos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44" name="Shape 2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35344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print(x1q3p9afd)</a:t>
            </a:r>
            <a:endParaRPr lang="en-US" sz="3000" b="0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print(c)</a:t>
            </a:r>
            <a:endParaRPr lang="en-US" sz="3000" b="0" i="0" u="none" strike="noStrike" cap="none" dirty="0">
              <a:solidFill>
                <a:srgbClr val="00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1" name="Shape 521"/>
          <p:cNvSpPr txBox="1"/>
          <p:nvPr/>
        </p:nvSpPr>
        <p:spPr>
          <a:xfrm>
            <a:off x="1536700" y="6057900"/>
            <a:ext cx="38604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s-AR" sz="3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¿Qué </a:t>
            </a:r>
            <a:r>
              <a:rPr lang="es-AR" sz="3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están </a:t>
            </a:r>
            <a:r>
              <a:rPr lang="es-AR" sz="3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haciendo </a:t>
            </a:r>
            <a:r>
              <a:rPr lang="es-AR" sz="3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estos códigos?</a:t>
            </a:r>
            <a:endParaRPr lang="es-AR"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print(x1q3p9afd)</a:t>
            </a:r>
            <a:endParaRPr lang="en-US" sz="3000" b="0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6018530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Horas = </a:t>
            </a:r>
            <a:r>
              <a:rPr lang="en-US" sz="3000" b="0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Tarifa = </a:t>
            </a:r>
            <a:r>
              <a:rPr lang="en-US" sz="3000" b="0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Salario = horas * tarifa</a:t>
            </a:r>
            <a:endParaRPr lang="en-US" sz="3000" b="0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print(salario)</a:t>
            </a:r>
            <a:endParaRPr lang="en-US" sz="3000" b="0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print(c)</a:t>
            </a:r>
            <a:endParaRPr lang="en-US" sz="3000" b="0" i="0" u="none" strike="noStrike" cap="none" dirty="0">
              <a:solidFill>
                <a:srgbClr val="00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9" name="Shape 529"/>
          <p:cNvSpPr txBox="1"/>
          <p:nvPr/>
        </p:nvSpPr>
        <p:spPr>
          <a:xfrm>
            <a:off x="1536700" y="6057900"/>
            <a:ext cx="38604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s-AR" sz="3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¿Qué </a:t>
            </a:r>
            <a:r>
              <a:rPr lang="es-AR" sz="3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están </a:t>
            </a:r>
            <a:r>
              <a:rPr lang="es-AR" sz="3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haciendo </a:t>
            </a:r>
            <a:r>
              <a:rPr lang="es-AR" sz="3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estos códigos?</a:t>
            </a:r>
            <a:endParaRPr lang="es-AR"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89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Enunciados de Asignación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bin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Asignamos un valor a una variable utilizando el enunciado de asignación (=)</a:t>
            </a:r>
            <a:b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s-AR" sz="1000" b="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SzPct val="100000"/>
              <a:buFont typeface="Cabin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 enunciado de asignación consta de una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expresión en el lado derecho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y una </a:t>
            </a:r>
            <a:r>
              <a:rPr lang="es-AR" sz="36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para almacenar el resultado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4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3.9 </a:t>
            </a:r>
            <a:r>
              <a:rPr lang="en-US" sz="4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-US" sz="4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-US" sz="4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-US" sz="4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( 1 </a:t>
            </a:r>
            <a:r>
              <a:rPr lang="en-US" sz="40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lang="en-US" sz="4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4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839963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b="1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b="1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b="1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b="1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  <a:endParaRPr lang="en-US" sz="4000" b="1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10668000" y="1293715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490565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581025" y="6186340"/>
            <a:ext cx="795986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lado derecho es una expresión</a:t>
            </a:r>
            <a:r>
              <a:rPr lang="es-AR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es-AR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Una vez evaluada la expresión,</a:t>
            </a: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resultado se coloca en (se asigna a) x.</a:t>
            </a:r>
            <a:endParaRPr lang="es-AR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9423511" y="3528863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634826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571925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571926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497415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900614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900614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7018240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5022827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900614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50"/>
            <a:ext cx="65785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Una variable es </a:t>
            </a: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 </a:t>
            </a: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lugar de la memoria que se utiliza para guardar un valor (</a:t>
            </a:r>
            <a:r>
              <a:rPr lang="es-AR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AR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6119614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18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83160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 smtClean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  <a:endParaRPr lang="en-US" sz="40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10668000" y="128536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49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  <a:endParaRPr lang="en-US" sz="49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/>
          <p:nvPr/>
        </p:nvSpPr>
        <p:spPr>
          <a:xfrm>
            <a:off x="9813925" y="148221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48906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611125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700988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501447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89225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47427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456810"/>
            <a:ext cx="572999" cy="7986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618357" y="5851475"/>
            <a:ext cx="7663862" cy="207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s-AR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lado derecho es una expresión. </a:t>
            </a:r>
            <a:r>
              <a:rPr lang="es-AR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Una vez evaluada la expresión,</a:t>
            </a:r>
            <a:r>
              <a:rPr lang="es-AR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2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resultado se coloca en (se asigna a) </a:t>
            </a:r>
            <a:r>
              <a:rPr lang="es-AR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variable que está a la izquierda (es decir, x).</a:t>
            </a:r>
            <a:endParaRPr lang="es-AR" sz="3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" name="Shape 346"/>
          <p:cNvSpPr txBox="1"/>
          <p:nvPr/>
        </p:nvSpPr>
        <p:spPr>
          <a:xfrm>
            <a:off x="581025" y="1074144"/>
            <a:ext cx="7504111" cy="2159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s-AR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Una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variable </a:t>
            </a:r>
            <a:r>
              <a:rPr lang="es-AR" sz="32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 </a:t>
            </a:r>
            <a:r>
              <a:rPr lang="es-AR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 </a:t>
            </a:r>
            <a:r>
              <a:rPr lang="es-AR" sz="32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lugar de la memoria que se utiliza para para 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almacenar un valor. El valor almacenado en una variable puede actualizarse reemplazando el valor anterior (</a:t>
            </a:r>
            <a:r>
              <a:rPr lang="es-AR" sz="3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es-AR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 uno nuevo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es-AR" sz="3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).</a:t>
            </a:r>
            <a:endParaRPr lang="es-AR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52050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62647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56357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56357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89225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89225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22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7200" dirty="0" smtClean="0">
                <a:solidFill>
                  <a:srgbClr val="FFFF00"/>
                </a:solidFill>
              </a:rPr>
              <a:t>Expresiones</a:t>
            </a:r>
            <a:endParaRPr lang="es-AR" sz="7200" dirty="0">
              <a:solidFill>
                <a:srgbClr val="FFFF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7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Constantes</a:t>
            </a:r>
            <a:endParaRPr lang="es-AR" sz="7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1" name="Shape 251"/>
          <p:cNvSpPr txBox="1">
            <a:spLocks noGrp="1"/>
          </p:cNvSpPr>
          <p:nvPr>
            <p:ph idx="1"/>
          </p:nvPr>
        </p:nvSpPr>
        <p:spPr>
          <a:xfrm>
            <a:off x="556983" y="1539892"/>
            <a:ext cx="14630400" cy="5902068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es-AR" sz="3600" b="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 </a:t>
            </a:r>
            <a:r>
              <a:rPr lang="es-AR" sz="36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valores fijos </a:t>
            </a:r>
            <a:r>
              <a:rPr lang="es-AR" sz="36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como los números, letras y </a:t>
            </a:r>
            <a:r>
              <a:rPr lang="es-AR" sz="3600" b="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cadenas </a:t>
            </a:r>
            <a:r>
              <a:rPr lang="es-AR" sz="36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reciben el nombre de </a:t>
            </a:r>
            <a:r>
              <a:rPr lang="es-AR" sz="3600" b="0" i="0" u="none" strike="noStrike" cap="none" dirty="0" smtClean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constantes</a:t>
            </a:r>
            <a:r>
              <a:rPr lang="es-AR" sz="3600" b="0" i="0" u="none" strike="noStrike" cap="none" dirty="0" smtClean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s-AR" sz="36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6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porque su valor no cambia</a:t>
            </a:r>
          </a:p>
          <a:p>
            <a:pPr marL="1104900" lvl="0" indent="-603377">
              <a:spcBef>
                <a:spcPts val="23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Las </a:t>
            </a:r>
            <a:r>
              <a:rPr lang="es-AR" sz="3600" b="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constantes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uméricas son las que usted espera</a:t>
            </a:r>
          </a:p>
          <a:p>
            <a:pPr marL="1104900" lvl="0" indent="-603377">
              <a:spcBef>
                <a:spcPts val="23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Las </a:t>
            </a:r>
            <a:r>
              <a:rPr lang="es-AR" sz="3600" b="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constantes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 la cadena son comillas simples (') o dobles (")</a:t>
            </a:r>
            <a:b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10269537" y="5805168"/>
            <a:ext cx="5986463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123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123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98.6</a:t>
            </a:r>
            <a:r>
              <a:rPr lang="en-US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98.6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'Hola mundo'</a:t>
            </a:r>
            <a:r>
              <a:rPr lang="en-US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Hola mundo</a:t>
            </a: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Palabras </a:t>
            </a:r>
            <a:r>
              <a:rPr lang="es-AR" sz="7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Reservadas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puede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utilizar las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palabras reservadas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como nombres o identificadores de variables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632178" y="838244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447866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Una </a:t>
            </a:r>
            <a:r>
              <a:rPr lang="es-AR" sz="32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</a:t>
            </a:r>
            <a:r>
              <a:rPr lang="es-AR" sz="32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 lugar designado en la memoria donde el programador puede guardar los datos y luego recuperar esos datos utilizando el </a:t>
            </a:r>
            <a:r>
              <a:rPr lang="es-AR" sz="3200" b="0" dirty="0">
                <a:solidFill>
                  <a:schemeClr val="lt1"/>
                </a:solidFill>
                <a:sym typeface="Arial"/>
              </a:rPr>
              <a:t>“</a:t>
            </a:r>
            <a:r>
              <a:rPr lang="es-AR" sz="32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nombre</a:t>
            </a:r>
            <a:r>
              <a:rPr lang="es-AR" sz="3200" b="0" dirty="0" smtClean="0">
                <a:solidFill>
                  <a:schemeClr val="lt1"/>
                </a:solidFill>
                <a:sym typeface="Arial"/>
              </a:rPr>
              <a:t>” de la</a:t>
            </a:r>
            <a:r>
              <a:rPr lang="es-AR" sz="32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2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endParaRPr lang="es-AR" sz="3200" b="0" i="0" u="none" strike="noStrike" cap="none" dirty="0" smtClean="0">
              <a:solidFill>
                <a:schemeClr val="lt1"/>
              </a:solidFill>
              <a:sym typeface="Arial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 programadores elije</a:t>
            </a:r>
            <a:r>
              <a:rPr lang="es-AR" sz="32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los nombres de las </a:t>
            </a:r>
            <a:r>
              <a:rPr lang="es-AR" sz="32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2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Usted puede cambiar el contenido de una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2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 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 un enunciado posterior</a:t>
            </a:r>
            <a:endParaRPr lang="es-AR" sz="32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10388600" y="5397429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594279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7035729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7238929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624125" y="5528832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4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sz="4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4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248330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632178" y="838244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564596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2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Una </a:t>
            </a:r>
            <a:r>
              <a:rPr lang="es-AR" sz="3200" b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s-AR" sz="32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un lugar designado en la memoria donde el programador puede guardar los datos y luego recuperar esos datos utilizando el </a:t>
            </a:r>
            <a:r>
              <a:rPr lang="es-AR" sz="3200" b="0" dirty="0">
                <a:solidFill>
                  <a:schemeClr val="lt1"/>
                </a:solidFill>
                <a:sym typeface="Arial"/>
              </a:rPr>
              <a:t>“</a:t>
            </a:r>
            <a:r>
              <a:rPr lang="es-AR" sz="32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nombre</a:t>
            </a:r>
            <a:r>
              <a:rPr lang="es-AR" sz="3200" b="0" dirty="0">
                <a:solidFill>
                  <a:schemeClr val="lt1"/>
                </a:solidFill>
                <a:sym typeface="Arial"/>
              </a:rPr>
              <a:t>” de la</a:t>
            </a:r>
            <a:r>
              <a:rPr lang="es-AR" sz="32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200" b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endParaRPr lang="es-AR" sz="3200" b="0" dirty="0">
              <a:solidFill>
                <a:schemeClr val="lt1"/>
              </a:solidFill>
              <a:sym typeface="Arial"/>
            </a:endParaRPr>
          </a:p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2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 </a:t>
            </a:r>
            <a:r>
              <a:rPr lang="es-AR" sz="32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programadores elijen los nombres de las </a:t>
            </a:r>
            <a:r>
              <a:rPr lang="es-AR" sz="3200" b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2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Usted puede cambiar el contenido de una </a:t>
            </a:r>
            <a:r>
              <a:rPr lang="es-AR" sz="3200" b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 </a:t>
            </a:r>
            <a:r>
              <a:rPr lang="es-AR" sz="32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 un enunciado posterior</a:t>
            </a:r>
          </a:p>
        </p:txBody>
      </p:sp>
      <p:sp>
        <p:nvSpPr>
          <p:cNvPr id="10" name="Shape 259"/>
          <p:cNvSpPr txBox="1"/>
          <p:nvPr/>
        </p:nvSpPr>
        <p:spPr>
          <a:xfrm>
            <a:off x="10388600" y="5397429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11" name="Shape 260"/>
          <p:cNvSpPr txBox="1"/>
          <p:nvPr/>
        </p:nvSpPr>
        <p:spPr>
          <a:xfrm>
            <a:off x="9534525" y="5594279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12" name="Shape 261"/>
          <p:cNvSpPr txBox="1"/>
          <p:nvPr/>
        </p:nvSpPr>
        <p:spPr>
          <a:xfrm>
            <a:off x="10350500" y="7035729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13" name="Shape 262"/>
          <p:cNvSpPr txBox="1"/>
          <p:nvPr/>
        </p:nvSpPr>
        <p:spPr>
          <a:xfrm>
            <a:off x="9518650" y="7238929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4" name="Shape 276"/>
          <p:cNvGrpSpPr/>
          <p:nvPr/>
        </p:nvGrpSpPr>
        <p:grpSpPr>
          <a:xfrm>
            <a:off x="10690224" y="5633967"/>
            <a:ext cx="763600" cy="903398"/>
            <a:chOff x="0" y="0"/>
            <a:chExt cx="762000" cy="901775"/>
          </a:xfrm>
        </p:grpSpPr>
        <p:cxnSp>
          <p:nvCxnSpPr>
            <p:cNvPr id="15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6" name="Shape 278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7" name="Shape 279"/>
          <p:cNvSpPr txBox="1"/>
          <p:nvPr/>
        </p:nvSpPr>
        <p:spPr>
          <a:xfrm>
            <a:off x="11852275" y="5570467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5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8" name="Shape 263"/>
          <p:cNvSpPr txBox="1"/>
          <p:nvPr/>
        </p:nvSpPr>
        <p:spPr>
          <a:xfrm>
            <a:off x="2624125" y="5528832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4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sz="4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48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14</a:t>
            </a:r>
          </a:p>
          <a:p>
            <a:r>
              <a:rPr lang="en-US" sz="48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-US" sz="4800" b="1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48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endParaRPr lang="en-US" sz="4800" b="1" dirty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9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632178" y="946859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Reglas para el Nombre de Variables en Python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6" name="Shape 286"/>
          <p:cNvSpPr txBox="1">
            <a:spLocks noGrp="1"/>
          </p:cNvSpPr>
          <p:nvPr>
            <p:ph idx="1"/>
          </p:nvPr>
        </p:nvSpPr>
        <p:spPr>
          <a:xfrm>
            <a:off x="812800" y="240597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949706" indent="-571500">
              <a:spcBef>
                <a:spcPts val="0"/>
              </a:spcBef>
              <a:buSzPct val="100000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Debe comenzar con una letra o guión bajo_ </a:t>
            </a:r>
          </a:p>
          <a:p>
            <a:pPr marL="949706" indent="-571500">
              <a:buSzPct val="100000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Debe constar de letras, números y guión bajo</a:t>
            </a:r>
          </a:p>
          <a:p>
            <a:pPr marL="949706" indent="-571500">
              <a:buSzPct val="100000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 sensible a la mayúscula y minúscula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s-AR" sz="3600" b="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86100" y="5500691"/>
            <a:ext cx="88537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600" b="1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Bien:    </a:t>
            </a:r>
            <a:r>
              <a:rPr lang="es-AR" sz="3600" b="1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eggs   spam23    _speed</a:t>
            </a:r>
          </a:p>
          <a:p>
            <a:r>
              <a:rPr lang="es-AR" sz="3600" b="1" dirty="0" smtClean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Mal:</a:t>
            </a:r>
            <a:r>
              <a:rPr lang="es-AR" sz="3600" b="1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s-AR" sz="3600" b="1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  #sign  var.12</a:t>
            </a:r>
          </a:p>
          <a:p>
            <a:r>
              <a:rPr lang="es-AR" sz="3600" b="1" dirty="0" smtClean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Diferente:    </a:t>
            </a:r>
            <a:r>
              <a:rPr lang="es-AR" sz="3600" b="1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   SPAM</a:t>
            </a:r>
            <a:endParaRPr lang="es-AR" sz="3600" b="1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Sentencias o Líneas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1554125" y="2554845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4800" b="1" i="0" u="none" strike="noStrike" cap="none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4800" b="1" i="0" u="none" strike="noStrike" cap="none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4800" b="1" i="0" u="none" strike="noStrike" cap="none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4800" b="1" i="0" u="none" strike="noStrike" cap="none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4800" b="1" i="0" u="none" strike="noStrike" cap="none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-US" sz="4800" b="1" i="0" u="none" strike="noStrike" cap="none" dirty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4800" b="1" i="0" u="none" strike="noStrike" cap="none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8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4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rint(</a:t>
            </a:r>
            <a:r>
              <a:rPr lang="en-US" sz="48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48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n-US" sz="4800" b="1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4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endParaRPr lang="es-AR" sz="4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1" name="Shape 511"/>
          <p:cNvSpPr txBox="1"/>
          <p:nvPr/>
        </p:nvSpPr>
        <p:spPr>
          <a:xfrm>
            <a:off x="4696364" y="7037422"/>
            <a:ext cx="2517235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Operador</a:t>
            </a:r>
            <a:endParaRPr lang="es-AR" sz="42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2" name="Shape 512"/>
          <p:cNvSpPr txBox="1"/>
          <p:nvPr/>
        </p:nvSpPr>
        <p:spPr>
          <a:xfrm>
            <a:off x="8080914" y="7088222"/>
            <a:ext cx="250277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s-AR" sz="42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Constante</a:t>
            </a:r>
            <a:endParaRPr lang="es-AR" sz="42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3" name="Shape 513"/>
          <p:cNvSpPr txBox="1"/>
          <p:nvPr/>
        </p:nvSpPr>
        <p:spPr>
          <a:xfrm>
            <a:off x="11728990" y="7088222"/>
            <a:ext cx="34893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4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Función</a:t>
            </a:r>
            <a:endParaRPr lang="es-AR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600" y="2542345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Enunciado de asignación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Enunciado </a:t>
            </a:r>
            <a:r>
              <a:rPr lang="es-AR" sz="5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 </a:t>
            </a:r>
            <a:r>
              <a:rPr lang="es-AR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expresión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Enunciado print (impresión)</a:t>
            </a:r>
            <a:endParaRPr lang="es-AR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710807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558607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387207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Nombres de Variables Nemotécnicas</a:t>
            </a:r>
            <a:endParaRPr lang="es-AR" sz="7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7" name="Shape 507"/>
          <p:cNvSpPr txBox="1">
            <a:spLocks noGrp="1"/>
          </p:cNvSpPr>
          <p:nvPr>
            <p:ph idx="1"/>
          </p:nvPr>
        </p:nvSpPr>
        <p:spPr>
          <a:xfrm>
            <a:off x="654055" y="2897235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Como nosotros, los programadores, tenemos la libertad de elegir los nombres de las variables,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nos focalizamos en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“las mejores prácticas”</a:t>
            </a:r>
            <a:endParaRPr lang="es-AR" sz="3600" b="0" i="0" u="none" strike="noStrike" cap="none" dirty="0" smtClea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Nombramos a las variables de un modo que nos permita recordar qué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nos proponemos guardar en ellas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nemotécnica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s-AR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“ayuda memoria”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Esto puede confundir a los alumnos que se inician porque las variables nombradas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correctamente a veces “suenan” tan bien que parecen palabras clave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8" name="Shape 508"/>
          <p:cNvSpPr txBox="1"/>
          <p:nvPr/>
        </p:nvSpPr>
        <p:spPr>
          <a:xfrm>
            <a:off x="3980350" y="8231427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http://en.wikipedia.org/wiki/Mnemonic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04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0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print(x1q3p9afd)</a:t>
            </a:r>
            <a:endParaRPr lang="en-US" sz="3000" b="0" i="0" u="none" strike="noStrike" cap="none" dirty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1536700" y="6057900"/>
            <a:ext cx="38604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¿Qué está haciendo este código</a:t>
            </a:r>
            <a:r>
              <a:rPr lang="es-AR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s-AR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" y="187781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68620" y="18430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Expresiones– Parte 1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602" y="69348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6 CuadroTexto"/>
          <p:cNvSpPr txBox="1"/>
          <p:nvPr/>
        </p:nvSpPr>
        <p:spPr>
          <a:xfrm>
            <a:off x="12438750" y="17932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1215_powerpoint_template_b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071215_powerpoint_template_b.thmx</Template>
  <TotalTime>3911</TotalTime>
  <Words>803</Words>
  <Application>Microsoft Office PowerPoint</Application>
  <PresentationFormat>Personalizado</PresentationFormat>
  <Paragraphs>149</Paragraphs>
  <Slides>15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071215_powerpoint_template_b</vt:lpstr>
      <vt:lpstr>Variables, Expresiones y Enunciados</vt:lpstr>
      <vt:lpstr>Constantes</vt:lpstr>
      <vt:lpstr>Palabras Reservadas</vt:lpstr>
      <vt:lpstr>Variables</vt:lpstr>
      <vt:lpstr>Variables</vt:lpstr>
      <vt:lpstr>Reglas para el Nombre de Variables en Python</vt:lpstr>
      <vt:lpstr>Sentencias o Líneas</vt:lpstr>
      <vt:lpstr>Nombres de Variables Nemotécnicas</vt:lpstr>
      <vt:lpstr>Presentación de PowerPoint</vt:lpstr>
      <vt:lpstr>Presentación de PowerPoint</vt:lpstr>
      <vt:lpstr>Presentación de PowerPoint</vt:lpstr>
      <vt:lpstr>Enunciados de Asignación</vt:lpstr>
      <vt:lpstr>Presentación de PowerPoint</vt:lpstr>
      <vt:lpstr>Presentación de PowerPoint</vt:lpstr>
      <vt:lpstr>Expresiones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dc:creator>Julia</dc:creator>
  <cp:lastModifiedBy>Alicia</cp:lastModifiedBy>
  <cp:revision>97</cp:revision>
  <dcterms:modified xsi:type="dcterms:W3CDTF">2019-06-27T16:15:40Z</dcterms:modified>
</cp:coreProperties>
</file>