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7" r:id="rId1"/>
  </p:sldMasterIdLst>
  <p:notesMasterIdLst>
    <p:notesMasterId r:id="rId17"/>
  </p:notesMasterIdLst>
  <p:sldIdLst>
    <p:sldId id="297" r:id="rId2"/>
    <p:sldId id="266" r:id="rId3"/>
    <p:sldId id="267" r:id="rId4"/>
    <p:sldId id="268" r:id="rId5"/>
    <p:sldId id="269" r:id="rId6"/>
    <p:sldId id="270" r:id="rId7"/>
    <p:sldId id="271" r:id="rId8"/>
    <p:sldId id="274" r:id="rId9"/>
    <p:sldId id="275" r:id="rId10"/>
    <p:sldId id="276" r:id="rId11"/>
    <p:sldId id="277" r:id="rId12"/>
    <p:sldId id="295" r:id="rId13"/>
    <p:sldId id="278" r:id="rId14"/>
    <p:sldId id="279" r:id="rId15"/>
    <p:sldId id="302" r:id="rId16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9EBDD4"/>
    <a:srgbClr val="FF545A"/>
    <a:srgbClr val="FF898B"/>
    <a:srgbClr val="00FA00"/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4014B03-8F40-49A2-A0EB-D18ED94CC971}">
  <a:tblStyle styleId="{54014B03-8F40-49A2-A0EB-D18ED94CC971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53"/>
    <p:restoredTop sz="93590"/>
  </p:normalViewPr>
  <p:slideViewPr>
    <p:cSldViewPr snapToGrid="0" snapToObjects="1">
      <p:cViewPr>
        <p:scale>
          <a:sx n="50" d="100"/>
          <a:sy n="50" d="100"/>
        </p:scale>
        <p:origin x="-758" y="-394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606313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52" name="Shape 3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1888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551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18" name="Shape 4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3431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62" name="Shape 4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8182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5341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59" name="Shape 3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258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9169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2090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368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6437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33" name="Shape 4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500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41" name="Shape 4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8715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48" name="Shape 4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1546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82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678" y="889217"/>
            <a:ext cx="15174644" cy="2732951"/>
          </a:xfrm>
          <a:prstGeom prst="rect">
            <a:avLst/>
          </a:prstGeom>
          <a:effectLst>
            <a:innerShdw blurRad="482600" dist="50800" dir="13500000">
              <a:srgbClr val="000000">
                <a:alpha val="37000"/>
              </a:srgbClr>
            </a:inn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lIns="162553" tIns="81276" rIns="162553" bIns="81276"/>
          <a:lstStyle>
            <a:lvl1pPr>
              <a:defRPr sz="62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7135" y="5181600"/>
            <a:ext cx="13392187" cy="2336800"/>
          </a:xfrm>
        </p:spPr>
        <p:txBody>
          <a:bodyPr>
            <a:normAutofit/>
          </a:bodyPr>
          <a:lstStyle>
            <a:lvl1pPr marL="0" indent="0" algn="ctr">
              <a:buNone/>
              <a:defRPr sz="5500" b="1" i="0" baseline="0">
                <a:solidFill>
                  <a:srgbClr val="FDC227"/>
                </a:solidFill>
                <a:effectLst>
                  <a:innerShdw blurRad="63500" dist="50800" dir="13500000">
                    <a:srgbClr val="000000">
                      <a:alpha val="9000"/>
                    </a:srgbClr>
                  </a:innerShdw>
                </a:effectLst>
                <a:latin typeface="Gill Sans SemiBold"/>
                <a:cs typeface="Georgia"/>
              </a:defRPr>
            </a:lvl1pPr>
            <a:lvl2pPr marL="812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1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2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2769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274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86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178" y="905084"/>
            <a:ext cx="14991644" cy="1247721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6200" b="1" i="0" cap="none" baseline="0">
                <a:solidFill>
                  <a:srgbClr val="FFCB05"/>
                </a:solidFill>
                <a:effectLst>
                  <a:innerShdw blurRad="63500" dist="50800" dir="13500000">
                    <a:srgbClr val="000000">
                      <a:alpha val="14000"/>
                    </a:srgbClr>
                  </a:innerShdw>
                </a:effectLst>
                <a:latin typeface="Gill Sans SemiBold"/>
                <a:cs typeface="Georgi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2475702"/>
            <a:ext cx="14630400" cy="59020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5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683" y="1366549"/>
            <a:ext cx="15400421" cy="1816100"/>
          </a:xfrm>
          <a:prstGeom prst="rect">
            <a:avLst/>
          </a:prstGeom>
        </p:spPr>
        <p:txBody>
          <a:bodyPr lIns="162553" tIns="81276" rIns="162553" bIns="81276" anchor="t"/>
          <a:lstStyle>
            <a:lvl1pPr algn="ctr">
              <a:defRPr sz="6200" b="1" i="0" cap="none">
                <a:solidFill>
                  <a:schemeClr val="bg1"/>
                </a:solidFill>
                <a:latin typeface="Gill Sans SemiBol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112" y="4919579"/>
            <a:ext cx="13817600" cy="956288"/>
          </a:xfrm>
        </p:spPr>
        <p:txBody>
          <a:bodyPr anchor="b">
            <a:normAutofit/>
          </a:bodyPr>
          <a:lstStyle>
            <a:lvl1pPr marL="0" indent="0" algn="ctr">
              <a:buNone/>
              <a:defRPr sz="4300">
                <a:solidFill>
                  <a:srgbClr val="FDC227"/>
                </a:solidFill>
              </a:defRPr>
            </a:lvl1pPr>
            <a:lvl2pPr marL="81276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52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43829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5105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6382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7658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68935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0211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553893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7" y="885296"/>
            <a:ext cx="14630400" cy="1248306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7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2133602"/>
            <a:ext cx="7179733" cy="6034617"/>
          </a:xfrm>
        </p:spPr>
        <p:txBody>
          <a:bodyPr/>
          <a:lstStyle>
            <a:lvl1pPr>
              <a:defRPr sz="3200" b="1" i="0" cap="none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63467" y="2133602"/>
            <a:ext cx="7179733" cy="6034617"/>
          </a:xfrm>
        </p:spPr>
        <p:txBody>
          <a:bodyPr/>
          <a:lstStyle>
            <a:lvl1pPr>
              <a:defRPr sz="3200" b="0" i="0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71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820646"/>
            <a:ext cx="14630400" cy="1226172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700" b="0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046818"/>
            <a:ext cx="7182556" cy="853017"/>
          </a:xfrm>
        </p:spPr>
        <p:txBody>
          <a:bodyPr anchor="b">
            <a:noAutofit/>
          </a:bodyPr>
          <a:lstStyle>
            <a:lvl1pPr marL="0" indent="0" algn="ctr">
              <a:buNone/>
              <a:defRPr sz="3600" b="0" i="0" cap="none">
                <a:solidFill>
                  <a:srgbClr val="FDC227"/>
                </a:solidFill>
                <a:effectLst/>
                <a:latin typeface="Gill Sans SemiBold"/>
                <a:cs typeface="Lucida Grande"/>
              </a:defRPr>
            </a:lvl1pPr>
            <a:lvl2pPr marL="812764" indent="0">
              <a:buNone/>
              <a:defRPr sz="3600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00" b="1"/>
            </a:lvl4pPr>
            <a:lvl5pPr marL="3251058" indent="0">
              <a:buNone/>
              <a:defRPr sz="2800" b="1"/>
            </a:lvl5pPr>
            <a:lvl6pPr marL="4063822" indent="0">
              <a:buNone/>
              <a:defRPr sz="2800" b="1"/>
            </a:lvl6pPr>
            <a:lvl7pPr marL="4876587" indent="0">
              <a:buNone/>
              <a:defRPr sz="2800" b="1"/>
            </a:lvl7pPr>
            <a:lvl8pPr marL="5689351" indent="0">
              <a:buNone/>
              <a:defRPr sz="2800" b="1"/>
            </a:lvl8pPr>
            <a:lvl9pPr marL="6502116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3232187"/>
            <a:ext cx="7182556" cy="5268384"/>
          </a:xfrm>
        </p:spPr>
        <p:txBody>
          <a:bodyPr/>
          <a:lstStyle>
            <a:lvl1pPr>
              <a:defRPr sz="3200"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7825" y="2046818"/>
            <a:ext cx="7185378" cy="853017"/>
          </a:xfrm>
        </p:spPr>
        <p:txBody>
          <a:bodyPr anchor="b">
            <a:normAutofit/>
          </a:bodyPr>
          <a:lstStyle>
            <a:lvl1pPr marL="0" indent="0" algn="ctr">
              <a:buNone/>
              <a:defRPr sz="3600" b="0">
                <a:solidFill>
                  <a:srgbClr val="FDC227"/>
                </a:solidFill>
                <a:effectLst/>
                <a:latin typeface="Gill Sans SemiBold"/>
                <a:cs typeface="Lucida Grande"/>
              </a:defRPr>
            </a:lvl1pPr>
            <a:lvl2pPr marL="812764" indent="0">
              <a:buNone/>
              <a:defRPr sz="3600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00" b="1"/>
            </a:lvl4pPr>
            <a:lvl5pPr marL="3251058" indent="0">
              <a:buNone/>
              <a:defRPr sz="2800" b="1"/>
            </a:lvl5pPr>
            <a:lvl6pPr marL="4063822" indent="0">
              <a:buNone/>
              <a:defRPr sz="2800" b="1"/>
            </a:lvl6pPr>
            <a:lvl7pPr marL="4876587" indent="0">
              <a:buNone/>
              <a:defRPr sz="2800" b="1"/>
            </a:lvl7pPr>
            <a:lvl8pPr marL="5689351" indent="0">
              <a:buNone/>
              <a:defRPr sz="2800" b="1"/>
            </a:lvl8pPr>
            <a:lvl9pPr marL="6502116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7823" y="3232187"/>
            <a:ext cx="7185378" cy="5268384"/>
          </a:xfrm>
        </p:spPr>
        <p:txBody>
          <a:bodyPr/>
          <a:lstStyle>
            <a:lvl1pPr>
              <a:defRPr sz="3200"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346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277099"/>
            <a:ext cx="14630400" cy="1226172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3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94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568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3" y="888973"/>
            <a:ext cx="5348112" cy="1238388"/>
          </a:xfrm>
          <a:prstGeom prst="rect">
            <a:avLst/>
          </a:prstGeom>
        </p:spPr>
        <p:txBody>
          <a:bodyPr lIns="162553" tIns="81276" rIns="162553" bIns="81276" anchor="b"/>
          <a:lstStyle>
            <a:lvl1pPr algn="l">
              <a:defRPr sz="3200" b="0" i="0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5644" y="888975"/>
            <a:ext cx="9087556" cy="7493140"/>
          </a:xfrm>
        </p:spPr>
        <p:txBody>
          <a:bodyPr/>
          <a:lstStyle>
            <a:lvl1pPr>
              <a:defRPr sz="5000" b="0" i="0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5000" b="0" i="1">
                <a:latin typeface="Gill Sans SemiBold"/>
                <a:cs typeface="Lucida Grande"/>
              </a:defRPr>
            </a:lvl2pPr>
            <a:lvl3pPr>
              <a:defRPr sz="4300" b="0" i="1">
                <a:latin typeface="Gill Sans SemiBold"/>
                <a:cs typeface="Lucida Grande"/>
              </a:defRPr>
            </a:lvl3pPr>
            <a:lvl4pPr>
              <a:defRPr sz="3600" b="0" i="1">
                <a:latin typeface="Gill Sans SemiBold"/>
                <a:cs typeface="Lucida Grande"/>
              </a:defRPr>
            </a:lvl4pPr>
            <a:lvl5pPr>
              <a:defRPr sz="3600" b="0" i="1">
                <a:latin typeface="Gill Sans SemiBold"/>
                <a:cs typeface="Lucida Grande"/>
              </a:defRPr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3" y="2127365"/>
            <a:ext cx="5348112" cy="6254750"/>
          </a:xfrm>
        </p:spPr>
        <p:txBody>
          <a:bodyPr/>
          <a:lstStyle>
            <a:lvl1pPr marL="0" indent="0">
              <a:buNone/>
              <a:defRPr sz="2500">
                <a:solidFill>
                  <a:schemeClr val="bg1"/>
                </a:solidFill>
              </a:defRPr>
            </a:lvl1pPr>
            <a:lvl2pPr marL="812764" indent="0">
              <a:buNone/>
              <a:defRPr sz="2100"/>
            </a:lvl2pPr>
            <a:lvl3pPr marL="1625529" indent="0">
              <a:buNone/>
              <a:defRPr sz="1800"/>
            </a:lvl3pPr>
            <a:lvl4pPr marL="2438293" indent="0">
              <a:buNone/>
              <a:defRPr sz="1600"/>
            </a:lvl4pPr>
            <a:lvl5pPr marL="3251058" indent="0">
              <a:buNone/>
              <a:defRPr sz="1600"/>
            </a:lvl5pPr>
            <a:lvl6pPr marL="4063822" indent="0">
              <a:buNone/>
              <a:defRPr sz="1600"/>
            </a:lvl6pPr>
            <a:lvl7pPr marL="4876587" indent="0">
              <a:buNone/>
              <a:defRPr sz="1600"/>
            </a:lvl7pPr>
            <a:lvl8pPr marL="5689351" indent="0">
              <a:buNone/>
              <a:defRPr sz="1600"/>
            </a:lvl8pPr>
            <a:lvl9pPr marL="6502116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795141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290" y="6400800"/>
            <a:ext cx="9753600" cy="755652"/>
          </a:xfrm>
          <a:prstGeom prst="rect">
            <a:avLst/>
          </a:prstGeom>
        </p:spPr>
        <p:txBody>
          <a:bodyPr lIns="162553" tIns="81276" rIns="162553" bIns="81276" anchor="b"/>
          <a:lstStyle>
            <a:lvl1pPr algn="l">
              <a:defRPr sz="3600" b="0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290" y="817033"/>
            <a:ext cx="9753600" cy="5486400"/>
          </a:xfrm>
        </p:spPr>
        <p:txBody>
          <a:bodyPr/>
          <a:lstStyle>
            <a:lvl1pPr marL="0" indent="0">
              <a:buNone/>
              <a:defRPr sz="5700"/>
            </a:lvl1pPr>
            <a:lvl2pPr marL="812764" indent="0">
              <a:buNone/>
              <a:defRPr sz="5000"/>
            </a:lvl2pPr>
            <a:lvl3pPr marL="1625529" indent="0">
              <a:buNone/>
              <a:defRPr sz="4300"/>
            </a:lvl3pPr>
            <a:lvl4pPr marL="2438293" indent="0">
              <a:buNone/>
              <a:defRPr sz="3600"/>
            </a:lvl4pPr>
            <a:lvl5pPr marL="3251058" indent="0">
              <a:buNone/>
              <a:defRPr sz="3600"/>
            </a:lvl5pPr>
            <a:lvl6pPr marL="4063822" indent="0">
              <a:buNone/>
              <a:defRPr sz="3600"/>
            </a:lvl6pPr>
            <a:lvl7pPr marL="4876587" indent="0">
              <a:buNone/>
              <a:defRPr sz="3600"/>
            </a:lvl7pPr>
            <a:lvl8pPr marL="5689351" indent="0">
              <a:buNone/>
              <a:defRPr sz="3600"/>
            </a:lvl8pPr>
            <a:lvl9pPr marL="6502116" indent="0">
              <a:buNone/>
              <a:defRPr sz="3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290" y="7156451"/>
            <a:ext cx="9753600" cy="1073150"/>
          </a:xfrm>
        </p:spPr>
        <p:txBody>
          <a:bodyPr/>
          <a:lstStyle>
            <a:lvl1pPr marL="0" indent="0">
              <a:buNone/>
              <a:defRPr sz="2500" b="0" i="0">
                <a:solidFill>
                  <a:schemeClr val="bg1"/>
                </a:solidFill>
                <a:latin typeface="Gill Sans SemiBold"/>
                <a:cs typeface="Lucida Grande"/>
              </a:defRPr>
            </a:lvl1pPr>
            <a:lvl2pPr marL="812764" indent="0">
              <a:buNone/>
              <a:defRPr sz="2100"/>
            </a:lvl2pPr>
            <a:lvl3pPr marL="1625529" indent="0">
              <a:buNone/>
              <a:defRPr sz="1800"/>
            </a:lvl3pPr>
            <a:lvl4pPr marL="2438293" indent="0">
              <a:buNone/>
              <a:defRPr sz="1600"/>
            </a:lvl4pPr>
            <a:lvl5pPr marL="3251058" indent="0">
              <a:buNone/>
              <a:defRPr sz="1600"/>
            </a:lvl5pPr>
            <a:lvl6pPr marL="4063822" indent="0">
              <a:buNone/>
              <a:defRPr sz="1600"/>
            </a:lvl6pPr>
            <a:lvl7pPr marL="4876587" indent="0">
              <a:buNone/>
              <a:defRPr sz="1600"/>
            </a:lvl7pPr>
            <a:lvl8pPr marL="5689351" indent="0">
              <a:buNone/>
              <a:defRPr sz="1600"/>
            </a:lvl8pPr>
            <a:lvl9pPr marL="6502116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50291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Top_Bar_Background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133602"/>
            <a:ext cx="14630400" cy="6034617"/>
          </a:xfrm>
          <a:prstGeom prst="rect">
            <a:avLst/>
          </a:prstGeom>
        </p:spPr>
        <p:txBody>
          <a:bodyPr vert="horz" lIns="162553" tIns="81276" rIns="162553" bIns="8127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60716" y="114157"/>
            <a:ext cx="306751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olidFill>
                  <a:srgbClr val="FFFFFF"/>
                </a:solidFill>
                <a:latin typeface="Lucida Grande"/>
                <a:cs typeface="Lucida Grande"/>
              </a:rPr>
              <a:t>Expressions – Part 2</a:t>
            </a:r>
            <a:endParaRPr lang="en-US" sz="2300" dirty="0">
              <a:solidFill>
                <a:srgbClr val="FFFFFF"/>
              </a:solidFill>
              <a:latin typeface="Lucida Grande"/>
              <a:cs typeface="Lucida Grande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13602247" y="33546"/>
            <a:ext cx="159530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700" b="0" dirty="0" smtClean="0">
                <a:solidFill>
                  <a:schemeClr val="bg1"/>
                </a:solidFill>
                <a:latin typeface="Georgia"/>
                <a:cs typeface="Georgia"/>
              </a:rPr>
              <a:t>PYTHON</a:t>
            </a:r>
            <a:r>
              <a:rPr lang="en-US" sz="1700" baseline="0" dirty="0" smtClean="0">
                <a:solidFill>
                  <a:schemeClr val="bg1"/>
                </a:solidFill>
                <a:latin typeface="Georgia"/>
                <a:cs typeface="Georgia"/>
              </a:rPr>
              <a:t> FOR</a:t>
            </a:r>
          </a:p>
          <a:p>
            <a:pPr algn="ctr"/>
            <a:r>
              <a:rPr lang="en-US" sz="1700" baseline="0" dirty="0" smtClean="0">
                <a:solidFill>
                  <a:schemeClr val="bg1"/>
                </a:solidFill>
                <a:latin typeface="Georgia"/>
                <a:cs typeface="Georgia"/>
              </a:rPr>
              <a:t>EVERYBODY</a:t>
            </a:r>
            <a:endParaRPr lang="en-US" sz="17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0104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15" r:id="rId10"/>
    <p:sldLayoutId id="2147483716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812764" rtl="0" eaLnBrk="1" latinLnBrk="0" hangingPunct="1">
        <a:spcBef>
          <a:spcPct val="0"/>
        </a:spcBef>
        <a:buNone/>
        <a:defRPr sz="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12764" rtl="0" eaLnBrk="1" latinLnBrk="0" hangingPunct="1">
        <a:spcBef>
          <a:spcPct val="20000"/>
        </a:spcBef>
        <a:buFont typeface="Arial"/>
        <a:buNone/>
        <a:defRPr sz="5700" b="1" i="0" kern="1200">
          <a:solidFill>
            <a:schemeClr val="bg1"/>
          </a:solidFill>
          <a:latin typeface="Gill Sans SemiBold"/>
          <a:ea typeface="+mn-ea"/>
          <a:cs typeface="Lucida Grande"/>
        </a:defRPr>
      </a:lvl1pPr>
      <a:lvl2pPr marL="1320742" indent="-507978" algn="l" defTabSz="812764" rtl="0" eaLnBrk="1" latinLnBrk="0" hangingPunct="1">
        <a:spcBef>
          <a:spcPct val="20000"/>
        </a:spcBef>
        <a:buFont typeface="Arial"/>
        <a:buChar char="–"/>
        <a:defRPr sz="3600" b="1" i="0" kern="1200">
          <a:solidFill>
            <a:schemeClr val="bg1"/>
          </a:solidFill>
          <a:latin typeface="Gill Sans SemiBold"/>
          <a:ea typeface="+mn-ea"/>
          <a:cs typeface="Lucida Grande"/>
        </a:defRPr>
      </a:lvl2pPr>
      <a:lvl3pPr marL="2031911" indent="-406382" algn="l" defTabSz="812764" rtl="0" eaLnBrk="1" latinLnBrk="0" hangingPunct="1">
        <a:spcBef>
          <a:spcPct val="20000"/>
        </a:spcBef>
        <a:buFont typeface="Arial"/>
        <a:buChar char="•"/>
        <a:defRPr sz="3200" b="0" i="1" kern="1200">
          <a:solidFill>
            <a:schemeClr val="bg1"/>
          </a:solidFill>
          <a:latin typeface="Gill Sans SemiBold"/>
          <a:ea typeface="+mn-ea"/>
          <a:cs typeface="Lucida Grande"/>
        </a:defRPr>
      </a:lvl3pPr>
      <a:lvl4pPr marL="2844676" indent="-406382" algn="l" defTabSz="812764" rtl="0" eaLnBrk="1" latinLnBrk="0" hangingPunct="1">
        <a:spcBef>
          <a:spcPct val="20000"/>
        </a:spcBef>
        <a:buFont typeface="Arial"/>
        <a:buChar char="–"/>
        <a:defRPr sz="2700" b="0" i="1" kern="1200">
          <a:solidFill>
            <a:schemeClr val="bg1"/>
          </a:solidFill>
          <a:latin typeface="Gill Sans SemiBold"/>
          <a:ea typeface="+mn-ea"/>
          <a:cs typeface="Lucida Grande"/>
        </a:defRPr>
      </a:lvl4pPr>
      <a:lvl5pPr marL="3657440" indent="-406382" algn="l" defTabSz="812764" rtl="0" eaLnBrk="1" latinLnBrk="0" hangingPunct="1">
        <a:spcBef>
          <a:spcPct val="20000"/>
        </a:spcBef>
        <a:buFont typeface="Arial"/>
        <a:buChar char="»"/>
        <a:defRPr sz="2100" b="0" i="1" kern="1200">
          <a:solidFill>
            <a:schemeClr val="bg1"/>
          </a:solidFill>
          <a:latin typeface="Gill Sans SemiBold"/>
          <a:ea typeface="+mn-ea"/>
          <a:cs typeface="Lucida Grande"/>
        </a:defRPr>
      </a:lvl5pPr>
      <a:lvl6pPr marL="4470204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969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733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498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7200" dirty="0" smtClean="0">
                <a:solidFill>
                  <a:srgbClr val="FFFF00"/>
                </a:solidFill>
              </a:rPr>
              <a:t>Expresiones</a:t>
            </a:r>
            <a:endParaRPr lang="es-AR" sz="7200" dirty="0">
              <a:solidFill>
                <a:srgbClr val="FFFF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2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6332" y="4504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16 CuadroTexto"/>
          <p:cNvSpPr txBox="1"/>
          <p:nvPr/>
        </p:nvSpPr>
        <p:spPr>
          <a:xfrm>
            <a:off x="12531480" y="15502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47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7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Diferentes Types (Tipos) de Número</a:t>
            </a:r>
            <a:endParaRPr lang="es-AR" sz="70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1" name="Shape 451"/>
          <p:cNvSpPr txBox="1">
            <a:spLocks noGrp="1"/>
          </p:cNvSpPr>
          <p:nvPr>
            <p:ph idx="1"/>
          </p:nvPr>
        </p:nvSpPr>
        <p:spPr>
          <a:xfrm>
            <a:off x="812799" y="2584737"/>
            <a:ext cx="8828157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Los números tienen dos types (tipos)</a:t>
            </a:r>
          </a:p>
          <a:p>
            <a:pPr marL="1041400" marR="0" lvl="1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Enteros (int)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b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-14, -2, 0, 1, 100, 401233</a:t>
            </a:r>
          </a:p>
          <a:p>
            <a:pPr marL="1041400" marR="0" lvl="1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Números con punto flotante (float)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que tienen decimales:  -2.5 , 0.0, 98.6, 14.0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Hay otros tipos de números: son variantes entre los números decimales y los números enteros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2" name="Shape 452"/>
          <p:cNvSpPr txBox="1"/>
          <p:nvPr/>
        </p:nvSpPr>
        <p:spPr>
          <a:xfrm>
            <a:off x="10598100" y="2235993"/>
            <a:ext cx="5238599" cy="5829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4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xx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4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-US" sz="34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xx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&lt;class 'int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4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temp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98.6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4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34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temp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&lt;class'float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4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&lt;class 'int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4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(1.0)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&lt;class'float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2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6332" y="4504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16 CuadroTexto"/>
          <p:cNvSpPr txBox="1"/>
          <p:nvPr/>
        </p:nvSpPr>
        <p:spPr>
          <a:xfrm>
            <a:off x="12531480" y="15502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title"/>
          </p:nvPr>
        </p:nvSpPr>
        <p:spPr>
          <a:xfrm>
            <a:off x="632178" y="854954"/>
            <a:ext cx="14991644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Conversiones de </a:t>
            </a:r>
            <a:r>
              <a:rPr lang="es-AR" sz="7600" u="none" strike="noStrike" cap="none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</a:t>
            </a: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(Tipo)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8" name="Shape 458"/>
          <p:cNvSpPr txBox="1">
            <a:spLocks noGrp="1"/>
          </p:cNvSpPr>
          <p:nvPr>
            <p:ph idx="1"/>
          </p:nvPr>
        </p:nvSpPr>
        <p:spPr>
          <a:xfrm>
            <a:off x="812800" y="1657365"/>
            <a:ext cx="692150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Cuando introduce un número entero y un decimal en una expresión, el entero (int) se convierte </a:t>
            </a: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implícitamente 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 uno decimal (float)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Puede controlar esto con las funciones incorporadas 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int() y float()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9" name="Shape 459"/>
          <p:cNvSpPr txBox="1"/>
          <p:nvPr/>
        </p:nvSpPr>
        <p:spPr>
          <a:xfrm>
            <a:off x="9048750" y="2174781"/>
            <a:ext cx="7010399" cy="5981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2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2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float</a:t>
            </a:r>
            <a:r>
              <a:rPr lang="en-U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(99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lang="en-US" sz="32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en-U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100</a:t>
            </a:r>
            <a:r>
              <a:rPr lang="en-US" sz="3200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32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199.0</a:t>
            </a:r>
            <a:endParaRPr lang="en-US" sz="32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i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2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(i)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&lt;class'int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f = </a:t>
            </a:r>
            <a:r>
              <a:rPr lang="en-US" sz="32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float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(i)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2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en-US" sz="3200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32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42.0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2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&lt;class'float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endParaRPr lang="en-US" sz="32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2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6332" y="4504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16 CuadroTexto"/>
          <p:cNvSpPr txBox="1"/>
          <p:nvPr/>
        </p:nvSpPr>
        <p:spPr>
          <a:xfrm>
            <a:off x="12531480" y="15502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División de Números Enteros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1" name="Shape 421"/>
          <p:cNvSpPr txBox="1">
            <a:spLocks noGrp="1"/>
          </p:cNvSpPr>
          <p:nvPr>
            <p:ph idx="1"/>
          </p:nvPr>
        </p:nvSpPr>
        <p:spPr>
          <a:xfrm>
            <a:off x="899543" y="2332117"/>
            <a:ext cx="6063493" cy="39052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 división de números enteros arroja un resultado con punto flotante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2" name="Shape 422"/>
          <p:cNvSpPr txBox="1"/>
          <p:nvPr/>
        </p:nvSpPr>
        <p:spPr>
          <a:xfrm>
            <a:off x="9527775" y="2647950"/>
            <a:ext cx="6417075" cy="468630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10 </a:t>
            </a:r>
            <a:r>
              <a:rPr lang="en-U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/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2</a:t>
            </a:r>
            <a:r>
              <a:rPr lang="en-US" sz="30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-U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000" b="1" i="0" u="none" strike="noStrike" cap="none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5.0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9 </a:t>
            </a:r>
            <a:r>
              <a:rPr lang="en-U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/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2</a:t>
            </a:r>
            <a:r>
              <a:rPr lang="en-US" sz="30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-U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000" b="1" i="0" u="none" strike="noStrike" cap="none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4.5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99 </a:t>
            </a:r>
            <a:r>
              <a:rPr lang="en-U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/ 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lang="en-US" sz="30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-U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000" b="1" i="0" u="none" strike="noStrike" cap="none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0.99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10.0 </a:t>
            </a:r>
            <a:r>
              <a:rPr lang="en-U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/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2.0</a:t>
            </a:r>
            <a:r>
              <a:rPr lang="en-US" sz="30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-U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000" b="1" i="0" u="none" strike="noStrike" cap="none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5.0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99.0 </a:t>
            </a:r>
            <a:r>
              <a:rPr lang="en-U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/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100.0</a:t>
            </a:r>
            <a:r>
              <a:rPr lang="en-US" sz="3000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-US" sz="30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000" b="1" i="0" u="none" strike="noStrike" cap="none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0.99</a:t>
            </a:r>
            <a:endParaRPr lang="en-US" sz="30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23" name="Shape 423"/>
          <p:cNvSpPr txBox="1"/>
          <p:nvPr/>
        </p:nvSpPr>
        <p:spPr>
          <a:xfrm>
            <a:off x="295893" y="7511771"/>
            <a:ext cx="9231882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 división de enteros era diferente en Python 2.x</a:t>
            </a:r>
            <a:endParaRPr lang="es-AR" sz="36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2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6332" y="4504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16 CuadroTexto"/>
          <p:cNvSpPr txBox="1"/>
          <p:nvPr/>
        </p:nvSpPr>
        <p:spPr>
          <a:xfrm>
            <a:off x="12531480" y="15502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51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>
            <a:spLocks noGrp="1"/>
          </p:cNvSpPr>
          <p:nvPr>
            <p:ph type="title"/>
          </p:nvPr>
        </p:nvSpPr>
        <p:spPr>
          <a:xfrm>
            <a:off x="812800" y="1111672"/>
            <a:ext cx="7283450" cy="21669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Conversiones de Cadenas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5" name="Shape 465"/>
          <p:cNvSpPr txBox="1">
            <a:spLocks noGrp="1"/>
          </p:cNvSpPr>
          <p:nvPr>
            <p:ph idx="1"/>
          </p:nvPr>
        </p:nvSpPr>
        <p:spPr>
          <a:xfrm>
            <a:off x="812800" y="3105150"/>
            <a:ext cx="6982560" cy="50625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Puede también utilizar </a:t>
            </a: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int()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y </a:t>
            </a: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float()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para realizar conversiones entre cadenas y enteros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Obtendrá un </a:t>
            </a:r>
            <a:r>
              <a:rPr lang="es-AR" sz="3600" b="0" u="none" strike="noStrike" cap="none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error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si la cadena no 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contiene caracteres numéricos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8470900" y="1149350"/>
            <a:ext cx="7607300" cy="765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4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 </a:t>
            </a:r>
            <a:r>
              <a:rPr lang="es-AR" sz="2600" b="1" i="0" u="none" strike="noStrike" cap="none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sval</a:t>
            </a: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AR" sz="2600" b="1" i="0" u="none" strike="noStrike" cap="none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2600" b="1" i="0" u="none" strike="noStrike" cap="none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sval</a:t>
            </a: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&lt;class 'str'&gt;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AR" sz="2600" b="1" i="0" u="none" strike="noStrike" cap="none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AR" sz="2600" b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2600" b="1" i="0" u="none" strike="noStrike" cap="none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sval</a:t>
            </a: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2600" b="1" i="0" u="none" strike="noStrike" cap="none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1)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s-AR" sz="2600" b="1" smtClean="0">
                <a:solidFill>
                  <a:srgbClr val="E06666"/>
                </a:solidFill>
                <a:latin typeface="Courier New" pitchFamily="49" charset="0"/>
                <a:ea typeface="Arial" charset="0"/>
                <a:cs typeface="Courier New" pitchFamily="49" charset="0"/>
                <a:sym typeface="Cabin"/>
              </a:rPr>
              <a:t>Trazas de rastreo (llamada más reciente a lo último</a:t>
            </a:r>
            <a:r>
              <a:rPr lang="es-AR" sz="2600" b="1" smtClean="0">
                <a:solidFill>
                  <a:srgbClr val="E06666"/>
                </a:solidFill>
                <a:latin typeface="Courier New" pitchFamily="49" charset="0"/>
                <a:ea typeface="Arial" charset="0"/>
                <a:cs typeface="Courier New" pitchFamily="49" charset="0"/>
                <a:sym typeface="Courier New"/>
              </a:rPr>
              <a:t>): </a:t>
            </a:r>
            <a:r>
              <a:rPr lang="es-AR" sz="2600" b="1" smtClean="0">
                <a:solidFill>
                  <a:srgbClr val="E06666"/>
                </a:solidFill>
                <a:latin typeface="Courier New"/>
                <a:ea typeface="Courier New"/>
                <a:cs typeface="Courier New"/>
                <a:sym typeface="Courier New"/>
              </a:rPr>
              <a:t>Archivo "&lt;stdin&gt;", línea 1, in &lt;module&gt;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s-AR" sz="2600" b="1" smtClean="0">
                <a:solidFill>
                  <a:srgbClr val="E06666"/>
                </a:solidFill>
                <a:latin typeface="Courier New"/>
                <a:ea typeface="Courier New"/>
                <a:cs typeface="Courier New"/>
                <a:sym typeface="Courier New"/>
              </a:rPr>
              <a:t>TypeError: Can't convert 'int' object to str implicitly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AR" sz="2600" b="1" i="0" u="none" strike="noStrike" cap="none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ival</a:t>
            </a: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s-AR" sz="2600" b="1" i="0" u="none" strike="noStrike" cap="none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2600" b="1" i="0" u="none" strike="noStrike" cap="none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sval</a:t>
            </a: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AR" sz="2600" b="1" i="0" u="none" strike="noStrike" cap="none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2600" b="1" i="0" u="none" strike="noStrike" cap="none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ival</a:t>
            </a: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&lt;class 'int'&gt;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AR" sz="2600" b="1" i="0" u="none" strike="noStrike" cap="none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AR" sz="2600" b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2600" b="1" i="0" u="none" strike="noStrike" cap="none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ival</a:t>
            </a: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+ 1)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AR" sz="2600" b="1" i="0" u="none" strike="noStrike" cap="none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nsv</a:t>
            </a: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'hola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AR" sz="2600" b="1" i="0" u="none" strike="noStrike" cap="none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niv</a:t>
            </a: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s-AR" sz="2600" b="1" i="0" u="none" strike="noStrike" cap="none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2600" b="1" i="0" u="none" strike="noStrike" cap="none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nsv</a:t>
            </a:r>
            <a:r>
              <a:rPr lang="es-AR" sz="2600" b="1" i="0" u="none" strike="noStrike" cap="none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s-AR" sz="2600" b="1" smtClean="0">
                <a:solidFill>
                  <a:srgbClr val="E06666"/>
                </a:solidFill>
                <a:latin typeface="Courier New" pitchFamily="49" charset="0"/>
                <a:ea typeface="Arial" charset="0"/>
                <a:cs typeface="Courier New" pitchFamily="49" charset="0"/>
                <a:sym typeface="Cabin"/>
              </a:rPr>
              <a:t>Trazas de rastreo (llamada más reciente a lo último</a:t>
            </a:r>
            <a:r>
              <a:rPr lang="es-AR" sz="2600" b="1" smtClean="0">
                <a:solidFill>
                  <a:srgbClr val="E06666"/>
                </a:solidFill>
                <a:latin typeface="Courier New"/>
                <a:ea typeface="Courier New"/>
                <a:cs typeface="Courier New"/>
                <a:sym typeface="Courier New"/>
              </a:rPr>
              <a:t>):  Archivo "&lt;stdin&gt;", línea 1, in &lt;module&gt;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s-AR" sz="2600" b="1" smtClean="0">
                <a:solidFill>
                  <a:srgbClr val="E06666"/>
                </a:solidFill>
                <a:latin typeface="Courier New"/>
                <a:ea typeface="Courier New"/>
                <a:cs typeface="Courier New"/>
                <a:sym typeface="Courier New"/>
              </a:rPr>
              <a:t>ValueError: invalid literal for int() with base 10: 'x'</a:t>
            </a:r>
            <a:endParaRPr lang="es-AR" sz="2600" b="1" i="0" u="none" strike="noStrike" cap="none">
              <a:solidFill>
                <a:srgbClr val="E06666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2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6332" y="4504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16 CuadroTexto"/>
          <p:cNvSpPr txBox="1"/>
          <p:nvPr/>
        </p:nvSpPr>
        <p:spPr>
          <a:xfrm>
            <a:off x="12531480" y="15502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7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 (Entrada)  del Usuario</a:t>
            </a:r>
            <a:endParaRPr lang="es-AR" sz="7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2" name="Shape 472"/>
          <p:cNvSpPr txBox="1">
            <a:spLocks noGrp="1"/>
          </p:cNvSpPr>
          <p:nvPr>
            <p:ph idx="1"/>
          </p:nvPr>
        </p:nvSpPr>
        <p:spPr>
          <a:xfrm>
            <a:off x="812800" y="2133601"/>
            <a:ext cx="6848878" cy="52959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787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s-AR" sz="38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Podemos instruirle a Python que haga una pausa y </a:t>
            </a:r>
            <a:r>
              <a:rPr lang="es-AR" sz="38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lea los datos del usuario con la función </a:t>
            </a:r>
            <a:r>
              <a:rPr lang="es-AR" sz="38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input()</a:t>
            </a:r>
            <a:endParaRPr lang="es-AR" sz="3800" b="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104900" marR="0" lvl="0" indent="-7874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s-AR" sz="38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 función </a:t>
            </a:r>
            <a:r>
              <a:rPr lang="es-AR" sz="38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input()</a:t>
            </a:r>
            <a:r>
              <a:rPr lang="es-AR" sz="3800" b="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8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regresa a la cadena</a:t>
            </a:r>
            <a:endParaRPr lang="es-AR" sz="38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3" name="Shape 473"/>
          <p:cNvSpPr txBox="1"/>
          <p:nvPr/>
        </p:nvSpPr>
        <p:spPr>
          <a:xfrm>
            <a:off x="8822673" y="3226594"/>
            <a:ext cx="7077727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s-AR" sz="3000" b="1" i="0" u="none" strike="noStrike" cap="none" dirty="0" err="1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nam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s-AR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input</a:t>
            </a:r>
            <a:r>
              <a:rPr lang="es-AR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('Quién es usted'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s-AR" sz="3000" b="1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s-AR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rint</a:t>
            </a:r>
            <a:r>
              <a:rPr lang="es-AR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'Bienvenido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', </a:t>
            </a:r>
            <a:r>
              <a:rPr lang="es-AR" sz="3000" b="1" i="0" u="none" strike="noStrike" cap="none" dirty="0" err="1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nam</a:t>
            </a:r>
            <a:r>
              <a:rPr lang="es-AR" sz="30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s-AR" sz="3000" b="1" i="0" u="none" strike="noStrike" cap="none" dirty="0">
              <a:solidFill>
                <a:srgbClr val="00FF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74" name="Shape 474"/>
          <p:cNvSpPr txBox="1"/>
          <p:nvPr/>
        </p:nvSpPr>
        <p:spPr>
          <a:xfrm>
            <a:off x="10638180" y="4972051"/>
            <a:ext cx="4627619" cy="1921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Quién es usted</a:t>
            </a:r>
            <a:r>
              <a:rPr lang="es-AR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Chuck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Bienvenido Chuck</a:t>
            </a:r>
            <a:endParaRPr lang="es-AR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2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6332" y="4504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16 CuadroTexto"/>
          <p:cNvSpPr txBox="1"/>
          <p:nvPr/>
        </p:nvSpPr>
        <p:spPr>
          <a:xfrm>
            <a:off x="12531480" y="15502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7200" dirty="0" smtClean="0">
                <a:solidFill>
                  <a:srgbClr val="FFFF00"/>
                </a:solidFill>
              </a:rPr>
              <a:t>Crear un Programa</a:t>
            </a:r>
            <a:endParaRPr lang="es-AR" sz="7200" dirty="0">
              <a:solidFill>
                <a:srgbClr val="FFFF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2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6332" y="4504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16 CuadroTexto"/>
          <p:cNvSpPr txBox="1"/>
          <p:nvPr/>
        </p:nvSpPr>
        <p:spPr>
          <a:xfrm>
            <a:off x="12531480" y="15502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65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Expresiones Numéricas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5" name="Shape 355"/>
          <p:cNvSpPr txBox="1">
            <a:spLocks noGrp="1"/>
          </p:cNvSpPr>
          <p:nvPr>
            <p:ph idx="1"/>
          </p:nvPr>
        </p:nvSpPr>
        <p:spPr>
          <a:xfrm>
            <a:off x="612280" y="2150310"/>
            <a:ext cx="90360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Dada la falta de símbolos matem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áticos en los teclados de la computadora, utilizamos el “lenguaje de la computadora” para expresar las operaciones matemáticas clásicas</a:t>
            </a:r>
            <a:endParaRPr lang="es-AR" sz="3600" b="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 asterisco es la multiplicación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 potenciación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(elevar a la potencia) tiene un aspecto diferente que en matemáticas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aphicFrame>
        <p:nvGraphicFramePr>
          <p:cNvPr id="356" name="Shape 356"/>
          <p:cNvGraphicFramePr/>
          <p:nvPr>
            <p:extLst>
              <p:ext uri="{D42A27DB-BD31-4B8C-83A1-F6EECF244321}">
                <p14:modId xmlns:p14="http://schemas.microsoft.com/office/powerpoint/2010/main" val="580370056"/>
              </p:ext>
            </p:extLst>
          </p:nvPr>
        </p:nvGraphicFramePr>
        <p:xfrm>
          <a:off x="10137280" y="2305885"/>
          <a:ext cx="5025250" cy="556727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2398575"/>
                <a:gridCol w="2626675"/>
              </a:tblGrid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200" b="0" i="0" u="none" noProof="0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Operador</a:t>
                      </a:r>
                      <a:endParaRPr lang="es-AR" sz="3200" b="0" i="0" u="none" noProof="0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2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Operación</a:t>
                      </a:r>
                      <a:endParaRPr lang="es-AR" sz="32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  <a:endParaRPr lang="es-AR" sz="3100" b="0" i="0" u="none" noProof="0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Suma</a:t>
                      </a:r>
                      <a:endParaRPr lang="es-AR" sz="31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  <a:endParaRPr lang="es-AR" sz="3100" b="0" i="0" u="none" noProof="0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Resta</a:t>
                      </a:r>
                      <a:endParaRPr lang="es-AR" sz="31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  <a:endParaRPr lang="es-AR" sz="3100" b="0" i="0" u="none" noProof="0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Multiplicación</a:t>
                      </a:r>
                      <a:endParaRPr lang="es-AR" sz="31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  <a:endParaRPr lang="es-AR" sz="3100" b="0" i="0" u="none" noProof="0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División</a:t>
                      </a:r>
                      <a:endParaRPr lang="es-AR" sz="31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  <a:endParaRPr lang="es-AR" sz="3100" b="0" i="0" u="none" noProof="0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Potencia</a:t>
                      </a:r>
                      <a:endParaRPr lang="es-AR" sz="31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  <a:endParaRPr lang="es-AR" sz="3100" b="0" i="0" u="none" noProof="0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Resto</a:t>
                      </a:r>
                      <a:endParaRPr lang="es-AR" sz="31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2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6332" y="4504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16 CuadroTexto"/>
          <p:cNvSpPr txBox="1"/>
          <p:nvPr/>
        </p:nvSpPr>
        <p:spPr>
          <a:xfrm>
            <a:off x="12531480" y="15502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/>
          <p:nvPr/>
        </p:nvSpPr>
        <p:spPr>
          <a:xfrm>
            <a:off x="1250965" y="2400300"/>
            <a:ext cx="4460999" cy="530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2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xx</a:t>
            </a:r>
            <a:r>
              <a:rPr lang="en-US" sz="3000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yy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440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12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yy</a:t>
            </a:r>
            <a:r>
              <a:rPr lang="en-US" sz="3000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5280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zz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yy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/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1000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000" b="1" i="0" u="none" strike="noStrike" cap="none" dirty="0" smtClean="0">
                <a:solidFill>
                  <a:srgbClr val="00FA00"/>
                </a:solidFill>
                <a:latin typeface="Courier New"/>
                <a:ea typeface="Courier New"/>
                <a:cs typeface="Courier New"/>
                <a:sym typeface="Courier New"/>
              </a:rPr>
              <a:t>zz</a:t>
            </a:r>
            <a:r>
              <a:rPr lang="en-US" sz="3000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30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5.28</a:t>
            </a:r>
            <a:endParaRPr lang="en-US" sz="30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62" name="Shape 362"/>
          <p:cNvSpPr txBox="1"/>
          <p:nvPr/>
        </p:nvSpPr>
        <p:spPr>
          <a:xfrm>
            <a:off x="6597665" y="2298700"/>
            <a:ext cx="40266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 jj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23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kk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jj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% 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kk</a:t>
            </a:r>
            <a:r>
              <a:rPr lang="en-US" sz="3000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C000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4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**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en-US" sz="3000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30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64</a:t>
            </a:r>
          </a:p>
        </p:txBody>
      </p:sp>
      <p:graphicFrame>
        <p:nvGraphicFramePr>
          <p:cNvPr id="363" name="Shape 363"/>
          <p:cNvGraphicFramePr/>
          <p:nvPr>
            <p:extLst>
              <p:ext uri="{D42A27DB-BD31-4B8C-83A1-F6EECF244321}">
                <p14:modId xmlns:p14="http://schemas.microsoft.com/office/powerpoint/2010/main" val="3836940732"/>
              </p:ext>
            </p:extLst>
          </p:nvPr>
        </p:nvGraphicFramePr>
        <p:xfrm>
          <a:off x="11307640" y="2965450"/>
          <a:ext cx="3752000" cy="455612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1876000"/>
                <a:gridCol w="1876000"/>
              </a:tblGrid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2400" b="0" i="0" u="none" noProof="0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Operador</a:t>
                      </a:r>
                      <a:endParaRPr lang="es-AR" sz="2400" b="0" i="0" u="none" noProof="0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24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Operación</a:t>
                      </a:r>
                      <a:endParaRPr lang="es-AR" sz="24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2300" b="0" i="0" u="none" noProof="0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  <a:endParaRPr lang="es-AR" sz="2300" b="0" i="0" u="none" noProof="0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23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Suma</a:t>
                      </a:r>
                      <a:endParaRPr lang="es-AR" sz="23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2300" b="0" i="0" u="none" noProof="0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  <a:endParaRPr lang="es-AR" sz="2300" b="0" i="0" u="none" noProof="0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23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Resta</a:t>
                      </a:r>
                      <a:endParaRPr lang="es-AR" sz="23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2300" b="0" i="0" u="none" noProof="0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  <a:endParaRPr lang="es-AR" sz="2300" b="0" i="0" u="none" noProof="0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23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Multiplicación</a:t>
                      </a:r>
                      <a:endParaRPr lang="es-AR" sz="23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2300" b="0" i="0" u="none" noProof="0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  <a:endParaRPr lang="es-AR" sz="2300" b="0" i="0" u="none" noProof="0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23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División</a:t>
                      </a:r>
                      <a:endParaRPr lang="es-AR" sz="23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2300" b="0" i="0" u="none" noProof="0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  <a:endParaRPr lang="es-AR" sz="2300" b="0" i="0" u="none" noProof="0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23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Potencia</a:t>
                      </a:r>
                      <a:endParaRPr lang="es-AR" sz="23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2300" b="0" i="0" u="none" noProof="0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  <a:endParaRPr lang="es-AR" sz="2300" b="0" i="0" u="none" noProof="0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23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Resto</a:t>
                      </a:r>
                      <a:endParaRPr lang="es-AR" sz="23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64" name="Shape 364"/>
          <p:cNvCxnSpPr/>
          <p:nvPr/>
        </p:nvCxnSpPr>
        <p:spPr>
          <a:xfrm>
            <a:off x="7956565" y="6210300"/>
            <a:ext cx="12699" cy="595311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rot="10800000" flipH="1">
            <a:off x="7956565" y="6210300"/>
            <a:ext cx="2035175" cy="25399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6" name="Shape 366"/>
          <p:cNvSpPr txBox="1"/>
          <p:nvPr/>
        </p:nvSpPr>
        <p:spPr>
          <a:xfrm>
            <a:off x="7331090" y="62738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67" name="Shape 367"/>
          <p:cNvSpPr txBox="1"/>
          <p:nvPr/>
        </p:nvSpPr>
        <p:spPr>
          <a:xfrm>
            <a:off x="8096265" y="62738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23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8340740" y="5605462"/>
            <a:ext cx="1100136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R 3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8096265" y="67310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20</a:t>
            </a:r>
          </a:p>
        </p:txBody>
      </p:sp>
      <p:cxnSp>
        <p:nvCxnSpPr>
          <p:cNvPr id="370" name="Shape 370"/>
          <p:cNvCxnSpPr/>
          <p:nvPr/>
        </p:nvCxnSpPr>
        <p:spPr>
          <a:xfrm>
            <a:off x="8020065" y="7440611"/>
            <a:ext cx="584200" cy="0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8324865" y="75057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xfrm>
            <a:off x="812800" y="997329"/>
            <a:ext cx="14630400" cy="122617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Expresiones Numéricas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14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2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6332" y="4504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16 CuadroTexto"/>
          <p:cNvSpPr txBox="1"/>
          <p:nvPr/>
        </p:nvSpPr>
        <p:spPr>
          <a:xfrm>
            <a:off x="12531480" y="15502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Orden de Evaluación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8" name="Shape 378"/>
          <p:cNvSpPr txBox="1">
            <a:spLocks noGrp="1"/>
          </p:cNvSpPr>
          <p:nvPr>
            <p:ph idx="1"/>
          </p:nvPr>
        </p:nvSpPr>
        <p:spPr>
          <a:xfrm>
            <a:off x="812800" y="2050050"/>
            <a:ext cx="14630400" cy="40004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Cuando introducimos una cadena de operadores,                                         Python debe saber cuál tiene que hacer primero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Esto recibe 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 nombre de </a:t>
            </a:r>
            <a:r>
              <a:rPr lang="es-AR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s-AR" sz="3600" b="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precedencia del operador</a:t>
            </a:r>
            <a:r>
              <a:rPr lang="es-AR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Ahora, ¿qué operador “tiene precedencia” sobre los otros?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9" name="Shape 379"/>
          <p:cNvSpPr txBox="1"/>
          <p:nvPr/>
        </p:nvSpPr>
        <p:spPr>
          <a:xfrm>
            <a:off x="3756025" y="6548995"/>
            <a:ext cx="874395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400" b="1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4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= 1</a:t>
            </a:r>
            <a:r>
              <a:rPr lang="en-US" sz="4400" b="1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+</a:t>
            </a:r>
            <a:r>
              <a:rPr lang="en-US" sz="44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2 </a:t>
            </a:r>
            <a:r>
              <a:rPr lang="en-US" sz="4400" b="1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 </a:t>
            </a:r>
            <a:r>
              <a:rPr lang="en-US" sz="44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 </a:t>
            </a:r>
            <a:r>
              <a:rPr lang="en-US" sz="4400" b="1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- </a:t>
            </a:r>
            <a:r>
              <a:rPr lang="en-US" sz="44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</a:t>
            </a:r>
            <a:r>
              <a:rPr lang="en-US" sz="4400" b="1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</a:t>
            </a:r>
            <a:r>
              <a:rPr lang="en-US" sz="44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5 </a:t>
            </a:r>
            <a:r>
              <a:rPr lang="en-US" sz="4400" b="1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** </a:t>
            </a:r>
            <a:r>
              <a:rPr lang="en-US" sz="44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6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2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6332" y="4504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16 CuadroTexto"/>
          <p:cNvSpPr txBox="1"/>
          <p:nvPr/>
        </p:nvSpPr>
        <p:spPr>
          <a:xfrm>
            <a:off x="12531480" y="15502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Reglas de Precedencia del Operador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5" name="Shape 385"/>
          <p:cNvSpPr txBox="1">
            <a:spLocks noGrp="1"/>
          </p:cNvSpPr>
          <p:nvPr>
            <p:ph idx="1"/>
          </p:nvPr>
        </p:nvSpPr>
        <p:spPr>
          <a:xfrm>
            <a:off x="796090" y="2230505"/>
            <a:ext cx="14630400" cy="59020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 la regla de precedencia más alta a la regla de precedencia más baja: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Siempre se respetan los paréntesis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Potenciación (elevar a la potencia)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Multiplicación, división, resto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Suma y resta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Izquierda a derecha</a:t>
            </a:r>
            <a:endParaRPr lang="es-AR" sz="32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386" name="Shape 386"/>
          <p:cNvGrpSpPr/>
          <p:nvPr/>
        </p:nvGrpSpPr>
        <p:grpSpPr>
          <a:xfrm>
            <a:off x="11509514" y="3289795"/>
            <a:ext cx="3891764" cy="3020428"/>
            <a:chOff x="0" y="-210126"/>
            <a:chExt cx="2522536" cy="3020428"/>
          </a:xfrm>
        </p:grpSpPr>
        <p:sp>
          <p:nvSpPr>
            <p:cNvPr id="387" name="Shape 387"/>
            <p:cNvSpPr txBox="1"/>
            <p:nvPr/>
          </p:nvSpPr>
          <p:spPr>
            <a:xfrm>
              <a:off x="0" y="-210126"/>
              <a:ext cx="2262187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s-AR" sz="3600" u="none" strike="noStrike" cap="none" dirty="0" smtClean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Paréntesis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s-AR" sz="3600" u="none" strike="noStrike" cap="none" dirty="0" smtClean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Potencia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es-AR" sz="3600" u="none" strike="noStrike" cap="none" dirty="0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Multiplicación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es-AR" sz="3600" u="none" strike="noStrike" cap="none" dirty="0" smtClean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Suma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es-AR" sz="3600" u="none" strike="noStrike" cap="none" dirty="0" smtClean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Izquierda a derecha</a:t>
              </a:r>
              <a:endParaRPr lang="es-AR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cxnSp>
          <p:nvCxnSpPr>
            <p:cNvPr id="388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2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6332" y="4504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16 CuadroTexto"/>
          <p:cNvSpPr txBox="1"/>
          <p:nvPr/>
        </p:nvSpPr>
        <p:spPr>
          <a:xfrm>
            <a:off x="12531480" y="15502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10307636" y="1124280"/>
            <a:ext cx="46275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** 3</a:t>
            </a: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4 * 5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0891836" y="2673680"/>
            <a:ext cx="40433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8 / 4</a:t>
            </a: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* 5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>
            <a:off x="11917975" y="1819904"/>
            <a:ext cx="277199" cy="837900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9" name="Shape 399"/>
          <p:cNvSpPr txBox="1"/>
          <p:nvPr/>
        </p:nvSpPr>
        <p:spPr>
          <a:xfrm>
            <a:off x="11298236" y="4134180"/>
            <a:ext cx="32178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 5</a:t>
            </a:r>
          </a:p>
        </p:txBody>
      </p:sp>
      <p:cxnSp>
        <p:nvCxnSpPr>
          <p:cNvPr id="400" name="Shape 400"/>
          <p:cNvCxnSpPr/>
          <p:nvPr/>
        </p:nvCxnSpPr>
        <p:spPr>
          <a:xfrm flipV="1">
            <a:off x="12322173" y="3481706"/>
            <a:ext cx="74752" cy="65247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1590336" y="5772480"/>
            <a:ext cx="225901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+ 10</a:t>
            </a:r>
          </a:p>
        </p:txBody>
      </p:sp>
      <p:cxnSp>
        <p:nvCxnSpPr>
          <p:cNvPr id="402" name="Shape 402"/>
          <p:cNvCxnSpPr>
            <a:endCxn id="399" idx="2"/>
          </p:cNvCxnSpPr>
          <p:nvPr/>
        </p:nvCxnSpPr>
        <p:spPr>
          <a:xfrm flipV="1">
            <a:off x="12785524" y="4934279"/>
            <a:ext cx="121644" cy="86372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3" name="Shape 403"/>
          <p:cNvSpPr txBox="1"/>
          <p:nvPr/>
        </p:nvSpPr>
        <p:spPr>
          <a:xfrm>
            <a:off x="12085636" y="7067880"/>
            <a:ext cx="723900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11</a:t>
            </a:r>
          </a:p>
        </p:txBody>
      </p:sp>
      <p:cxnSp>
        <p:nvCxnSpPr>
          <p:cNvPr id="404" name="Shape 404"/>
          <p:cNvCxnSpPr/>
          <p:nvPr/>
        </p:nvCxnSpPr>
        <p:spPr>
          <a:xfrm rot="10800000">
            <a:off x="12225274" y="6442429"/>
            <a:ext cx="96899" cy="7080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455723" y="1443355"/>
            <a:ext cx="7351799" cy="2955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x = 1 + 2 ** 3 / 4 *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6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print(x)</a:t>
            </a:r>
            <a:endParaRPr lang="en-US" sz="3600" b="1" i="0" u="none" strike="noStrike" cap="none" dirty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11.0</a:t>
            </a:r>
            <a:endParaRPr lang="en-US" sz="36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</a:p>
        </p:txBody>
      </p:sp>
      <p:grpSp>
        <p:nvGrpSpPr>
          <p:cNvPr id="18" name="Shape 386"/>
          <p:cNvGrpSpPr/>
          <p:nvPr/>
        </p:nvGrpSpPr>
        <p:grpSpPr>
          <a:xfrm>
            <a:off x="3242938" y="4584276"/>
            <a:ext cx="3338701" cy="3020428"/>
            <a:chOff x="0" y="-349272"/>
            <a:chExt cx="2522536" cy="3020428"/>
          </a:xfrm>
        </p:grpSpPr>
        <p:sp>
          <p:nvSpPr>
            <p:cNvPr id="19" name="Shape 387"/>
            <p:cNvSpPr txBox="1"/>
            <p:nvPr/>
          </p:nvSpPr>
          <p:spPr>
            <a:xfrm>
              <a:off x="0" y="-349272"/>
              <a:ext cx="2262187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s-AR" sz="3600" u="none" strike="noStrike" cap="none" dirty="0" smtClean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Paréntesis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s-AR" sz="3600" u="none" strike="noStrike" cap="none" dirty="0" smtClean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Potencia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es-AR" sz="3600" u="none" strike="noStrike" cap="none" dirty="0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Multiplicación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es-AR" sz="3600" u="none" strike="noStrike" cap="none" dirty="0" smtClean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Suma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es-AR" sz="3600" u="none" strike="noStrike" cap="none" dirty="0" smtClean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Izquierda a derecha</a:t>
              </a:r>
              <a:endParaRPr lang="es-AR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cxnSp>
          <p:nvCxnSpPr>
            <p:cNvPr id="20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15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2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6332" y="4504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16 CuadroTexto"/>
          <p:cNvSpPr txBox="1"/>
          <p:nvPr/>
        </p:nvSpPr>
        <p:spPr>
          <a:xfrm>
            <a:off x="12531480" y="15502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title"/>
          </p:nvPr>
        </p:nvSpPr>
        <p:spPr>
          <a:xfrm>
            <a:off x="812800" y="617005"/>
            <a:ext cx="13846924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Precedencia del Operador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11" name="Shape 411"/>
          <p:cNvSpPr txBox="1">
            <a:spLocks noGrp="1"/>
          </p:cNvSpPr>
          <p:nvPr>
            <p:ph idx="1"/>
          </p:nvPr>
        </p:nvSpPr>
        <p:spPr>
          <a:xfrm>
            <a:off x="812800" y="2672047"/>
            <a:ext cx="14630400" cy="5067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Recuerde las reglas de arriba hacia abajo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Cuando 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escribe un código,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utilice paréntesis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Cuando escribe un código,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use las expresiones matemáticas más simples que le sea posible para que sean fáciles de entender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Divida las series de operaciones matemáticas largas 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 que sean más claras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412" name="Shape 412"/>
          <p:cNvGrpSpPr/>
          <p:nvPr/>
        </p:nvGrpSpPr>
        <p:grpSpPr>
          <a:xfrm>
            <a:off x="11767343" y="2123271"/>
            <a:ext cx="3249613" cy="2324099"/>
            <a:chOff x="0" y="0"/>
            <a:chExt cx="2541585" cy="2324099"/>
          </a:xfrm>
        </p:grpSpPr>
        <p:sp>
          <p:nvSpPr>
            <p:cNvPr id="413" name="Shape 413"/>
            <p:cNvSpPr txBox="1"/>
            <p:nvPr/>
          </p:nvSpPr>
          <p:spPr>
            <a:xfrm>
              <a:off x="0" y="0"/>
              <a:ext cx="2262187" cy="2324099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s-AR" sz="3100" u="none" strike="noStrike" cap="none" dirty="0" smtClean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Paréntesis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s-AR" sz="3100" u="none" strike="noStrike" cap="none" dirty="0" smtClean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Potencia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es-AR" sz="3100" u="none" strike="noStrike" cap="none" dirty="0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Multiplicación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es-AR" sz="3100" u="none" strike="noStrike" cap="none" dirty="0" smtClean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Suma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es-AR" sz="3100" u="none" strike="noStrike" cap="none" dirty="0" smtClean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Izquierda a derecha</a:t>
              </a:r>
              <a:endParaRPr lang="es-AR" sz="31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cxnSp>
          <p:nvCxnSpPr>
            <p:cNvPr id="414" name="Shape 414"/>
            <p:cNvCxnSpPr/>
            <p:nvPr/>
          </p:nvCxnSpPr>
          <p:spPr>
            <a:xfrm rot="10800000">
              <a:off x="2522536" y="134936"/>
              <a:ext cx="19049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2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6332" y="4504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16 CuadroTexto"/>
          <p:cNvSpPr txBox="1"/>
          <p:nvPr/>
        </p:nvSpPr>
        <p:spPr>
          <a:xfrm>
            <a:off x="12531480" y="15502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¿Qué Significa </a:t>
            </a:r>
            <a:r>
              <a:rPr lang="en-US" sz="7600" b="0" i="0" u="none" strike="noStrike" cap="none" dirty="0" smtClean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7600" dirty="0" smtClean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Type</a:t>
            </a:r>
            <a:r>
              <a:rPr lang="en-US" sz="7600" b="0" i="0" u="none" strike="noStrike" cap="none" dirty="0" smtClean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” </a:t>
            </a:r>
            <a:r>
              <a:rPr lang="en-US" sz="7600" i="0" u="none" strike="noStrike" cap="none" dirty="0" smtClean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(Tipo)</a:t>
            </a:r>
            <a:r>
              <a:rPr lang="en-US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36" name="Shape 436"/>
          <p:cNvSpPr txBox="1">
            <a:spLocks noGrp="1"/>
          </p:cNvSpPr>
          <p:nvPr>
            <p:ph idx="1"/>
          </p:nvPr>
        </p:nvSpPr>
        <p:spPr>
          <a:xfrm>
            <a:off x="628990" y="1791045"/>
            <a:ext cx="85407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 Python, las variables, literales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y constantes tienen un </a:t>
            </a:r>
            <a:r>
              <a:rPr lang="es-AR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s-AR" sz="36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</a:t>
            </a:r>
            <a:r>
              <a:rPr lang="es-AR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 (tipo)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sabe la </a:t>
            </a:r>
            <a:r>
              <a:rPr lang="es-AR" sz="36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diferencia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entre un número entero y una cadena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Por ejemplo </a:t>
            </a:r>
            <a:r>
              <a:rPr lang="es-AR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s-AR" sz="3600" b="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  <a:r>
              <a:rPr lang="es-AR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significa </a:t>
            </a:r>
            <a:r>
              <a:rPr lang="es-AR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“suma”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si se trata de número y “concatenación” si se trata de una cadena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37" name="Shape 437"/>
          <p:cNvSpPr txBox="1"/>
          <p:nvPr/>
        </p:nvSpPr>
        <p:spPr>
          <a:xfrm>
            <a:off x="9696450" y="3224956"/>
            <a:ext cx="607679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ddd = 1 + 4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print(ddd)</a:t>
            </a:r>
            <a:endParaRPr lang="en-US" sz="2800" b="1" i="0" u="none" strike="noStrike" cap="none" dirty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&gt;&gt; eee = </a:t>
            </a:r>
            <a:r>
              <a:rPr lang="en-US" sz="28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2800" b="1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hola</a:t>
            </a:r>
            <a:r>
              <a:rPr lang="en-US" sz="28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 + </a:t>
            </a:r>
            <a:r>
              <a:rPr lang="en-US" sz="28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'a </a:t>
            </a:r>
            <a:r>
              <a:rPr lang="en-US" sz="2800" b="1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todos</a:t>
            </a: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endParaRPr lang="en-US" sz="2800" b="1" i="0" u="none" strike="noStrike" cap="none" dirty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print(eee)</a:t>
            </a:r>
            <a:endParaRPr lang="en-US" sz="2800" b="1" i="0" u="none" strike="noStrike" cap="none" dirty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Hola</a:t>
            </a: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a </a:t>
            </a:r>
            <a:r>
              <a:rPr lang="en-US" sz="28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todos</a:t>
            </a:r>
            <a:endParaRPr lang="en-US" sz="2800" b="1" i="0" u="none" strike="noStrike" cap="none" dirty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38" name="Shape 438"/>
          <p:cNvSpPr txBox="1"/>
          <p:nvPr/>
        </p:nvSpPr>
        <p:spPr>
          <a:xfrm>
            <a:off x="9353550" y="7694909"/>
            <a:ext cx="62145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00FA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concatenación = unión</a:t>
            </a:r>
            <a:endParaRPr lang="es-AR" sz="3600" u="none" strike="noStrike" cap="none" dirty="0">
              <a:solidFill>
                <a:srgbClr val="00FA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2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6332" y="4504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16 CuadroTexto"/>
          <p:cNvSpPr txBox="1"/>
          <p:nvPr/>
        </p:nvSpPr>
        <p:spPr>
          <a:xfrm>
            <a:off x="12531480" y="15502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>
            <a:spLocks noGrp="1"/>
          </p:cNvSpPr>
          <p:nvPr>
            <p:ph type="title"/>
          </p:nvPr>
        </p:nvSpPr>
        <p:spPr>
          <a:xfrm>
            <a:off x="632178" y="838244"/>
            <a:ext cx="14991644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 “Type” (Tipo) Importa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44" name="Shape 444"/>
          <p:cNvSpPr txBox="1">
            <a:spLocks noGrp="1"/>
          </p:cNvSpPr>
          <p:nvPr>
            <p:ph idx="1"/>
          </p:nvPr>
        </p:nvSpPr>
        <p:spPr>
          <a:xfrm>
            <a:off x="645700" y="2167299"/>
            <a:ext cx="7300056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sabe cual es el </a:t>
            </a:r>
            <a:r>
              <a:rPr lang="es-AR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s-AR" sz="36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</a:t>
            </a:r>
            <a:r>
              <a:rPr lang="es-AR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de 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todo</a:t>
            </a:r>
            <a:endParaRPr lang="es-AR" sz="3600" b="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Algunas operaciones están prohibidas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 se puede </a:t>
            </a:r>
            <a:r>
              <a:rPr lang="es-AR" sz="3600" b="0" i="0" u="none" strike="noStrike" cap="none" dirty="0" smtClean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“agregar</a:t>
            </a:r>
            <a:r>
              <a:rPr lang="es-AR" sz="3600" b="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</a:t>
            </a:r>
            <a:r>
              <a:rPr lang="es-AR" sz="3600" b="0" i="0" u="none" strike="noStrike" cap="none" dirty="0" smtClean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s-AR" sz="3600" b="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 una cadena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Podemos preguntarle a Python de qué tipo se trata con la función </a:t>
            </a:r>
            <a:r>
              <a:rPr lang="es-AR" sz="36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type()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45" name="Shape 445"/>
          <p:cNvSpPr txBox="1"/>
          <p:nvPr/>
        </p:nvSpPr>
        <p:spPr>
          <a:xfrm>
            <a:off x="8586779" y="2120900"/>
            <a:ext cx="7315200" cy="6046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eee = </a:t>
            </a: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28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hola</a:t>
            </a: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 + </a:t>
            </a: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'a </a:t>
            </a:r>
            <a:r>
              <a:rPr lang="en-US" sz="2800" b="1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todos</a:t>
            </a: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endParaRPr lang="en-US" sz="2800" b="1" i="0" u="none" strike="noStrike" cap="none" dirty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eee = eee + 1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s-AR" sz="2800" b="1" dirty="0">
                <a:solidFill>
                  <a:srgbClr val="E06666"/>
                </a:solidFill>
                <a:latin typeface="Courier New" pitchFamily="49" charset="0"/>
                <a:ea typeface="Arial" charset="0"/>
                <a:cs typeface="Courier New" pitchFamily="49" charset="0"/>
                <a:sym typeface="Cabin"/>
              </a:rPr>
              <a:t>Trazas de rastreo (llamada más reciente a lo último</a:t>
            </a:r>
            <a:r>
              <a:rPr lang="en-US" sz="2800" b="1" dirty="0" smtClean="0">
                <a:solidFill>
                  <a:srgbClr val="E06666"/>
                </a:solidFill>
                <a:latin typeface="Courier New"/>
                <a:ea typeface="Courier New"/>
                <a:cs typeface="Courier New"/>
                <a:sym typeface="Courier New"/>
              </a:rPr>
              <a:t>):  </a:t>
            </a:r>
            <a:r>
              <a:rPr lang="en-US" sz="2800" b="1" dirty="0" err="1" smtClean="0">
                <a:solidFill>
                  <a:srgbClr val="E06666"/>
                </a:solidFill>
                <a:latin typeface="Courier New"/>
                <a:ea typeface="Courier New"/>
                <a:cs typeface="Courier New"/>
                <a:sym typeface="Courier New"/>
              </a:rPr>
              <a:t>Archivo</a:t>
            </a:r>
            <a:r>
              <a:rPr lang="en-US" sz="2800" b="1" dirty="0" smtClean="0">
                <a:solidFill>
                  <a:srgbClr val="E0666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800" b="1" dirty="0">
                <a:solidFill>
                  <a:srgbClr val="E06666"/>
                </a:solidFill>
                <a:latin typeface="Courier New"/>
                <a:ea typeface="Courier New"/>
                <a:cs typeface="Courier New"/>
                <a:sym typeface="Courier New"/>
              </a:rPr>
              <a:t>"&lt;stdin&gt;", </a:t>
            </a:r>
            <a:r>
              <a:rPr lang="en-US" sz="2800" b="1" dirty="0" err="1" smtClean="0">
                <a:solidFill>
                  <a:srgbClr val="E06666"/>
                </a:solidFill>
                <a:latin typeface="Courier New"/>
                <a:ea typeface="Courier New"/>
                <a:cs typeface="Courier New"/>
                <a:sym typeface="Courier New"/>
              </a:rPr>
              <a:t>línea</a:t>
            </a:r>
            <a:r>
              <a:rPr lang="en-US" sz="2800" b="1" dirty="0" smtClean="0">
                <a:solidFill>
                  <a:srgbClr val="E0666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800" b="1" dirty="0">
                <a:solidFill>
                  <a:srgbClr val="E06666"/>
                </a:solidFill>
                <a:latin typeface="Courier New"/>
                <a:ea typeface="Courier New"/>
                <a:cs typeface="Courier New"/>
                <a:sym typeface="Courier New"/>
              </a:rPr>
              <a:t>1, in &lt;module&gt;TypeError: Can't convert 'int' object to str </a:t>
            </a:r>
            <a:r>
              <a:rPr lang="en-US" sz="2800" b="1" dirty="0" smtClean="0">
                <a:solidFill>
                  <a:srgbClr val="E06666"/>
                </a:solidFill>
                <a:latin typeface="Courier New"/>
                <a:ea typeface="Courier New"/>
                <a:cs typeface="Courier New"/>
                <a:sym typeface="Courier New"/>
              </a:rPr>
              <a:t>implicitly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(eee)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&lt;class'str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28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hola</a:t>
            </a: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  <a:endParaRPr lang="en-US" sz="2800" b="1" i="0" u="none" strike="noStrike" cap="none" dirty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&lt;class'str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&lt;class'int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2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6332" y="4504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16 CuadroTexto"/>
          <p:cNvSpPr txBox="1"/>
          <p:nvPr/>
        </p:nvSpPr>
        <p:spPr>
          <a:xfrm>
            <a:off x="12531480" y="15502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71215_powerpoint_template_b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071215_powerpoint_template_b.thmx</Template>
  <TotalTime>3967</TotalTime>
  <Words>1039</Words>
  <Application>Microsoft Office PowerPoint</Application>
  <PresentationFormat>Personalizado</PresentationFormat>
  <Paragraphs>221</Paragraphs>
  <Slides>15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071215_powerpoint_template_b</vt:lpstr>
      <vt:lpstr>Expresiones</vt:lpstr>
      <vt:lpstr>Expresiones Numéricas</vt:lpstr>
      <vt:lpstr>Expresiones Numéricas</vt:lpstr>
      <vt:lpstr>Orden de Evaluación</vt:lpstr>
      <vt:lpstr>Reglas de Precedencia del Operador</vt:lpstr>
      <vt:lpstr>Presentación de PowerPoint</vt:lpstr>
      <vt:lpstr>Precedencia del Operador</vt:lpstr>
      <vt:lpstr>¿Qué Significa “Type” (Tipo)?</vt:lpstr>
      <vt:lpstr>El “Type” (Tipo) Importa</vt:lpstr>
      <vt:lpstr>Diferentes Types (Tipos) de Número</vt:lpstr>
      <vt:lpstr>Conversiones de Type (Tipo)</vt:lpstr>
      <vt:lpstr>División de Números Enteros</vt:lpstr>
      <vt:lpstr>Conversiones de Cadenas</vt:lpstr>
      <vt:lpstr>Input (Entrada)  del Usuario</vt:lpstr>
      <vt:lpstr>Crear un Programa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Variables, Expressions, and Statements</dc:title>
  <dc:creator>Julia</dc:creator>
  <cp:lastModifiedBy>Alicia</cp:lastModifiedBy>
  <cp:revision>106</cp:revision>
  <dcterms:modified xsi:type="dcterms:W3CDTF">2019-06-27T16:20:08Z</dcterms:modified>
</cp:coreProperties>
</file>