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17"/>
  </p:notesMasterIdLst>
  <p:sldIdLst>
    <p:sldId id="297" r:id="rId2"/>
    <p:sldId id="266" r:id="rId3"/>
    <p:sldId id="267" r:id="rId4"/>
    <p:sldId id="268" r:id="rId5"/>
    <p:sldId id="269" r:id="rId6"/>
    <p:sldId id="270" r:id="rId7"/>
    <p:sldId id="271" r:id="rId8"/>
    <p:sldId id="274" r:id="rId9"/>
    <p:sldId id="275" r:id="rId10"/>
    <p:sldId id="276" r:id="rId11"/>
    <p:sldId id="277" r:id="rId12"/>
    <p:sldId id="295" r:id="rId13"/>
    <p:sldId id="278" r:id="rId14"/>
    <p:sldId id="279" r:id="rId15"/>
    <p:sldId id="302" r:id="rId1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EBDD4"/>
    <a:srgbClr val="FF545A"/>
    <a:srgbClr val="FF898B"/>
    <a:srgbClr val="00FA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3"/>
    <p:restoredTop sz="93590"/>
  </p:normalViewPr>
  <p:slideViewPr>
    <p:cSldViewPr snapToGrid="0" snapToObjects="1">
      <p:cViewPr>
        <p:scale>
          <a:sx n="50" d="100"/>
          <a:sy n="50" d="100"/>
        </p:scale>
        <p:origin x="-758" y="-39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7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8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133602"/>
            <a:ext cx="14630400" cy="6034617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60716" y="114157"/>
            <a:ext cx="306751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Expressions – Part 2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7200" dirty="0" smtClean="0">
                <a:solidFill>
                  <a:srgbClr val="FFFF00"/>
                </a:solidFill>
              </a:rPr>
              <a:t>Expresiones</a:t>
            </a:r>
            <a:endParaRPr lang="es-AR" sz="72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7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Diferentes Types (Tipos) de Número</a:t>
            </a:r>
            <a:endParaRPr lang="es-AR" sz="7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idx="1"/>
          </p:nvPr>
        </p:nvSpPr>
        <p:spPr>
          <a:xfrm>
            <a:off x="812799" y="2584737"/>
            <a:ext cx="8828157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Los números tienen dos types (tipos)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Enteros (int)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b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-14, -2, 0, 1, 100, 401233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Números con punto flotante (float)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que tienen decimales:  -2.5 , 0.0, 98.6, 14.0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Hay otros tipos de números: son variantes entre los números decimales y los números enteros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 'int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temp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temp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&lt;class'float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 'int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&lt;class'float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xfrm>
            <a:off x="632178" y="854954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Conversiones de </a:t>
            </a:r>
            <a:r>
              <a:rPr lang="es-AR" sz="7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(Tipo)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idx="1"/>
          </p:nvPr>
        </p:nvSpPr>
        <p:spPr>
          <a:xfrm>
            <a:off x="812800" y="1657365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introduce un número entero y un decimal en una expresión, el entero (int) se convierte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implícitamente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 uno decimal (float)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Puede controlar esto con las funciones incorporadas 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int() y float()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9" name="Shape 459"/>
          <p:cNvSpPr txBox="1"/>
          <p:nvPr/>
        </p:nvSpPr>
        <p:spPr>
          <a:xfrm>
            <a:off x="9048750" y="217478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(99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US" sz="32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100</a:t>
            </a:r>
            <a:r>
              <a:rPr lang="en-US" sz="32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2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199.0</a:t>
            </a:r>
            <a:endParaRPr lang="en-US" sz="32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i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&lt;class'int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f =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float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(i)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-US" sz="32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2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2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&lt;class'float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endParaRPr lang="en-US" sz="32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División de Números Enteros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idx="1"/>
          </p:nvPr>
        </p:nvSpPr>
        <p:spPr>
          <a:xfrm>
            <a:off x="899543" y="2332117"/>
            <a:ext cx="6063493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división de números enteros arroja un resultado con punto flotante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10 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9 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99 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 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100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10.0 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2.0</a:t>
            </a:r>
            <a:r>
              <a:rPr lang="en-US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99.0 </a:t>
            </a:r>
            <a:r>
              <a:rPr lang="en-US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100.0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0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lang="en-US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0.99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23" name="Shape 423"/>
          <p:cNvSpPr txBox="1"/>
          <p:nvPr/>
        </p:nvSpPr>
        <p:spPr>
          <a:xfrm>
            <a:off x="295893" y="7511771"/>
            <a:ext cx="9231882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división de enteros era diferente en Python 2.x</a:t>
            </a:r>
            <a:endParaRPr lang="es-AR" sz="36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812800" y="111167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Conversiones de Cadenas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idx="1"/>
          </p:nvPr>
        </p:nvSpPr>
        <p:spPr>
          <a:xfrm>
            <a:off x="812800" y="3105150"/>
            <a:ext cx="698256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Puede también utilizar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int()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realizar conversiones entre cadenas y enteros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Obtendrá un </a:t>
            </a:r>
            <a:r>
              <a:rPr lang="es-AR" sz="3600" b="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si la cadena no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contiene caracteres numéricos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8470900" y="11493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 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 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600" b="1" i="0" u="none" strike="noStrike" cap="none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s-AR" sz="2600" b="1" smtClean="0">
                <a:solidFill>
                  <a:srgbClr val="E06666"/>
                </a:solidFill>
                <a:latin typeface="Courier New" pitchFamily="49" charset="0"/>
                <a:ea typeface="Arial" charset="0"/>
                <a:cs typeface="Courier New" pitchFamily="49" charset="0"/>
                <a:sym typeface="Cabin"/>
              </a:rPr>
              <a:t>Trazas de rastreo (llamada más reciente a lo último</a:t>
            </a:r>
            <a:r>
              <a:rPr lang="es-AR" sz="2600" b="1" smtClean="0">
                <a:solidFill>
                  <a:srgbClr val="E06666"/>
                </a:solidFill>
                <a:latin typeface="Courier New" pitchFamily="49" charset="0"/>
                <a:ea typeface="Arial" charset="0"/>
                <a:cs typeface="Courier New" pitchFamily="49" charset="0"/>
                <a:sym typeface="Courier New"/>
              </a:rPr>
              <a:t>): </a:t>
            </a:r>
            <a:r>
              <a:rPr lang="es-AR" sz="2600" b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Archivo "&lt;stdin&gt;", línea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s-AR" sz="2600" b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TypeError: Can't convert 'int' object to str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ival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nsv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'hola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niv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AR" sz="2600" b="1" i="0" u="none" strike="noStrike" cap="none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nsv</a:t>
            </a:r>
            <a:r>
              <a:rPr lang="es-AR" sz="2600" b="1" i="0" u="none" strike="noStrike" cap="none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s-AR" sz="2600" b="1" smtClean="0">
                <a:solidFill>
                  <a:srgbClr val="E06666"/>
                </a:solidFill>
                <a:latin typeface="Courier New" pitchFamily="49" charset="0"/>
                <a:ea typeface="Arial" charset="0"/>
                <a:cs typeface="Courier New" pitchFamily="49" charset="0"/>
                <a:sym typeface="Cabin"/>
              </a:rPr>
              <a:t>Trazas de rastreo (llamada más reciente a lo último</a:t>
            </a:r>
            <a:r>
              <a:rPr lang="es-AR" sz="2600" b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):  Archivo "&lt;stdin&gt;", línea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s-AR" sz="2600" b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ValueError: invalid literal for int() with base 10: 'x'</a:t>
            </a:r>
            <a:endParaRPr lang="es-AR" sz="2600" b="1" i="0" u="none" strike="noStrike" cap="none">
              <a:solidFill>
                <a:srgbClr val="E06666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 (Entrada)  del Usuario</a:t>
            </a:r>
            <a:endParaRPr lang="es-AR" sz="7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6848878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8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Podemos instruirle a Python que haga una pausa y </a:t>
            </a:r>
            <a:r>
              <a:rPr lang="es-AR" sz="38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lea los datos del usuario con la función </a:t>
            </a:r>
            <a:r>
              <a:rPr lang="es-AR" sz="38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endParaRPr lang="es-AR" sz="38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8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función </a:t>
            </a:r>
            <a:r>
              <a:rPr lang="es-AR" sz="38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es-AR" sz="38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8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regresa a la cadena</a:t>
            </a:r>
            <a:endParaRPr lang="es-AR" sz="38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s-AR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nam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input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('Quién es usted'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AR" sz="3000" b="1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rint</a:t>
            </a: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'Bienvenido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', </a:t>
            </a:r>
            <a:r>
              <a:rPr lang="es-AR" sz="3000" b="1" i="0" u="none" strike="noStrike" cap="none" dirty="0" err="1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nam</a:t>
            </a:r>
            <a:r>
              <a:rPr lang="es-AR" sz="30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s-AR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10638180" y="4972051"/>
            <a:ext cx="4627619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Quién es usted</a:t>
            </a: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Bienvenido Chuck</a:t>
            </a:r>
            <a:endParaRPr lang="es-AR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7200" dirty="0" smtClean="0">
                <a:solidFill>
                  <a:srgbClr val="FFFF00"/>
                </a:solidFill>
              </a:rPr>
              <a:t>Crear un Programa</a:t>
            </a:r>
            <a:endParaRPr lang="es-AR" sz="72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Expresiones Numéricas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612280" y="215031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Dada la falta de símbolos matem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áticos en los teclados de la computadora, utilizamos el “lenguaje de la computadora” para expresar las operaciones matemáticas clásicas</a:t>
            </a:r>
            <a:endParaRPr lang="es-AR" sz="36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asterisco es la multiplicación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potenciación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(elevar a la potencia) tiene un aspecto diferente que en matemáticas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580370056"/>
              </p:ext>
            </p:extLst>
          </p:nvPr>
        </p:nvGraphicFramePr>
        <p:xfrm>
          <a:off x="10137280" y="230588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/>
                <a:gridCol w="2626675"/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2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Operador</a:t>
                      </a:r>
                      <a:endParaRPr lang="es-AR" sz="32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2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Operación</a:t>
                      </a:r>
                      <a:endParaRPr lang="es-AR" sz="32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Suma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Resta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Multiplicación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División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Potencia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  <a:endParaRPr lang="es-AR" sz="31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31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Resto</a:t>
                      </a:r>
                      <a:endParaRPr lang="es-AR" sz="31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250965" y="2400300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xx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yy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440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yy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zz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yy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00FA00"/>
                </a:solidFill>
                <a:latin typeface="Courier New"/>
                <a:ea typeface="Courier New"/>
                <a:cs typeface="Courier New"/>
                <a:sym typeface="Courier New"/>
              </a:rPr>
              <a:t>zz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5.28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6597665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 jj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kk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jj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%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kk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C0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4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**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>
            <p:extLst>
              <p:ext uri="{D42A27DB-BD31-4B8C-83A1-F6EECF244321}">
                <p14:modId xmlns:p14="http://schemas.microsoft.com/office/powerpoint/2010/main" val="3836940732"/>
              </p:ext>
            </p:extLst>
          </p:nvPr>
        </p:nvGraphicFramePr>
        <p:xfrm>
          <a:off x="11307640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/>
                <a:gridCol w="1876000"/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4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Operador</a:t>
                      </a:r>
                      <a:endParaRPr lang="es-AR" sz="24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4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Operación</a:t>
                      </a:r>
                      <a:endParaRPr lang="es-AR" sz="24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Suma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Resta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Multiplicación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División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Potencia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  <a:endParaRPr lang="es-AR" sz="2300" b="0" i="0" u="none" noProof="0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s-AR" sz="2300" b="0" i="0" u="none" noProof="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Resto</a:t>
                      </a:r>
                      <a:endParaRPr lang="es-AR" sz="2300" b="0" i="0" u="none" noProof="0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7956565" y="6210300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7956565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331090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096265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340740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096265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020065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324865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812800" y="997329"/>
            <a:ext cx="14630400" cy="122617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Expresiones Numéricas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Orden de Evaluación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812800" y="205005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introducimos una cadena de operadores,                                         Python debe saber cuál tiene que hacer primero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 recibe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nombre de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precedencia del operador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Ahora, ¿qué operador “tiene precedencia” sobre los otros?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3756025" y="6548995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b="1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b="1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b="1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b="1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b="1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b="1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b="1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Reglas de Precedencia del Operador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xfrm>
            <a:off x="796090" y="2230505"/>
            <a:ext cx="14630400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 la regla de precedencia más alta a la regla de precedencia más baja: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Siempre se respetan los paréntesis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Potenciación (elevar a la potencia)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Multiplicación, división, resto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Suma y resta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2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Izquierda a derecha</a:t>
            </a:r>
            <a:endParaRPr lang="es-AR" sz="32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386" name="Shape 386"/>
          <p:cNvGrpSpPr/>
          <p:nvPr/>
        </p:nvGrpSpPr>
        <p:grpSpPr>
          <a:xfrm>
            <a:off x="11509514" y="3289795"/>
            <a:ext cx="3891764" cy="3020428"/>
            <a:chOff x="0" y="-210126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210126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Paréntesis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Potencia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Multiplicación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Suma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Izquierda a derecha</a:t>
              </a:r>
              <a:endParaRPr lang="es-AR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112428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67368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81990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13418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48170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77248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93427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706788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44242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44335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3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print(x)</a:t>
            </a:r>
            <a:endParaRPr lang="en-US" sz="36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11.0</a:t>
            </a:r>
            <a:endParaRPr lang="en-US" sz="36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242938" y="4584276"/>
            <a:ext cx="3338701" cy="3020428"/>
            <a:chOff x="0" y="-349272"/>
            <a:chExt cx="2522536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Paréntesis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Potencia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Multiplicación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Suma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s-AR" sz="36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Izquierda a derecha</a:t>
              </a:r>
              <a:endParaRPr lang="es-AR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617005"/>
            <a:ext cx="13846924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Precedencia del Operador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idx="1"/>
          </p:nvPr>
        </p:nvSpPr>
        <p:spPr>
          <a:xfrm>
            <a:off x="812800" y="2672047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Recuerde las reglas de arriba hacia abajo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escribe un código,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utilice paréntesis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escribe un código,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use las expresiones matemáticas más simples que le sea posible para que sean fáciles de entender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Divida las series de operaciones matemáticas largas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 que sean más claras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2123271"/>
            <a:ext cx="3249613" cy="2324099"/>
            <a:chOff x="0" y="0"/>
            <a:chExt cx="2541585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s-AR" sz="3100" u="none" strike="noStrike" cap="none" dirty="0" smtClean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Paréntesis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s-AR" sz="3100" u="none" strike="noStrike" cap="none" dirty="0" smtClean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Potencia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s-AR" sz="3100" u="none" strike="noStrike" cap="none" dirty="0" smtClean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Multiplicación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s-AR" sz="3100" u="none" strike="noStrike" cap="none" dirty="0" smtClean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Suma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s-AR" sz="3100" u="none" strike="noStrike" cap="none" dirty="0" smtClean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Izquierda a derecha</a:t>
              </a:r>
              <a:endParaRPr lang="es-AR" sz="31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¿Qué Significa </a:t>
            </a:r>
            <a:r>
              <a:rPr lang="en-US" sz="7600" b="0" i="0" u="none" strike="noStrike" cap="none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Type</a:t>
            </a:r>
            <a:r>
              <a:rPr lang="en-US" sz="7600" b="0" i="0" u="none" strike="noStrike" cap="none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7600" i="0" u="none" strike="noStrike" cap="none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(Tipo)</a:t>
            </a:r>
            <a:r>
              <a:rPr lang="en-U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6" name="Shape 436"/>
          <p:cNvSpPr txBox="1">
            <a:spLocks noGrp="1"/>
          </p:cNvSpPr>
          <p:nvPr>
            <p:ph idx="1"/>
          </p:nvPr>
        </p:nvSpPr>
        <p:spPr>
          <a:xfrm>
            <a:off x="628990" y="1791045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 Python, las variables, literales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constantes tienen un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 (tipo)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sabe la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diferencia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entre un número entero y una cadena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Por ejemplo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significa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“suma”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si se trata de número y “concatenación” si se trata de una cadena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ddd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print(ddd)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5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 eee = </a:t>
            </a:r>
            <a:r>
              <a:rPr lang="en-US" sz="28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800" b="1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28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 + </a:t>
            </a:r>
            <a:r>
              <a:rPr lang="en-US" sz="28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'a </a:t>
            </a:r>
            <a:r>
              <a:rPr lang="en-US" sz="2800" b="1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todos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print(eee)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a </a:t>
            </a:r>
            <a:r>
              <a:rPr lang="en-US" sz="28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todos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9353550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concatenación = unión</a:t>
            </a:r>
            <a:endParaRPr lang="es-AR" sz="3600" u="none" strike="noStrike" cap="none" dirty="0">
              <a:solidFill>
                <a:srgbClr val="00FA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632178" y="838244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“Type” (Tipo) Importa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idx="1"/>
          </p:nvPr>
        </p:nvSpPr>
        <p:spPr>
          <a:xfrm>
            <a:off x="645700" y="2167299"/>
            <a:ext cx="7300056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sabe cual es el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todo</a:t>
            </a:r>
            <a:endParaRPr lang="es-AR" sz="36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Algunas operaciones están prohibidas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se puede </a:t>
            </a:r>
            <a:r>
              <a:rPr lang="es-AR" sz="3600" b="0" i="0" u="none" strike="noStrike" cap="none" dirty="0" smtClean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“agregar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</a:t>
            </a:r>
            <a:r>
              <a:rPr lang="es-AR" sz="3600" b="0" i="0" u="none" strike="noStrike" cap="none" dirty="0" smtClean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una cadena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Podemos preguntarle a Python de qué tipo se trata con la función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eee =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8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 +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'a </a:t>
            </a:r>
            <a:r>
              <a:rPr lang="en-US" sz="2800" b="1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todos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eee = eee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s-AR" sz="2800" b="1" dirty="0">
                <a:solidFill>
                  <a:srgbClr val="E06666"/>
                </a:solidFill>
                <a:latin typeface="Courier New" pitchFamily="49" charset="0"/>
                <a:ea typeface="Arial" charset="0"/>
                <a:cs typeface="Courier New" pitchFamily="49" charset="0"/>
                <a:sym typeface="Cabin"/>
              </a:rPr>
              <a:t>Trazas de rastreo (llamada más reciente a lo último</a:t>
            </a:r>
            <a:r>
              <a:rPr lang="en-US" sz="2800" b="1" dirty="0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):  </a:t>
            </a:r>
            <a:r>
              <a:rPr lang="en-US" sz="2800" b="1" dirty="0" err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Archivo</a:t>
            </a:r>
            <a:r>
              <a:rPr lang="en-US" sz="2800" b="1" dirty="0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dirty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"&lt;stdin&gt;", </a:t>
            </a:r>
            <a:r>
              <a:rPr lang="en-US" sz="2800" b="1" dirty="0" err="1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línea</a:t>
            </a:r>
            <a:r>
              <a:rPr lang="en-US" sz="2800" b="1" dirty="0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dirty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1, in &lt;module&gt;TypeError: Can't convert 'int' object to str </a:t>
            </a:r>
            <a:r>
              <a:rPr lang="en-US" sz="2800" b="1" dirty="0" smtClean="0">
                <a:solidFill>
                  <a:srgbClr val="E06666"/>
                </a:solidFill>
                <a:latin typeface="Courier New"/>
                <a:ea typeface="Courier New"/>
                <a:cs typeface="Courier New"/>
                <a:sym typeface="Courier New"/>
              </a:rPr>
              <a:t>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(eee)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&lt;class'str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8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n-US"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&lt;class'str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&lt;class'int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" y="187781"/>
            <a:ext cx="2933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68620" y="18430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Expresiones– Parte 2</a:t>
            </a:r>
            <a:endParaRPr lang="es-AR" sz="1800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6332" y="45044"/>
            <a:ext cx="2933700" cy="52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16 CuadroTexto"/>
          <p:cNvSpPr txBox="1"/>
          <p:nvPr/>
        </p:nvSpPr>
        <p:spPr>
          <a:xfrm>
            <a:off x="12531480" y="155023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1215_powerpoint_template_b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3967</TotalTime>
  <Words>1039</Words>
  <Application>Microsoft Office PowerPoint</Application>
  <PresentationFormat>Personalizado</PresentationFormat>
  <Paragraphs>221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071215_powerpoint_template_b</vt:lpstr>
      <vt:lpstr>Expresiones</vt:lpstr>
      <vt:lpstr>Expresiones Numéricas</vt:lpstr>
      <vt:lpstr>Expresiones Numéricas</vt:lpstr>
      <vt:lpstr>Orden de Evaluación</vt:lpstr>
      <vt:lpstr>Reglas de Precedencia del Operador</vt:lpstr>
      <vt:lpstr>Presentación de PowerPoint</vt:lpstr>
      <vt:lpstr>Precedencia del Operador</vt:lpstr>
      <vt:lpstr>¿Qué Significa “Type” (Tipo)?</vt:lpstr>
      <vt:lpstr>El “Type” (Tipo) Importa</vt:lpstr>
      <vt:lpstr>Diferentes Types (Tipos) de Número</vt:lpstr>
      <vt:lpstr>Conversiones de Type (Tipo)</vt:lpstr>
      <vt:lpstr>División de Números Enteros</vt:lpstr>
      <vt:lpstr>Conversiones de Cadenas</vt:lpstr>
      <vt:lpstr>Input (Entrada)  del Usuario</vt:lpstr>
      <vt:lpstr>Crear un Programa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dc:creator>Julia</dc:creator>
  <cp:lastModifiedBy>Alicia</cp:lastModifiedBy>
  <cp:revision>106</cp:revision>
  <dcterms:modified xsi:type="dcterms:W3CDTF">2019-06-27T16:20:08Z</dcterms:modified>
</cp:coreProperties>
</file>