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16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6" r:id="rId12"/>
    <p:sldId id="267" r:id="rId13"/>
    <p:sldId id="290" r:id="rId14"/>
    <p:sldId id="298" r:id="rId1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9" autoAdjust="0"/>
    <p:restoredTop sz="88206" autoAdjust="0"/>
  </p:normalViewPr>
  <p:slideViewPr>
    <p:cSldViewPr snapToGrid="0" snapToObjects="1">
      <p:cViewPr>
        <p:scale>
          <a:sx n="50" d="100"/>
          <a:sy n="50" d="100"/>
        </p:scale>
        <p:origin x="-960" y="-16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de Chuck.</a:t>
            </a:r>
            <a:r>
              <a:rPr lang="es-A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A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 está usando estos materiales, puede retirar el logotipo de UM y reemplazarlo por el suyo pero, por favor, conserve el logo de CC-BY en la primera página así como también retenga la(s) página(s) de agradecimientos al final. </a:t>
            </a:r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71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78" y="889217"/>
            <a:ext cx="15174644" cy="2732951"/>
          </a:xfrm>
          <a:prstGeom prst="rect">
            <a:avLst/>
          </a:prstGeom>
          <a:effectLst>
            <a:innerShdw blurRad="482600" dist="50800" dir="13500000">
              <a:srgbClr val="000000">
                <a:alpha val="37000"/>
              </a:srgb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162553" tIns="81276" rIns="162553" bIns="81276"/>
          <a:lstStyle>
            <a:lvl1pPr>
              <a:defRPr sz="62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7135" y="5181600"/>
            <a:ext cx="13392187" cy="2336800"/>
          </a:xfrm>
        </p:spPr>
        <p:txBody>
          <a:bodyPr>
            <a:normAutofit/>
          </a:bodyPr>
          <a:lstStyle>
            <a:lvl1pPr marL="0" indent="0" algn="ctr">
              <a:buNone/>
              <a:defRPr sz="5500" b="1" i="0" baseline="0">
                <a:solidFill>
                  <a:srgbClr val="FDC227"/>
                </a:solidFill>
                <a:effectLst>
                  <a:innerShdw blurRad="63500" dist="50800" dir="13500000">
                    <a:srgbClr val="000000">
                      <a:alpha val="9000"/>
                    </a:srgbClr>
                  </a:innerShdw>
                </a:effectLst>
                <a:latin typeface="Gill Sans SemiBold"/>
                <a:cs typeface="Georgia"/>
              </a:defRPr>
            </a:lvl1pPr>
            <a:lvl2pPr marL="81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76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68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8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78" y="905084"/>
            <a:ext cx="14991644" cy="1247721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6200" b="1" i="0" cap="none" baseline="0">
                <a:solidFill>
                  <a:srgbClr val="FFCB05"/>
                </a:solidFill>
                <a:effectLst>
                  <a:innerShdw blurRad="63500" dist="50800" dir="13500000">
                    <a:srgbClr val="000000">
                      <a:alpha val="14000"/>
                    </a:srgbClr>
                  </a:innerShdw>
                </a:effectLst>
                <a:latin typeface="Gill Sans SemiBold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475702"/>
            <a:ext cx="14630400" cy="59020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83" y="1366549"/>
            <a:ext cx="15400421" cy="1816100"/>
          </a:xfrm>
          <a:prstGeom prst="rect">
            <a:avLst/>
          </a:prstGeom>
        </p:spPr>
        <p:txBody>
          <a:bodyPr lIns="162553" tIns="81276" rIns="162553" bIns="81276" anchor="t"/>
          <a:lstStyle>
            <a:lvl1pPr algn="ctr">
              <a:defRPr sz="6200" b="1" i="0" cap="none">
                <a:solidFill>
                  <a:schemeClr val="bg1"/>
                </a:solidFill>
                <a:latin typeface="Gill Sans Semi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112" y="4919579"/>
            <a:ext cx="13817600" cy="956288"/>
          </a:xfrm>
        </p:spPr>
        <p:txBody>
          <a:bodyPr anchor="b">
            <a:normAutofit/>
          </a:bodyPr>
          <a:lstStyle>
            <a:lvl1pPr marL="0" indent="0" algn="ctr">
              <a:buNone/>
              <a:defRPr sz="4300">
                <a:solidFill>
                  <a:srgbClr val="FDC227"/>
                </a:solidFill>
              </a:defRPr>
            </a:lvl1pPr>
            <a:lvl2pPr marL="81276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5389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885296"/>
            <a:ext cx="14630400" cy="1248306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2"/>
            <a:ext cx="7179733" cy="6034617"/>
          </a:xfrm>
        </p:spPr>
        <p:txBody>
          <a:bodyPr/>
          <a:lstStyle>
            <a:lvl1pPr>
              <a:defRPr sz="3200" b="1" i="0" cap="none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7" y="2133602"/>
            <a:ext cx="7179733" cy="6034617"/>
          </a:xfrm>
        </p:spPr>
        <p:txBody>
          <a:bodyPr/>
          <a:lstStyle>
            <a:lvl1pPr>
              <a:defRPr sz="32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71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820646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0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818"/>
            <a:ext cx="7182556" cy="853017"/>
          </a:xfrm>
        </p:spPr>
        <p:txBody>
          <a:bodyPr anchor="b">
            <a:noAutofit/>
          </a:bodyPr>
          <a:lstStyle>
            <a:lvl1pPr marL="0" indent="0" algn="ctr">
              <a:buNone/>
              <a:defRPr sz="3600" b="0" i="0" cap="none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232187"/>
            <a:ext cx="7182556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5" y="2046818"/>
            <a:ext cx="7185378" cy="853017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0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3" y="3232187"/>
            <a:ext cx="7185378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346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277099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3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3" y="888973"/>
            <a:ext cx="5348112" cy="1238388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2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888975"/>
            <a:ext cx="9087556" cy="7493140"/>
          </a:xfrm>
        </p:spPr>
        <p:txBody>
          <a:bodyPr/>
          <a:lstStyle>
            <a:lvl1pPr>
              <a:defRPr sz="50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5000" b="0" i="1">
                <a:latin typeface="Gill Sans SemiBold"/>
                <a:cs typeface="Lucida Grande"/>
              </a:defRPr>
            </a:lvl2pPr>
            <a:lvl3pPr>
              <a:defRPr sz="4300" b="0" i="1">
                <a:latin typeface="Gill Sans SemiBold"/>
                <a:cs typeface="Lucida Grande"/>
              </a:defRPr>
            </a:lvl3pPr>
            <a:lvl4pPr>
              <a:defRPr sz="3600" b="0" i="1">
                <a:latin typeface="Gill Sans SemiBold"/>
                <a:cs typeface="Lucida Grande"/>
              </a:defRPr>
            </a:lvl4pPr>
            <a:lvl5pPr>
              <a:defRPr sz="3600" b="0" i="1">
                <a:latin typeface="Gill Sans SemiBold"/>
                <a:cs typeface="Lucida Grande"/>
              </a:defRPr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3" y="2127365"/>
            <a:ext cx="5348112" cy="6254750"/>
          </a:xfr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9514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290" y="6400800"/>
            <a:ext cx="9753600" cy="755652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600" b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290" y="817033"/>
            <a:ext cx="9753600" cy="5486400"/>
          </a:xfrm>
        </p:spPr>
        <p:txBody>
          <a:bodyPr/>
          <a:lstStyle>
            <a:lvl1pPr marL="0" indent="0">
              <a:buNone/>
              <a:defRPr sz="5700"/>
            </a:lvl1pPr>
            <a:lvl2pPr marL="812764" indent="0">
              <a:buNone/>
              <a:defRPr sz="5000"/>
            </a:lvl2pPr>
            <a:lvl3pPr marL="1625529" indent="0">
              <a:buNone/>
              <a:defRPr sz="4300"/>
            </a:lvl3pPr>
            <a:lvl4pPr marL="2438293" indent="0">
              <a:buNone/>
              <a:defRPr sz="3600"/>
            </a:lvl4pPr>
            <a:lvl5pPr marL="3251058" indent="0">
              <a:buNone/>
              <a:defRPr sz="3600"/>
            </a:lvl5pPr>
            <a:lvl6pPr marL="4063822" indent="0">
              <a:buNone/>
              <a:defRPr sz="3600"/>
            </a:lvl6pPr>
            <a:lvl7pPr marL="4876587" indent="0">
              <a:buNone/>
              <a:defRPr sz="3600"/>
            </a:lvl7pPr>
            <a:lvl8pPr marL="5689351" indent="0">
              <a:buNone/>
              <a:defRPr sz="3600"/>
            </a:lvl8pPr>
            <a:lvl9pPr marL="6502116" indent="0">
              <a:buNone/>
              <a:defRPr sz="3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290" y="7156451"/>
            <a:ext cx="9753600" cy="1073150"/>
          </a:xfrm>
        </p:spPr>
        <p:txBody>
          <a:bodyPr/>
          <a:lstStyle>
            <a:lvl1pPr marL="0" indent="0">
              <a:buNone/>
              <a:defRPr sz="25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029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133602"/>
            <a:ext cx="14630400" cy="6034617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 descr="Top_Bar_Backgroun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0716" y="114157"/>
            <a:ext cx="300270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FFFF"/>
                </a:solidFill>
                <a:latin typeface="Lucida Grande"/>
                <a:cs typeface="Lucida Grande"/>
              </a:rPr>
              <a:t>Conditional</a:t>
            </a:r>
            <a:r>
              <a:rPr lang="en-US" sz="2300" baseline="0" dirty="0" smtClean="0">
                <a:solidFill>
                  <a:srgbClr val="FFFFFF"/>
                </a:solidFill>
                <a:latin typeface="Lucida Grande"/>
                <a:cs typeface="Lucida Grande"/>
              </a:rPr>
              <a:t> – Part 1</a:t>
            </a:r>
            <a:endParaRPr lang="en-US" sz="23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602247" y="33546"/>
            <a:ext cx="15953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0" dirty="0" smtClean="0">
                <a:solidFill>
                  <a:schemeClr val="bg1"/>
                </a:solidFill>
                <a:latin typeface="Georgia"/>
                <a:cs typeface="Georgia"/>
              </a:rPr>
              <a:t>PYTHON</a:t>
            </a:r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 FOR</a:t>
            </a:r>
          </a:p>
          <a:p>
            <a:pPr algn="ctr"/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EVERYBODY</a:t>
            </a:r>
            <a:endParaRPr lang="en-US" sz="17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010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812764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2764" rtl="0" eaLnBrk="1" latinLnBrk="0" hangingPunct="1">
        <a:spcBef>
          <a:spcPct val="20000"/>
        </a:spcBef>
        <a:buFont typeface="Arial"/>
        <a:buNone/>
        <a:defRPr sz="5700" b="1" i="0" kern="1200">
          <a:solidFill>
            <a:schemeClr val="bg1"/>
          </a:solidFill>
          <a:latin typeface="Gill Sans SemiBold"/>
          <a:ea typeface="+mn-ea"/>
          <a:cs typeface="Lucida Grande"/>
        </a:defRPr>
      </a:lvl1pPr>
      <a:lvl2pPr marL="1320742" indent="-507978" algn="l" defTabSz="812764" rtl="0" eaLnBrk="1" latinLnBrk="0" hangingPunct="1">
        <a:spcBef>
          <a:spcPct val="20000"/>
        </a:spcBef>
        <a:buFont typeface="Arial"/>
        <a:buChar char="–"/>
        <a:defRPr sz="3600" b="1" i="0" kern="1200">
          <a:solidFill>
            <a:schemeClr val="bg1"/>
          </a:solidFill>
          <a:latin typeface="Gill Sans SemiBold"/>
          <a:ea typeface="+mn-ea"/>
          <a:cs typeface="Lucida Grande"/>
        </a:defRPr>
      </a:lvl2pPr>
      <a:lvl3pPr marL="2031911" indent="-406382" algn="l" defTabSz="812764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bg1"/>
          </a:solidFill>
          <a:latin typeface="Gill Sans SemiBold"/>
          <a:ea typeface="+mn-ea"/>
          <a:cs typeface="Lucida Grande"/>
        </a:defRPr>
      </a:lvl3pPr>
      <a:lvl4pPr marL="2844676" indent="-406382" algn="l" defTabSz="812764" rtl="0" eaLnBrk="1" latinLnBrk="0" hangingPunct="1">
        <a:spcBef>
          <a:spcPct val="20000"/>
        </a:spcBef>
        <a:buFont typeface="Arial"/>
        <a:buChar char="–"/>
        <a:defRPr sz="2700" b="0" i="1" kern="1200">
          <a:solidFill>
            <a:schemeClr val="bg1"/>
          </a:solidFill>
          <a:latin typeface="Gill Sans SemiBold"/>
          <a:ea typeface="+mn-ea"/>
          <a:cs typeface="Lucida Grande"/>
        </a:defRPr>
      </a:lvl4pPr>
      <a:lvl5pPr marL="3657440" indent="-406382" algn="l" defTabSz="812764" rtl="0" eaLnBrk="1" latinLnBrk="0" hangingPunct="1">
        <a:spcBef>
          <a:spcPct val="20000"/>
        </a:spcBef>
        <a:buFont typeface="Arial"/>
        <a:buChar char="»"/>
        <a:defRPr sz="2100" b="0" i="1" kern="1200">
          <a:solidFill>
            <a:schemeClr val="bg1"/>
          </a:solidFill>
          <a:latin typeface="Gill Sans SemiBold"/>
          <a:ea typeface="+mn-ea"/>
          <a:cs typeface="Lucida Grande"/>
        </a:defRPr>
      </a:lvl5pPr>
      <a:lvl6pPr marL="4470204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e_Boo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632178" y="973276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Ejecución Condicional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48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Capítulo 3</a:t>
            </a:r>
            <a:endParaRPr lang="es-AR" sz="48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4081449" y="7179647"/>
            <a:ext cx="80322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para Todos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</a:t>
            </a:r>
            <a:r>
              <a:rPr lang="en-US" sz="3200" u="sng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py4e</a:t>
            </a: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83947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300" y="7305747"/>
            <a:ext cx="1024800" cy="102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189346" y="5180704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" name="Shape 364"/>
          <p:cNvSpPr txBox="1"/>
          <p:nvPr/>
        </p:nvSpPr>
        <p:spPr>
          <a:xfrm>
            <a:off x="4167596" y="2912845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" name="Shape 362"/>
          <p:cNvSpPr txBox="1"/>
          <p:nvPr/>
        </p:nvSpPr>
        <p:spPr>
          <a:xfrm>
            <a:off x="5124096" y="6101667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3" name="Shape 343"/>
          <p:cNvSpPr txBox="1"/>
          <p:nvPr/>
        </p:nvSpPr>
        <p:spPr>
          <a:xfrm>
            <a:off x="4192371" y="2258816"/>
            <a:ext cx="7918337" cy="652116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Mayor que 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2')</a:t>
            </a:r>
            <a:endParaRPr lang="es-E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Sigue siendo mayor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s-E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s-ES" sz="30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Terminado con 2’)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i in rango(5)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(i)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i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s-ES" sz="30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Mayor que 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2')</a:t>
            </a:r>
            <a:endParaRPr lang="es-E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Terminado con i', i)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s-ES" sz="3000" b="1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s-ES" sz="3000" b="1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8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Todo Terminado')</a:t>
            </a:r>
            <a:endParaRPr lang="es-ES" sz="3000" b="1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" name="Shape 361"/>
          <p:cNvSpPr txBox="1"/>
          <p:nvPr/>
        </p:nvSpPr>
        <p:spPr>
          <a:xfrm>
            <a:off x="1925500" y="754804"/>
            <a:ext cx="12405000" cy="1494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60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Piense en los bloques de inicio/fin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lang="es-AR" dirty="0">
              <a:solidFill>
                <a:srgbClr val="FFFF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if x &gt; 1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Más</a:t>
            </a:r>
            <a:r>
              <a:rPr lang="en-U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de 1</a:t>
            </a:r>
            <a:r>
              <a:rPr lang="en-US" sz="30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n-US" sz="3000" b="1" i="0" u="none" strike="noStrike" cap="none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if x &lt; 100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b="1" i="0" u="none" strike="noStrike" cap="none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Menos</a:t>
            </a:r>
            <a:r>
              <a:rPr lang="en-U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de 100</a:t>
            </a:r>
            <a:r>
              <a:rPr lang="en-US" sz="30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lang="en-US" sz="3000" b="1" i="0" u="none" strike="noStrike" cap="none" dirty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Todo</a:t>
            </a:r>
            <a:r>
              <a:rPr lang="en-U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0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Terminado</a:t>
            </a:r>
            <a:r>
              <a:rPr lang="en-US" sz="3000" b="1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n-US" sz="3000" b="1" i="0" u="none" strike="noStrike" cap="none" dirty="0">
              <a:solidFill>
                <a:srgbClr val="00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905956"/>
            <a:ext cx="4813299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6600" b="1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Decisiones Anidadas</a:t>
            </a:r>
            <a:endParaRPr lang="es-AR" sz="6600" b="1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253910" y="2433028"/>
            <a:ext cx="3488651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AR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print('Más de </a:t>
            </a:r>
            <a:r>
              <a:rPr lang="es-AR" sz="2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uno')</a:t>
            </a:r>
            <a:endParaRPr lang="es-AR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AR" sz="26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AR" sz="2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AR" sz="2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'Menos </a:t>
            </a:r>
            <a:r>
              <a:rPr lang="es-AR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 100')</a:t>
            </a:r>
            <a:endParaRPr lang="es-AR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8018206" y="7095158"/>
            <a:ext cx="2892639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AR" sz="26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AR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2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'Todo </a:t>
            </a:r>
            <a:r>
              <a:rPr lang="es-AR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Terminado'</a:t>
            </a:r>
            <a:endParaRPr lang="es-AR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AR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AR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1386329" y="5066072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8896328" y="2544284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3" name="22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-1" y="471268"/>
            <a:ext cx="11603468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6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Decisiones Bidireccionales</a:t>
            </a:r>
            <a:endParaRPr lang="es-AR" sz="6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5874687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veces, queremos hacer una cosa si una expresión lógica es verdadera y otra cosa si la expresión es falsa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 como una encrucijada – debemos elegir </a:t>
            </a:r>
            <a:r>
              <a:rPr lang="es-AR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 camino u otro</a:t>
            </a: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pero no podemos elegir ambos</a:t>
            </a:r>
            <a:endParaRPr lang="es-AR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E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Más grande')</a:t>
            </a:r>
            <a:endParaRPr lang="es-E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E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258210" y="4590645"/>
            <a:ext cx="3176051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E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más grande')</a:t>
            </a:r>
            <a:endParaRPr lang="es-E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3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E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Todo Terminado'</a:t>
            </a:r>
            <a:endParaRPr lang="es-E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86439" y="1333744"/>
            <a:ext cx="10128499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6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Decisiones Bidireccionales con </a:t>
            </a:r>
            <a:r>
              <a:rPr lang="es-AR" sz="6600" u="none" strike="noStrike" cap="none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</a:t>
            </a:r>
            <a:r>
              <a:rPr lang="es-AR" sz="6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es-AR" sz="6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9861218" y="3130302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664986" y="4503101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E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'Más 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grande')</a:t>
            </a:r>
            <a:endParaRPr lang="es-E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095440" y="378180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322815" y="3799250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519048" y="6102760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563704" y="3182655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E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2" name="Shape 402"/>
          <p:cNvSpPr txBox="1"/>
          <p:nvPr/>
        </p:nvSpPr>
        <p:spPr>
          <a:xfrm>
            <a:off x="9440943" y="3182655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  <a:endParaRPr lang="es-E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315544" y="5654856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503051" y="2538427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9942656" y="1641164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 rot="10800000" flipH="1">
            <a:off x="8686195" y="3805068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668745" y="3799250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138888" y="447983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E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'No </a:t>
            </a:r>
            <a:r>
              <a:rPr lang="es-E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más grande')</a:t>
            </a:r>
            <a:endParaRPr lang="es-E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9" name="Shape 409"/>
          <p:cNvCxnSpPr/>
          <p:nvPr/>
        </p:nvCxnSpPr>
        <p:spPr>
          <a:xfrm flipH="1">
            <a:off x="8664380" y="6111486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638204" y="5666490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530682" y="6172563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9896120" y="6829879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3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E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Todo Terminado'</a:t>
            </a:r>
            <a:endParaRPr lang="es-E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" name="Shape 418"/>
          <p:cNvSpPr txBox="1"/>
          <p:nvPr/>
        </p:nvSpPr>
        <p:spPr>
          <a:xfrm>
            <a:off x="350521" y="3549412"/>
            <a:ext cx="5572698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x &gt;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('Más 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grande')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('Más 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pequeño')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000" b="1" i="0" u="none" strike="noStrike" cap="none" dirty="0" smtClean="0">
              <a:solidFill>
                <a:srgbClr val="00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s-ES" sz="30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000" b="1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'Todo 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Terminado'</a:t>
            </a:r>
            <a:endParaRPr lang="es-ES" sz="3000" b="1" i="0" u="none" strike="noStrike" cap="none" dirty="0">
              <a:solidFill>
                <a:srgbClr val="00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FF00"/>
                </a:solidFill>
              </a:rPr>
              <a:t>Más Patrones de Ejecución Condicional</a:t>
            </a:r>
            <a:endParaRPr lang="es-AR" dirty="0">
              <a:solidFill>
                <a:srgbClr val="FFFF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819054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Pasos Condicionales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8" name="Shape 568"/>
          <p:cNvSpPr txBox="1"/>
          <p:nvPr/>
        </p:nvSpPr>
        <p:spPr>
          <a:xfrm>
            <a:off x="13684012" y="3562350"/>
            <a:ext cx="2927588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Resultado: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AR" sz="36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Más pequeño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  <a:endParaRPr lang="es-AR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Programa: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AR" sz="3600" u="none" strike="noStrike" cap="none" dirty="0" smtClean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2800" b="1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2800" b="1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s-AR" sz="2800" b="1" u="none" strike="noStrike" cap="none" dirty="0" smtClean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s-AR" sz="2800" b="1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s-AR" sz="2800" b="1" u="none" strike="noStrike" cap="none" dirty="0" smtClean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s-AR" sz="2800" b="1" u="none" strike="noStrike" cap="none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</a:t>
            </a:r>
            <a:r>
              <a:rPr lang="es-AR" sz="2800" b="1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</a:t>
            </a:r>
            <a:r>
              <a:rPr lang="es-AR" sz="2800" b="1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'Más </a:t>
            </a:r>
            <a:r>
              <a:rPr lang="es-AR" sz="2800" b="1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Pequeño'</a:t>
            </a:r>
            <a:r>
              <a:rPr lang="es-AR" sz="2800" b="1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s-AR" sz="2800" b="1" u="none" strike="noStrike" cap="none" dirty="0" smtClean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2800" b="1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s-AR" sz="2800" b="1" u="none" strike="noStrike" cap="none" dirty="0" smtClean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s-AR" sz="2800" b="1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s-AR" sz="2800" b="1" u="none" strike="noStrike" cap="none" dirty="0" smtClean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s-AR" sz="2800" b="1" u="none" strike="noStrike" cap="none" dirty="0" err="1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</a:t>
            </a:r>
            <a:r>
              <a:rPr lang="es-AR" sz="2800" b="1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</a:t>
            </a:r>
            <a:r>
              <a:rPr lang="es-AR" sz="2800" b="1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'Más </a:t>
            </a:r>
            <a:r>
              <a:rPr lang="es-AR" sz="2800" b="1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Grande'</a:t>
            </a:r>
            <a:r>
              <a:rPr lang="es-AR" sz="2800" b="1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s-AR" sz="2800" b="1" u="none" strike="noStrike" cap="none" dirty="0" smtClean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AR" sz="2800" b="1" u="none" strike="noStrike" cap="none" dirty="0" smtClean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s-AR" sz="2800" b="1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s-AR" sz="2800" b="1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s-AR" sz="2800" b="1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s-AR" sz="2800" b="1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s-AR" sz="2800" b="1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7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270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Más</a:t>
            </a:r>
            <a:r>
              <a:rPr lang="en-US" sz="27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700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pequeño</a:t>
            </a:r>
            <a:r>
              <a:rPr lang="en-US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27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7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270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Más</a:t>
            </a:r>
            <a:r>
              <a:rPr lang="en-US" sz="27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Grande')</a:t>
            </a:r>
            <a:endParaRPr lang="en-US" sz="27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AR" sz="30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s-AR" dirty="0"/>
          </a:p>
        </p:txBody>
      </p:sp>
      <p:sp>
        <p:nvSpPr>
          <p:cNvPr id="591" name="Shape 591"/>
          <p:cNvSpPr txBox="1"/>
          <p:nvPr/>
        </p:nvSpPr>
        <p:spPr>
          <a:xfrm>
            <a:off x="1438137" y="5987275"/>
            <a:ext cx="725399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554315" y="657056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Operadores de Comparación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155700" y="2160253"/>
            <a:ext cx="6787984" cy="515868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45694">
              <a:spcBef>
                <a:spcPts val="0"/>
              </a:spcBef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s-AR" sz="2800" b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Las</a:t>
            </a:r>
            <a:r>
              <a:rPr lang="es-AR" sz="2800" b="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</a:t>
            </a:r>
            <a:r>
              <a:rPr lang="es-AR" sz="28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xpresiones booleanas </a:t>
            </a:r>
            <a:r>
              <a:rPr lang="es-AR" sz="28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formulan una pregunta y generan un </a:t>
            </a:r>
            <a:r>
              <a:rPr lang="es-AR" sz="2800" b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resultado Yes </a:t>
            </a:r>
            <a:r>
              <a:rPr lang="es-AR" sz="2800" b="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(afirmativo) </a:t>
            </a:r>
            <a:r>
              <a:rPr lang="es-AR" sz="2800" b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 No </a:t>
            </a:r>
            <a:r>
              <a:rPr lang="es-AR" sz="2800" b="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(negativo) </a:t>
            </a:r>
            <a:r>
              <a:rPr lang="es-AR" sz="2800" b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que </a:t>
            </a:r>
            <a:r>
              <a:rPr lang="es-AR" sz="28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utilizamos para controlar el flujo del programa </a:t>
            </a:r>
          </a:p>
          <a:p>
            <a:pPr marL="749300" lvl="0" indent="-345694">
              <a:spcBef>
                <a:spcPts val="3500"/>
              </a:spcBef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s-AR" sz="2800" b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Las expresiones booleanas </a:t>
            </a:r>
            <a:r>
              <a:rPr lang="es-AR" sz="28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utilizan </a:t>
            </a:r>
            <a:r>
              <a:rPr lang="es-AR" sz="2800" b="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operadores de comparación</a:t>
            </a:r>
            <a:r>
              <a:rPr lang="es-AR" sz="28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para evaluar si es True (Verdadero) / False (Falso) o Yes (Sí) / No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s-AR" sz="28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Los operadores de comparación observan las variables pero no las modifican</a:t>
            </a:r>
            <a:endParaRPr lang="es-AR" sz="2800" b="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4377856" y="7762186"/>
            <a:ext cx="9042900" cy="4814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http://en.wikipedia.org/wiki/George_Boole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8751728" y="6917437"/>
            <a:ext cx="6794231" cy="513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Recuerde:  </a:t>
            </a:r>
            <a:r>
              <a:rPr lang="es-AR" sz="3000" b="0" i="0" u="none" strike="noStrike" cap="none" dirty="0" smtClean="0">
                <a:solidFill>
                  <a:schemeClr val="lt1"/>
                </a:solidFill>
                <a:sym typeface="Arial"/>
              </a:rPr>
              <a:t>“</a:t>
            </a:r>
            <a:r>
              <a:rPr lang="es-AR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</a:t>
            </a:r>
            <a:r>
              <a:rPr lang="es-AR" sz="3000" b="0" i="0" u="none" strike="noStrike" cap="none" dirty="0" smtClean="0">
                <a:solidFill>
                  <a:schemeClr val="lt1"/>
                </a:solidFill>
                <a:sym typeface="Arial"/>
              </a:rPr>
              <a:t>”</a:t>
            </a:r>
            <a:r>
              <a:rPr lang="es-AR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se usa para asignación.</a:t>
            </a:r>
            <a:endParaRPr lang="es-AR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3196595777"/>
              </p:ext>
            </p:extLst>
          </p:nvPr>
        </p:nvGraphicFramePr>
        <p:xfrm>
          <a:off x="8440443" y="2530257"/>
          <a:ext cx="7105516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276726"/>
                <a:gridCol w="4828790"/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Python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300" b="0" i="0" u="none" noProof="0" dirty="0" smtClean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Significado</a:t>
                      </a:r>
                      <a:endParaRPr lang="es-AR" sz="3300" b="0" i="0" u="none" noProof="0" dirty="0">
                        <a:solidFill>
                          <a:srgbClr val="FFFF00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Menor que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Menor que o Igual a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Igual a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Mayor que o igual a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Mayor que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No igual a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/>
        </p:nvSpPr>
        <p:spPr>
          <a:xfrm>
            <a:off x="1155700" y="2318469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x == 5 :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Igual a 5</a:t>
            </a:r>
            <a:r>
              <a:rPr lang="es-ES" sz="30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s-ES" sz="3000" b="1" i="0" u="none" strike="noStrike" cap="none" dirty="0" smtClean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x &gt; 4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ES" sz="3000" b="1" i="0" u="none" strike="noStrike" cap="none" dirty="0" err="1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dirty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Mayor que 4</a:t>
            </a:r>
            <a:r>
              <a:rPr lang="es-ES" sz="30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 x &gt;= 5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Mayor que o Igual a 5</a:t>
            </a:r>
            <a:r>
              <a:rPr lang="es-ES" sz="3000" b="1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s-ES" sz="3000" b="1" i="0" u="none" strike="noStrike" cap="none" dirty="0" smtClean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s-ES" sz="3000" b="1" i="0" u="none" strike="noStrike" cap="none" dirty="0" err="1" smtClean="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 x &lt; 6 : </a:t>
            </a:r>
            <a:r>
              <a:rPr lang="es-ES" sz="3000" b="1" i="0" u="none" strike="noStrike" cap="none" dirty="0" err="1" smtClean="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dirty="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Menor que 6</a:t>
            </a:r>
            <a:r>
              <a:rPr lang="es-ES" sz="3000" b="1" dirty="0" smtClean="0">
                <a:solidFill>
                  <a:srgbClr val="D9D9D9"/>
                </a:solidFill>
                <a:latin typeface="Courier New"/>
                <a:ea typeface="Courier New"/>
                <a:cs typeface="Courier New"/>
                <a:sym typeface="Courier New"/>
              </a:rPr>
              <a:t>') </a:t>
            </a:r>
            <a:endParaRPr lang="es-ES" sz="3000" b="1" i="0" u="none" strike="noStrike" cap="none" dirty="0" smtClean="0">
              <a:solidFill>
                <a:srgbClr val="D9D9D9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x &lt;= 5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Menor que o Igual a 5</a:t>
            </a:r>
            <a:r>
              <a:rPr lang="es-ES" sz="30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s-ES" sz="30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 x != 6 :</a:t>
            </a:r>
          </a:p>
          <a:p>
            <a:pPr lvl="0">
              <a:buClr>
                <a:srgbClr val="00FFFF"/>
              </a:buClr>
              <a:buSzPct val="25000"/>
            </a:pP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0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000" b="1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No igual a 6</a:t>
            </a:r>
            <a:r>
              <a:rPr lang="es-ES" sz="3000" b="1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s-ES" sz="3000" b="1" i="0" u="none" strike="noStrike" cap="none" dirty="0">
              <a:solidFill>
                <a:srgbClr val="00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619264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Igual a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Mayor que 4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Mayor que o Igual a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Menor que 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Menor que o Igual a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igual a 6</a:t>
            </a:r>
            <a:endParaRPr lang="es-AR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93" name="Shape 293"/>
          <p:cNvCxnSpPr/>
          <p:nvPr/>
        </p:nvCxnSpPr>
        <p:spPr>
          <a:xfrm flipH="1">
            <a:off x="8409482" y="5775884"/>
            <a:ext cx="1804067" cy="17956"/>
          </a:xfrm>
          <a:prstGeom prst="straightConnector1">
            <a:avLst/>
          </a:prstGeom>
          <a:noFill/>
          <a:ln w="76200" cap="rnd" cmpd="sng">
            <a:solidFill>
              <a:srgbClr val="CCCCCC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281"/>
          <p:cNvSpPr txBox="1">
            <a:spLocks noGrp="1"/>
          </p:cNvSpPr>
          <p:nvPr>
            <p:ph type="title"/>
          </p:nvPr>
        </p:nvSpPr>
        <p:spPr>
          <a:xfrm>
            <a:off x="632178" y="905084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FF00"/>
              </a:buClr>
              <a:buSzPct val="25000"/>
            </a:pPr>
            <a:r>
              <a:rPr lang="es-AR" sz="7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Operadores de Comparación</a:t>
            </a:r>
            <a:endParaRPr lang="en-U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1323340" y="546176"/>
            <a:ext cx="10296785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5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Decisiones Unidireccionales</a:t>
            </a:r>
            <a:endParaRPr lang="es-AR" sz="54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631900" y="1680371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x = 5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s-ES" sz="32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Antes de 5</a:t>
            </a:r>
            <a:r>
              <a:rPr lang="es-ES" sz="3200" b="1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ES" sz="32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  x == 5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2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Es 5</a:t>
            </a:r>
            <a:r>
              <a:rPr lang="es-ES" sz="3200" b="1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2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Sigue Siendo 5</a:t>
            </a:r>
            <a:r>
              <a:rPr lang="es-ES" sz="3200" b="1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2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Tercer 5</a:t>
            </a:r>
            <a:r>
              <a:rPr lang="es-ES" sz="3200" b="1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s-ES" sz="32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Después de </a:t>
            </a:r>
            <a:r>
              <a:rPr lang="es-ES" sz="3200" b="1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5')</a:t>
            </a:r>
            <a:endParaRPr lang="es-ES" sz="3200" b="1" i="0" u="none" strike="noStrike" cap="none" dirty="0" smtClean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s-ES" sz="3200" b="1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s-ES" sz="32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rint</a:t>
            </a:r>
            <a:r>
              <a:rPr lang="es-ES" sz="32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Antes de </a:t>
            </a:r>
            <a:r>
              <a:rPr lang="es-ES" sz="3200" b="1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6')</a:t>
            </a:r>
            <a:endParaRPr lang="es-ES" sz="3200" b="1" i="0" u="none" strike="noStrike" cap="none" dirty="0" smtClean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ES" sz="32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x == 6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2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Es </a:t>
            </a:r>
            <a:r>
              <a:rPr lang="es-ES" sz="32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6')</a:t>
            </a:r>
            <a:endParaRPr lang="es-ES" sz="3200" b="1" dirty="0" smtClean="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2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Sigue siendo </a:t>
            </a:r>
            <a:r>
              <a:rPr lang="es-ES" sz="32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6')</a:t>
            </a:r>
            <a:endParaRPr lang="es-ES" sz="3200" b="1" dirty="0" smtClean="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32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Tercer </a:t>
            </a:r>
            <a:r>
              <a:rPr lang="es-ES" sz="32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6')</a:t>
            </a:r>
            <a:endParaRPr lang="es-ES" sz="3200" b="1" dirty="0" smtClean="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s-ES" sz="3200" b="1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s-ES" sz="3200" b="1" i="0" u="none" strike="noStrike" cap="none" dirty="0" err="1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rint</a:t>
            </a:r>
            <a:r>
              <a:rPr lang="es-ES" sz="32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Después de 6</a:t>
            </a:r>
            <a:r>
              <a:rPr lang="es-ES" sz="3200" b="1" dirty="0" smtClean="0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s-ES" sz="3200" b="1" i="0" u="none" strike="noStrike" cap="none" dirty="0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541442"/>
            <a:ext cx="3239654" cy="5505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Antes de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s-AR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Sigue siendo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Tercer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Después de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Antes de 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Después de 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s-AR" sz="3600" dirty="0" smtClean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s-AR" sz="3600" u="none" strike="noStrike" cap="none" dirty="0" smtClean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s-AR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225704" y="3830647"/>
            <a:ext cx="952760" cy="22835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207416" y="6087482"/>
            <a:ext cx="2002850" cy="394638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452094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2012445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230082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641094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641219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482120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803695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</a:t>
            </a:r>
            <a:endParaRPr lang="es-AR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0" name="Shape 310"/>
          <p:cNvSpPr txBox="1"/>
          <p:nvPr/>
        </p:nvSpPr>
        <p:spPr>
          <a:xfrm>
            <a:off x="12817632" y="434924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0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E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E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Sigue siendo </a:t>
            </a:r>
            <a:r>
              <a:rPr lang="es-E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s-E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817632" y="545414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0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('Tercer </a:t>
            </a:r>
            <a:r>
              <a:rPr lang="es-E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s-E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988832" y="3307845"/>
            <a:ext cx="723900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2817632" y="324434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s-ES" sz="30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s-E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(‘Es </a:t>
            </a:r>
            <a:r>
              <a:rPr lang="es-E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5’)</a:t>
            </a:r>
            <a:endParaRPr lang="es-E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endCxn id="313" idx="2"/>
          </p:cNvCxnSpPr>
          <p:nvPr/>
        </p:nvCxnSpPr>
        <p:spPr>
          <a:xfrm rot="10800000" flipH="1">
            <a:off x="14267981" y="3993744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5136382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202819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" name="20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Indentación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>
            <a:spLocks noGrp="1"/>
          </p:cNvSpPr>
          <p:nvPr>
            <p:ph idx="1"/>
          </p:nvPr>
        </p:nvSpPr>
        <p:spPr>
          <a:xfrm>
            <a:off x="632178" y="2152805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s-AR" sz="32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Aumentar la </a:t>
            </a:r>
            <a:r>
              <a:rPr lang="es-AR" sz="3200" b="0" u="none" strike="noStrike" cap="none" dirty="0" err="1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indentación</a:t>
            </a:r>
            <a:r>
              <a:rPr lang="es-AR" sz="32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sirve </a:t>
            </a:r>
            <a:r>
              <a:rPr lang="es-AR" sz="32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 </a:t>
            </a:r>
            <a:r>
              <a:rPr lang="es-AR" sz="3200" b="0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s-AR" sz="3200" b="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ndentar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luego de un enunciado </a:t>
            </a:r>
            <a:r>
              <a:rPr lang="es-AR" sz="32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 </a:t>
            </a:r>
            <a:r>
              <a:rPr lang="es-AR" sz="3200" b="0" u="none" strike="noStrike" cap="none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(después: )</a:t>
            </a:r>
          </a:p>
          <a:p>
            <a:pPr marL="749300" lvl="0" indent="-345694">
              <a:spcBef>
                <a:spcPts val="3500"/>
              </a:spcBef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s-AR" sz="32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Mantener </a:t>
            </a:r>
            <a:r>
              <a:rPr lang="es-AR" sz="3200" b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</a:t>
            </a:r>
            <a:r>
              <a:rPr lang="es-AR" sz="3200" b="0" dirty="0" err="1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indentación</a:t>
            </a:r>
            <a:r>
              <a:rPr lang="es-AR" sz="3200" b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sirve para indicar el </a:t>
            </a:r>
            <a:r>
              <a:rPr lang="es-AR" sz="32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alcance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del bloque (qué líneas son afectadas por</a:t>
            </a:r>
            <a:r>
              <a:rPr lang="es-AR" sz="32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es-AR" sz="32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lvl="0" indent="-345694">
              <a:spcBef>
                <a:spcPts val="3500"/>
              </a:spcBef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s-AR" sz="32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Reducir </a:t>
            </a:r>
            <a:r>
              <a:rPr lang="es-AR" sz="3200" b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</a:t>
            </a:r>
            <a:r>
              <a:rPr lang="es-AR" sz="3200" b="0" dirty="0" err="1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indentación</a:t>
            </a:r>
            <a:r>
              <a:rPr lang="es-AR" sz="3200" b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2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permite regresarla al nivel del enunciado </a:t>
            </a:r>
            <a:r>
              <a:rPr lang="es-AR" sz="32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 </a:t>
            </a:r>
            <a:r>
              <a:rPr lang="es-AR" sz="32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para indicar el final del bloque</a:t>
            </a:r>
          </a:p>
          <a:p>
            <a:pPr marL="749300" lvl="0" indent="-345694">
              <a:spcBef>
                <a:spcPts val="3500"/>
              </a:spcBef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s-AR" sz="3200" b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Las</a:t>
            </a:r>
            <a:r>
              <a:rPr lang="es-AR" sz="32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líneas en blanco</a:t>
            </a:r>
            <a:r>
              <a:rPr lang="es-AR" sz="32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son ignoradas y no afectan la </a:t>
            </a:r>
            <a:r>
              <a:rPr lang="es-AR" sz="3200" b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indentación </a:t>
            </a:r>
            <a:endParaRPr lang="es-AR" sz="3200" b="0" u="none" strike="noStrike" cap="none" dirty="0" smtClean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45694">
              <a:spcBef>
                <a:spcPts val="3500"/>
              </a:spcBef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s-AR" sz="32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Los</a:t>
            </a:r>
            <a:r>
              <a:rPr lang="es-AR" sz="3200" b="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comentarios</a:t>
            </a: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en una línea en sí mismos se ignoran en lo que respecta a la </a:t>
            </a:r>
            <a:r>
              <a:rPr lang="es-AR" sz="3200" b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indentación </a:t>
            </a:r>
            <a:endParaRPr lang="es-AR" sz="3200" b="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598086" y="589659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s-AR" sz="5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Advertencia: </a:t>
            </a:r>
            <a:r>
              <a:rPr lang="es-AR" sz="54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¡Deshabilite las Tabulaciones!</a:t>
            </a:r>
            <a:endParaRPr lang="es-AR" sz="54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8" name="Shape 328"/>
          <p:cNvSpPr txBox="1">
            <a:spLocks noGrp="1"/>
          </p:cNvSpPr>
          <p:nvPr>
            <p:ph idx="1"/>
          </p:nvPr>
        </p:nvSpPr>
        <p:spPr>
          <a:xfrm>
            <a:off x="598086" y="1955739"/>
            <a:ext cx="14752317" cy="59020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45694">
              <a:spcBef>
                <a:spcPts val="0"/>
              </a:spcBef>
              <a:buSzPct val="100000"/>
            </a:pPr>
            <a:endParaRPr lang="es-AR" sz="2800" b="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45694">
              <a:spcBef>
                <a:spcPts val="0"/>
              </a:spcBef>
              <a:buSzPct val="100000"/>
            </a:pPr>
            <a:r>
              <a:rPr lang="es-AR" sz="24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Atom automáticamente usa los espacios para los archivos con la extensión ".py" (¡genial!)</a:t>
            </a:r>
          </a:p>
          <a:p>
            <a:pPr marL="749300" lvl="0" indent="-345694">
              <a:spcBef>
                <a:spcPts val="0"/>
              </a:spcBef>
              <a:buSzPct val="100000"/>
            </a:pPr>
            <a:endParaRPr lang="es-AR" sz="2400" b="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mayoría de los editores de texto pueden convertir las </a:t>
            </a:r>
            <a:r>
              <a:rPr lang="es-AR" sz="24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tabulaciones</a:t>
            </a: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24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</a:t>
            </a:r>
            <a:r>
              <a:rPr lang="es-AR" sz="24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espacios</a:t>
            </a: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– asegúrese de habilitar esta </a:t>
            </a:r>
            <a:r>
              <a:rPr lang="es-AR" sz="24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funcionalidad</a:t>
            </a:r>
            <a:endParaRPr lang="es-AR" sz="2400" b="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lvl="1" indent="-3456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–"/>
            </a:pP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NotePad++:  Settings -&gt; Preferences -&gt; Language Menu/</a:t>
            </a:r>
            <a:r>
              <a:rPr lang="es-AR" sz="24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</a:t>
            </a: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Settings</a:t>
            </a:r>
            <a:r>
              <a:rPr lang="es-AR" sz="24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24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(Configuración -&gt; Preferencias </a:t>
            </a:r>
            <a:r>
              <a:rPr lang="es-AR" sz="24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-&gt; </a:t>
            </a:r>
            <a:r>
              <a:rPr lang="es-AR" sz="24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Menú de Idiomas/Configuración de </a:t>
            </a:r>
            <a:r>
              <a:rPr lang="es-AR" sz="2400" b="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Tabulación</a:t>
            </a:r>
            <a:r>
              <a:rPr lang="es-AR" sz="24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s-AR" sz="2400" b="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lvl="1" indent="-3456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–"/>
            </a:pP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TextWrangler:  TextWrangler -&gt; Preferences -&gt; </a:t>
            </a:r>
            <a:r>
              <a:rPr lang="es-AR" sz="24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Editor Defaults (TextWrangler:  TextWrangler -&gt; </a:t>
            </a:r>
            <a:r>
              <a:rPr lang="es-AR" sz="24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Preferencias </a:t>
            </a:r>
            <a:r>
              <a:rPr lang="es-AR" sz="24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-&gt; </a:t>
            </a:r>
            <a:r>
              <a:rPr lang="es-AR" sz="24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Valores Predeterminados del Editor)</a:t>
            </a:r>
            <a:endParaRPr lang="es-AR" sz="2400" b="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456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Python le importa *mucho* cuánta indentación tiene una línea. Si usted mezcla </a:t>
            </a:r>
            <a:r>
              <a:rPr lang="es-AR" sz="24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tabulaciones</a:t>
            </a: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24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24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espacios</a:t>
            </a: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tal vez obtenga </a:t>
            </a:r>
            <a:r>
              <a:rPr lang="es-AR" sz="24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2400" b="0" u="none" strike="noStrike" cap="none" dirty="0" err="1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  <a:r>
              <a:rPr lang="es-AR" sz="2400" b="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2400" b="0" u="none" strike="noStrike" cap="none" dirty="0" err="1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errors</a:t>
            </a:r>
            <a:r>
              <a:rPr lang="es-AR" sz="24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es-AR" sz="2400" b="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errores de </a:t>
            </a:r>
            <a:r>
              <a:rPr lang="es-AR" sz="2400" b="0" dirty="0" err="1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indentación</a:t>
            </a:r>
            <a:r>
              <a:rPr lang="es-AR" sz="24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incluso aunque todo se vea bien</a:t>
            </a:r>
            <a:endParaRPr lang="es-AR" sz="24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2228" y="932472"/>
            <a:ext cx="7693547" cy="585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89424" y="3726578"/>
            <a:ext cx="7755120" cy="4483596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1548726" y="1912038"/>
            <a:ext cx="1270000" cy="1270000"/>
          </a:xfrm>
          <a:prstGeom prst="rightArrow">
            <a:avLst>
              <a:gd name="adj1" fmla="val 41925"/>
              <a:gd name="adj2" fmla="val 23141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7" name="Shape 337"/>
          <p:cNvSpPr/>
          <p:nvPr/>
        </p:nvSpPr>
        <p:spPr>
          <a:xfrm>
            <a:off x="11611918" y="6615931"/>
            <a:ext cx="1270000" cy="1270000"/>
          </a:xfrm>
          <a:prstGeom prst="rightArrow">
            <a:avLst>
              <a:gd name="adj1" fmla="val 28791"/>
              <a:gd name="adj2" fmla="val 26088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8" name="Shape 338"/>
          <p:cNvSpPr txBox="1"/>
          <p:nvPr/>
        </p:nvSpPr>
        <p:spPr>
          <a:xfrm>
            <a:off x="9759140" y="1173951"/>
            <a:ext cx="5011681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Esto le ahorrará dolores de cabeza innecesarios.</a:t>
            </a:r>
            <a:endParaRPr lang="es-AR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2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s-ES" sz="32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Mayor que </a:t>
            </a:r>
            <a:r>
              <a:rPr lang="es-ES" sz="32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2')</a:t>
            </a:r>
            <a:endParaRPr lang="es-ES" sz="32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s-ES" sz="32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Sigue siendo mayor</a:t>
            </a:r>
            <a:r>
              <a:rPr lang="es-ES" sz="32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s-ES" sz="32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2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Terminado con </a:t>
            </a:r>
            <a:r>
              <a:rPr lang="es-ES" sz="32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2')</a:t>
            </a:r>
            <a:endParaRPr lang="es-ES" sz="32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32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2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i in rango(5)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s-ES" sz="32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(i)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s-ES" sz="32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i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es-ES" sz="32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Mayor que </a:t>
            </a:r>
            <a:r>
              <a:rPr lang="es-ES" sz="32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2')</a:t>
            </a:r>
            <a:endParaRPr lang="es-ES" sz="32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lang="es-ES" sz="32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32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'Terminado con 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i', i)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ES" sz="32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3200" b="1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32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('Todo </a:t>
            </a:r>
            <a:r>
              <a:rPr lang="es-ES" sz="32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Terminado') </a:t>
            </a:r>
            <a:endParaRPr lang="es-ES" sz="3200" b="1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4" name="Shape 344"/>
          <p:cNvSpPr txBox="1"/>
          <p:nvPr/>
        </p:nvSpPr>
        <p:spPr>
          <a:xfrm>
            <a:off x="4144962" y="957300"/>
            <a:ext cx="8397558" cy="1257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aumentar / </a:t>
            </a:r>
            <a:r>
              <a:rPr lang="es-AR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mantener</a:t>
            </a: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después de if o for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lang="es-AR" sz="1200" dirty="0" smtClean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reducir </a:t>
            </a:r>
            <a:r>
              <a:rPr lang="es-AR" sz="3600" u="none" strike="noStrike" cap="none" dirty="0" smtClean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 indicar el final del bloque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lang="es-AR" dirty="0"/>
          </a:p>
        </p:txBody>
      </p:sp>
      <p:cxnSp>
        <p:nvCxnSpPr>
          <p:cNvPr id="345" name="Shape 345"/>
          <p:cNvCxnSpPr/>
          <p:nvPr/>
        </p:nvCxnSpPr>
        <p:spPr>
          <a:xfrm>
            <a:off x="3261800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5" name="14 CuadroTexto"/>
          <p:cNvSpPr txBox="1"/>
          <p:nvPr/>
        </p:nvSpPr>
        <p:spPr>
          <a:xfrm>
            <a:off x="186440" y="226701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Condicional – Parte 1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409957" y="85659"/>
            <a:ext cx="2723823" cy="504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1215_powerpoint_template_b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071215_powerpoint_template_b.thmx</Template>
  <TotalTime>449</TotalTime>
  <Words>1100</Words>
  <Application>Microsoft Office PowerPoint</Application>
  <PresentationFormat>Personalizado</PresentationFormat>
  <Paragraphs>209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071215_powerpoint_template_b</vt:lpstr>
      <vt:lpstr>Ejecución Condicional</vt:lpstr>
      <vt:lpstr>Pasos Condicionales</vt:lpstr>
      <vt:lpstr>Operadores de Comparación</vt:lpstr>
      <vt:lpstr>Operadores de Comparación</vt:lpstr>
      <vt:lpstr>Decisiones Unidireccionales</vt:lpstr>
      <vt:lpstr>Indentación</vt:lpstr>
      <vt:lpstr>Advertencia: ¡Deshabilite las Tabulaciones!</vt:lpstr>
      <vt:lpstr>Presentación de PowerPoint</vt:lpstr>
      <vt:lpstr>Presentación de PowerPoint</vt:lpstr>
      <vt:lpstr>Presentación de PowerPoint</vt:lpstr>
      <vt:lpstr>Presentación de PowerPoint</vt:lpstr>
      <vt:lpstr>Decisiones Bidireccionales</vt:lpstr>
      <vt:lpstr>Decisiones Bidireccionales con else:</vt:lpstr>
      <vt:lpstr>Más Patrones de Ejecución Condicional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Execution</dc:title>
  <dc:creator>Usuario</dc:creator>
  <cp:lastModifiedBy>Alicia</cp:lastModifiedBy>
  <cp:revision>113</cp:revision>
  <dcterms:modified xsi:type="dcterms:W3CDTF">2019-06-27T16:26:42Z</dcterms:modified>
</cp:coreProperties>
</file>