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17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8" r:id="rId14"/>
    <p:sldId id="277" r:id="rId15"/>
    <p:sldId id="279" r:id="rId16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FF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39"/>
    <p:restoredTop sz="94518"/>
  </p:normalViewPr>
  <p:slideViewPr>
    <p:cSldViewPr snapToGrid="0" snapToObjects="1">
      <p:cViewPr varScale="1">
        <p:scale>
          <a:sx n="57" d="100"/>
          <a:sy n="57" d="100"/>
        </p:scale>
        <p:origin x="-269" y="-9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041769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3741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642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3163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88" name="Shape 3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96977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01" name="Shape 4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61464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94" name="Shape 3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371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Shape 4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3577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1506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14" name="Shape 3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8469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5317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27" name="Shape 3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9218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7975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3" name="Shape 3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0152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51" name="Shape 3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414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8597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82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678" y="889217"/>
            <a:ext cx="15174644" cy="2732951"/>
          </a:xfrm>
          <a:prstGeom prst="rect">
            <a:avLst/>
          </a:prstGeom>
          <a:effectLst>
            <a:innerShdw blurRad="482600" dist="50800" dir="13500000">
              <a:srgbClr val="000000">
                <a:alpha val="37000"/>
              </a:srgbClr>
            </a:inn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lIns="162553" tIns="81276" rIns="162553" bIns="81276"/>
          <a:lstStyle>
            <a:lvl1pPr>
              <a:defRPr sz="62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7135" y="5181600"/>
            <a:ext cx="13392187" cy="2336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5500" b="1" i="0" baseline="0">
                <a:solidFill>
                  <a:srgbClr val="FDC227"/>
                </a:solidFill>
                <a:effectLst>
                  <a:innerShdw blurRad="63500" dist="50800" dir="13500000">
                    <a:srgbClr val="000000">
                      <a:alpha val="9000"/>
                    </a:srgbClr>
                  </a:innerShdw>
                </a:effectLst>
                <a:latin typeface="Gill Sans SemiBold"/>
                <a:cs typeface="Georgia"/>
              </a:defRPr>
            </a:lvl1pPr>
            <a:lvl2pPr marL="812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1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3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2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2769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932000" cy="17363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6901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4301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178" y="905084"/>
            <a:ext cx="14991644" cy="1247721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6200" b="1" i="0" cap="none" baseline="0">
                <a:solidFill>
                  <a:srgbClr val="FFCB05"/>
                </a:solidFill>
                <a:effectLst>
                  <a:innerShdw blurRad="63500" dist="50800" dir="13500000">
                    <a:srgbClr val="000000">
                      <a:alpha val="14000"/>
                    </a:srgbClr>
                  </a:innerShdw>
                </a:effectLst>
                <a:latin typeface="Gill Sans SemiBold"/>
                <a:cs typeface="Georgi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2475702"/>
            <a:ext cx="14630400" cy="59020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5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683" y="1366549"/>
            <a:ext cx="15400421" cy="1816100"/>
          </a:xfrm>
          <a:prstGeom prst="rect">
            <a:avLst/>
          </a:prstGeom>
        </p:spPr>
        <p:txBody>
          <a:bodyPr lIns="162553" tIns="81276" rIns="162553" bIns="81276" anchor="t"/>
          <a:lstStyle>
            <a:lvl1pPr algn="ctr">
              <a:defRPr sz="6200" b="1" i="0" cap="none">
                <a:solidFill>
                  <a:schemeClr val="bg1"/>
                </a:solidFill>
                <a:latin typeface="Gill Sans SemiBold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112" y="4919579"/>
            <a:ext cx="13817600" cy="9562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sz="4300">
                <a:solidFill>
                  <a:srgbClr val="FDC227"/>
                </a:solidFill>
              </a:defRPr>
            </a:lvl1pPr>
            <a:lvl2pPr marL="81276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52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3pPr>
            <a:lvl4pPr marL="243829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5105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6382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7658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68935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0211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553893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7" y="885296"/>
            <a:ext cx="14630400" cy="1248306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7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2133602"/>
            <a:ext cx="7179733" cy="6034617"/>
          </a:xfrm>
          <a:prstGeom prst="rect">
            <a:avLst/>
          </a:prstGeom>
        </p:spPr>
        <p:txBody>
          <a:bodyPr/>
          <a:lstStyle>
            <a:lvl1pPr>
              <a:defRPr sz="3200" b="1" i="0" cap="none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63467" y="2133602"/>
            <a:ext cx="7179733" cy="6034617"/>
          </a:xfrm>
          <a:prstGeom prst="rect">
            <a:avLst/>
          </a:prstGeom>
        </p:spPr>
        <p:txBody>
          <a:bodyPr/>
          <a:lstStyle>
            <a:lvl1pPr>
              <a:defRPr sz="3200" b="0" i="0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71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820646"/>
            <a:ext cx="14630400" cy="1226172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700" b="0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046818"/>
            <a:ext cx="7182556" cy="85301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3600" b="0" i="0" cap="none">
                <a:solidFill>
                  <a:srgbClr val="FDC227"/>
                </a:solidFill>
                <a:effectLst/>
                <a:latin typeface="Gill Sans SemiBold"/>
                <a:cs typeface="Lucida Grande"/>
              </a:defRPr>
            </a:lvl1pPr>
            <a:lvl2pPr marL="812764" indent="0">
              <a:buNone/>
              <a:defRPr sz="3600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00" b="1"/>
            </a:lvl4pPr>
            <a:lvl5pPr marL="3251058" indent="0">
              <a:buNone/>
              <a:defRPr sz="2800" b="1"/>
            </a:lvl5pPr>
            <a:lvl6pPr marL="4063822" indent="0">
              <a:buNone/>
              <a:defRPr sz="2800" b="1"/>
            </a:lvl6pPr>
            <a:lvl7pPr marL="4876587" indent="0">
              <a:buNone/>
              <a:defRPr sz="2800" b="1"/>
            </a:lvl7pPr>
            <a:lvl8pPr marL="5689351" indent="0">
              <a:buNone/>
              <a:defRPr sz="2800" b="1"/>
            </a:lvl8pPr>
            <a:lvl9pPr marL="6502116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3232187"/>
            <a:ext cx="7182556" cy="5268384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7825" y="2046818"/>
            <a:ext cx="7185378" cy="85301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sz="3600" b="0">
                <a:solidFill>
                  <a:srgbClr val="FDC227"/>
                </a:solidFill>
                <a:effectLst/>
                <a:latin typeface="Gill Sans SemiBold"/>
                <a:cs typeface="Lucida Grande"/>
              </a:defRPr>
            </a:lvl1pPr>
            <a:lvl2pPr marL="812764" indent="0">
              <a:buNone/>
              <a:defRPr sz="3600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00" b="1"/>
            </a:lvl4pPr>
            <a:lvl5pPr marL="3251058" indent="0">
              <a:buNone/>
              <a:defRPr sz="2800" b="1"/>
            </a:lvl5pPr>
            <a:lvl6pPr marL="4063822" indent="0">
              <a:buNone/>
              <a:defRPr sz="2800" b="1"/>
            </a:lvl6pPr>
            <a:lvl7pPr marL="4876587" indent="0">
              <a:buNone/>
              <a:defRPr sz="2800" b="1"/>
            </a:lvl7pPr>
            <a:lvl8pPr marL="5689351" indent="0">
              <a:buNone/>
              <a:defRPr sz="2800" b="1"/>
            </a:lvl8pPr>
            <a:lvl9pPr marL="6502116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7823" y="3232187"/>
            <a:ext cx="7185378" cy="5268384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346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277099"/>
            <a:ext cx="14630400" cy="1226172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3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94774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568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3" y="888973"/>
            <a:ext cx="5348112" cy="1238388"/>
          </a:xfrm>
          <a:prstGeom prst="rect">
            <a:avLst/>
          </a:prstGeom>
        </p:spPr>
        <p:txBody>
          <a:bodyPr lIns="162553" tIns="81276" rIns="162553" bIns="81276" anchor="b"/>
          <a:lstStyle>
            <a:lvl1pPr algn="l">
              <a:defRPr sz="3200" b="0" i="0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5644" y="888975"/>
            <a:ext cx="9087556" cy="7493140"/>
          </a:xfrm>
          <a:prstGeom prst="rect">
            <a:avLst/>
          </a:prstGeom>
        </p:spPr>
        <p:txBody>
          <a:bodyPr/>
          <a:lstStyle>
            <a:lvl1pPr>
              <a:defRPr sz="5000" b="0" i="0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5000" b="0" i="1">
                <a:latin typeface="Gill Sans SemiBold"/>
                <a:cs typeface="Lucida Grande"/>
              </a:defRPr>
            </a:lvl2pPr>
            <a:lvl3pPr>
              <a:defRPr sz="4300" b="0" i="1">
                <a:latin typeface="Gill Sans SemiBold"/>
                <a:cs typeface="Lucida Grande"/>
              </a:defRPr>
            </a:lvl3pPr>
            <a:lvl4pPr>
              <a:defRPr sz="3600" b="0" i="1">
                <a:latin typeface="Gill Sans SemiBold"/>
                <a:cs typeface="Lucida Grande"/>
              </a:defRPr>
            </a:lvl4pPr>
            <a:lvl5pPr>
              <a:defRPr sz="3600" b="0" i="1">
                <a:latin typeface="Gill Sans SemiBold"/>
                <a:cs typeface="Lucida Grande"/>
              </a:defRPr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3" y="2127365"/>
            <a:ext cx="5348112" cy="6254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>
                <a:solidFill>
                  <a:schemeClr val="bg1"/>
                </a:solidFill>
              </a:defRPr>
            </a:lvl1pPr>
            <a:lvl2pPr marL="812764" indent="0">
              <a:buNone/>
              <a:defRPr sz="2100"/>
            </a:lvl2pPr>
            <a:lvl3pPr marL="1625529" indent="0">
              <a:buNone/>
              <a:defRPr sz="1800"/>
            </a:lvl3pPr>
            <a:lvl4pPr marL="2438293" indent="0">
              <a:buNone/>
              <a:defRPr sz="1600"/>
            </a:lvl4pPr>
            <a:lvl5pPr marL="3251058" indent="0">
              <a:buNone/>
              <a:defRPr sz="1600"/>
            </a:lvl5pPr>
            <a:lvl6pPr marL="4063822" indent="0">
              <a:buNone/>
              <a:defRPr sz="1600"/>
            </a:lvl6pPr>
            <a:lvl7pPr marL="4876587" indent="0">
              <a:buNone/>
              <a:defRPr sz="1600"/>
            </a:lvl7pPr>
            <a:lvl8pPr marL="5689351" indent="0">
              <a:buNone/>
              <a:defRPr sz="1600"/>
            </a:lvl8pPr>
            <a:lvl9pPr marL="6502116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795141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290" y="6400800"/>
            <a:ext cx="9753600" cy="755652"/>
          </a:xfrm>
          <a:prstGeom prst="rect">
            <a:avLst/>
          </a:prstGeom>
        </p:spPr>
        <p:txBody>
          <a:bodyPr lIns="162553" tIns="81276" rIns="162553" bIns="81276" anchor="b"/>
          <a:lstStyle>
            <a:lvl1pPr algn="l">
              <a:defRPr sz="3600" b="0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290" y="817033"/>
            <a:ext cx="97536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00"/>
            </a:lvl1pPr>
            <a:lvl2pPr marL="812764" indent="0">
              <a:buNone/>
              <a:defRPr sz="5000"/>
            </a:lvl2pPr>
            <a:lvl3pPr marL="1625529" indent="0">
              <a:buNone/>
              <a:defRPr sz="4300"/>
            </a:lvl3pPr>
            <a:lvl4pPr marL="2438293" indent="0">
              <a:buNone/>
              <a:defRPr sz="3600"/>
            </a:lvl4pPr>
            <a:lvl5pPr marL="3251058" indent="0">
              <a:buNone/>
              <a:defRPr sz="3600"/>
            </a:lvl5pPr>
            <a:lvl6pPr marL="4063822" indent="0">
              <a:buNone/>
              <a:defRPr sz="3600"/>
            </a:lvl6pPr>
            <a:lvl7pPr marL="4876587" indent="0">
              <a:buNone/>
              <a:defRPr sz="3600"/>
            </a:lvl7pPr>
            <a:lvl8pPr marL="5689351" indent="0">
              <a:buNone/>
              <a:defRPr sz="3600"/>
            </a:lvl8pPr>
            <a:lvl9pPr marL="6502116" indent="0">
              <a:buNone/>
              <a:defRPr sz="36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290" y="7156451"/>
            <a:ext cx="9753600" cy="1073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0" i="0">
                <a:solidFill>
                  <a:schemeClr val="bg1"/>
                </a:solidFill>
                <a:latin typeface="Gill Sans SemiBold"/>
                <a:cs typeface="Lucida Grande"/>
              </a:defRPr>
            </a:lvl1pPr>
            <a:lvl2pPr marL="812764" indent="0">
              <a:buNone/>
              <a:defRPr sz="2100"/>
            </a:lvl2pPr>
            <a:lvl3pPr marL="1625529" indent="0">
              <a:buNone/>
              <a:defRPr sz="1800"/>
            </a:lvl3pPr>
            <a:lvl4pPr marL="2438293" indent="0">
              <a:buNone/>
              <a:defRPr sz="1600"/>
            </a:lvl4pPr>
            <a:lvl5pPr marL="3251058" indent="0">
              <a:buNone/>
              <a:defRPr sz="1600"/>
            </a:lvl5pPr>
            <a:lvl6pPr marL="4063822" indent="0">
              <a:buNone/>
              <a:defRPr sz="1600"/>
            </a:lvl6pPr>
            <a:lvl7pPr marL="4876587" indent="0">
              <a:buNone/>
              <a:defRPr sz="1600"/>
            </a:lvl7pPr>
            <a:lvl8pPr marL="5689351" indent="0">
              <a:buNone/>
              <a:defRPr sz="1600"/>
            </a:lvl8pPr>
            <a:lvl9pPr marL="6502116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50291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2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Top_Bar_Background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60716" y="114157"/>
            <a:ext cx="274101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olidFill>
                  <a:srgbClr val="FFFFFF"/>
                </a:solidFill>
                <a:latin typeface="Lucida Grande"/>
                <a:cs typeface="Lucida Grande"/>
              </a:rPr>
              <a:t>Functions</a:t>
            </a:r>
            <a:r>
              <a:rPr lang="en-US" sz="2300" baseline="0" dirty="0" smtClean="0">
                <a:solidFill>
                  <a:srgbClr val="FFFFFF"/>
                </a:solidFill>
                <a:latin typeface="Lucida Grande"/>
                <a:cs typeface="Lucida Grande"/>
              </a:rPr>
              <a:t> – Part 2</a:t>
            </a:r>
            <a:endParaRPr lang="en-US" sz="2300" dirty="0">
              <a:solidFill>
                <a:srgbClr val="FFFFFF"/>
              </a:solidFill>
              <a:latin typeface="Lucida Grande"/>
              <a:cs typeface="Lucida Grande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3602247" y="33546"/>
            <a:ext cx="159530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700" b="0" dirty="0" smtClean="0">
                <a:solidFill>
                  <a:schemeClr val="bg1"/>
                </a:solidFill>
                <a:latin typeface="Georgia"/>
                <a:cs typeface="Georgia"/>
              </a:rPr>
              <a:t>PYTHON</a:t>
            </a:r>
            <a:r>
              <a:rPr lang="en-US" sz="1700" baseline="0" dirty="0" smtClean="0">
                <a:solidFill>
                  <a:schemeClr val="bg1"/>
                </a:solidFill>
                <a:latin typeface="Georgia"/>
                <a:cs typeface="Georgia"/>
              </a:rPr>
              <a:t> FOR</a:t>
            </a:r>
          </a:p>
          <a:p>
            <a:pPr algn="ctr"/>
            <a:r>
              <a:rPr lang="en-US" sz="1700" baseline="0" dirty="0" smtClean="0">
                <a:solidFill>
                  <a:schemeClr val="bg1"/>
                </a:solidFill>
                <a:latin typeface="Georgia"/>
                <a:cs typeface="Georgia"/>
              </a:rPr>
              <a:t>EVERYBODY</a:t>
            </a:r>
            <a:endParaRPr lang="en-US" sz="17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0104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0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812764" rtl="0" eaLnBrk="1" latinLnBrk="0" hangingPunct="1">
        <a:spcBef>
          <a:spcPct val="0"/>
        </a:spcBef>
        <a:buNone/>
        <a:defRPr sz="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12764" rtl="0" eaLnBrk="1" latinLnBrk="0" hangingPunct="1">
        <a:spcBef>
          <a:spcPct val="20000"/>
        </a:spcBef>
        <a:buFont typeface="Arial"/>
        <a:buNone/>
        <a:defRPr sz="5700" b="1" i="0" kern="1200">
          <a:solidFill>
            <a:schemeClr val="bg1"/>
          </a:solidFill>
          <a:latin typeface="Gill Sans SemiBold"/>
          <a:ea typeface="+mn-ea"/>
          <a:cs typeface="Lucida Grande"/>
        </a:defRPr>
      </a:lvl1pPr>
      <a:lvl2pPr marL="1320742" indent="-507978" algn="l" defTabSz="812764" rtl="0" eaLnBrk="1" latinLnBrk="0" hangingPunct="1">
        <a:spcBef>
          <a:spcPct val="20000"/>
        </a:spcBef>
        <a:buFont typeface="Arial"/>
        <a:buChar char="–"/>
        <a:defRPr sz="3600" b="1" i="0" kern="1200">
          <a:solidFill>
            <a:schemeClr val="bg1"/>
          </a:solidFill>
          <a:latin typeface="Gill Sans SemiBold"/>
          <a:ea typeface="+mn-ea"/>
          <a:cs typeface="Lucida Grande"/>
        </a:defRPr>
      </a:lvl2pPr>
      <a:lvl3pPr marL="2031911" indent="-406382" algn="l" defTabSz="812764" rtl="0" eaLnBrk="1" latinLnBrk="0" hangingPunct="1">
        <a:spcBef>
          <a:spcPct val="20000"/>
        </a:spcBef>
        <a:buFont typeface="Arial"/>
        <a:buChar char="•"/>
        <a:defRPr sz="3200" b="0" i="1" kern="1200">
          <a:solidFill>
            <a:schemeClr val="bg1"/>
          </a:solidFill>
          <a:latin typeface="Gill Sans SemiBold"/>
          <a:ea typeface="+mn-ea"/>
          <a:cs typeface="Lucida Grande"/>
        </a:defRPr>
      </a:lvl3pPr>
      <a:lvl4pPr marL="2844676" indent="-406382" algn="l" defTabSz="812764" rtl="0" eaLnBrk="1" latinLnBrk="0" hangingPunct="1">
        <a:spcBef>
          <a:spcPct val="20000"/>
        </a:spcBef>
        <a:buFont typeface="Arial"/>
        <a:buChar char="–"/>
        <a:defRPr sz="2700" b="0" i="1" kern="1200">
          <a:solidFill>
            <a:schemeClr val="bg1"/>
          </a:solidFill>
          <a:latin typeface="Gill Sans SemiBold"/>
          <a:ea typeface="+mn-ea"/>
          <a:cs typeface="Lucida Grande"/>
        </a:defRPr>
      </a:lvl4pPr>
      <a:lvl5pPr marL="3657440" indent="-406382" algn="l" defTabSz="812764" rtl="0" eaLnBrk="1" latinLnBrk="0" hangingPunct="1">
        <a:spcBef>
          <a:spcPct val="20000"/>
        </a:spcBef>
        <a:buFont typeface="Arial"/>
        <a:buChar char="»"/>
        <a:defRPr sz="2100" b="0" i="1" kern="1200">
          <a:solidFill>
            <a:schemeClr val="bg1"/>
          </a:solidFill>
          <a:latin typeface="Gill Sans SemiBold"/>
          <a:ea typeface="+mn-ea"/>
          <a:cs typeface="Lucida Grande"/>
        </a:defRPr>
      </a:lvl5pPr>
      <a:lvl6pPr marL="4470204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969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733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498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4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29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93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58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822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87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51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116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http://open.umich.ed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Construyendo Nuestras Propias Funciones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2" name="Shape 302"/>
          <p:cNvSpPr txBox="1">
            <a:spLocks noGrp="1"/>
          </p:cNvSpPr>
          <p:nvPr>
            <p:ph idx="1"/>
          </p:nvPr>
        </p:nvSpPr>
        <p:spPr>
          <a:xfrm>
            <a:off x="415879" y="2142413"/>
            <a:ext cx="15100301" cy="37258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Creamos una nueva función usando la palabra clave </a:t>
            </a: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seguida de parámetros opcionales entre paréntesis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Indentamos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el cuerpo de la función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Esto </a:t>
            </a: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define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 función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pero </a:t>
            </a:r>
            <a:r>
              <a:rPr lang="es-AR" sz="3600" b="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ejecuta el cuerpo de la función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3" name="Shape 303"/>
          <p:cNvSpPr txBox="1"/>
          <p:nvPr/>
        </p:nvSpPr>
        <p:spPr>
          <a:xfrm>
            <a:off x="3817000" y="6633900"/>
            <a:ext cx="9938399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def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26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print_lyrics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AR" sz="26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AR" sz="26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“Soy un leñador, y estoy bien.</a:t>
            </a:r>
            <a:r>
              <a:rPr lang="es-AR" sz="26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AR" sz="26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AR" sz="26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‘Duermo toda la noche y trabajo todo el día.')</a:t>
            </a:r>
            <a:endParaRPr lang="es-AR" sz="26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8344" y="156312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Funciones – Parte </a:t>
            </a:r>
            <a:r>
              <a:rPr lang="es-E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xfrm>
            <a:off x="632177" y="905084"/>
            <a:ext cx="15466076" cy="12477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7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Múltiples </a:t>
            </a:r>
            <a:r>
              <a:rPr lang="es-AR" sz="72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Parámetros</a:t>
            </a:r>
            <a:r>
              <a:rPr lang="es-AR" sz="7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/ </a:t>
            </a:r>
            <a:r>
              <a:rPr lang="es-AR" sz="72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Argumentos</a:t>
            </a:r>
            <a:endParaRPr lang="es-AR" sz="72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8" name="Shape 378"/>
          <p:cNvSpPr txBox="1">
            <a:spLocks noGrp="1"/>
          </p:cNvSpPr>
          <p:nvPr>
            <p:ph idx="1"/>
          </p:nvPr>
        </p:nvSpPr>
        <p:spPr>
          <a:xfrm>
            <a:off x="632178" y="2154742"/>
            <a:ext cx="7588250" cy="52546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Podemos definir más de un </a:t>
            </a:r>
            <a:r>
              <a:rPr lang="es-AR" sz="3600" b="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parámetro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en la </a:t>
            </a:r>
            <a:r>
              <a:rPr lang="es-AR" sz="3600" b="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definición </a:t>
            </a:r>
            <a:r>
              <a:rPr lang="es-AR" sz="36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la </a:t>
            </a:r>
            <a:r>
              <a:rPr lang="es-AR" sz="36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función</a:t>
            </a:r>
            <a:endParaRPr lang="es-AR" sz="3600" b="0" u="none" strike="noStrike" cap="none" dirty="0" smtClean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Simplemente agregamos más </a:t>
            </a:r>
            <a:r>
              <a:rPr lang="es-AR" sz="3600" b="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argumentos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cuando llamamos a la </a:t>
            </a:r>
            <a:r>
              <a:rPr lang="es-AR" sz="36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función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Hacemos coincidir el número y orden de los argumentos y parámetros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9" name="Shape 379"/>
          <p:cNvSpPr txBox="1"/>
          <p:nvPr/>
        </p:nvSpPr>
        <p:spPr>
          <a:xfrm>
            <a:off x="9966100" y="2290368"/>
            <a:ext cx="5481000" cy="3934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def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addtwo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a, b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agregado = </a:t>
            </a:r>
            <a:r>
              <a:rPr lang="es-AR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+ </a:t>
            </a:r>
            <a:r>
              <a:rPr lang="es-AR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AR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agregado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lang="es-AR" sz="3000" b="1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x = </a:t>
            </a:r>
            <a:r>
              <a:rPr lang="es-AR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addtwo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30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3, 5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AR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s-AR" sz="3000" b="1" i="0" u="none" strike="noStrike" cap="none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3000" b="1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8</a:t>
            </a:r>
            <a:endParaRPr lang="es-AR" sz="3000" b="1" dirty="0">
              <a:solidFill>
                <a:srgbClr val="00FF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04439" y="104637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Funciones – Parte </a:t>
            </a:r>
            <a:r>
              <a:rPr lang="es-E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A9A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Funciones Nulas (no fructíferas)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85" name="Shape 385"/>
          <p:cNvSpPr txBox="1">
            <a:spLocks noGrp="1"/>
          </p:cNvSpPr>
          <p:nvPr>
            <p:ph idx="1"/>
          </p:nvPr>
        </p:nvSpPr>
        <p:spPr>
          <a:xfrm>
            <a:off x="812800" y="786535"/>
            <a:ext cx="14630400" cy="59020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533400">
              <a:spcBef>
                <a:spcPts val="0"/>
              </a:spcBef>
              <a:buClr>
                <a:schemeClr val="lt1"/>
              </a:buClr>
              <a:buSzPct val="171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Cuando una función no retorna un valor, la denominamos una función 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void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 (</a:t>
            </a:r>
            <a:r>
              <a:rPr lang="es-AR" sz="3600" b="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nula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Las funciones que retornan valores son las 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funciones “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fructíferas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endParaRPr lang="es-AR" sz="3600" b="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533400">
              <a:spcBef>
                <a:spcPts val="3500"/>
              </a:spcBef>
              <a:buClr>
                <a:srgbClr val="FFFFFF"/>
              </a:buClr>
              <a:buSzPct val="171000"/>
              <a:buFont typeface="Cabin"/>
              <a:buChar char="•"/>
            </a:pPr>
            <a:r>
              <a:rPr lang="es-AR" sz="3600" b="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Las funciones </a:t>
            </a:r>
            <a:r>
              <a:rPr lang="es-AR" sz="3600" b="0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Void</a:t>
            </a:r>
            <a:r>
              <a:rPr lang="es-AR" sz="3600" b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Nulas) </a:t>
            </a:r>
            <a:r>
              <a:rPr lang="es-AR" sz="3600" b="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son </a:t>
            </a:r>
            <a:r>
              <a:rPr lang="es-AR" sz="3600" b="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s-AR" sz="3600" b="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 fructíferas</a:t>
            </a:r>
            <a:r>
              <a:rPr lang="es-AR" sz="3600" b="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endParaRPr lang="es-AR" sz="3600" b="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0375" y="156312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Funciones – Parte </a:t>
            </a:r>
            <a:r>
              <a:rPr lang="es-E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Funcionar o no funcionar...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1" name="Shape 391"/>
          <p:cNvSpPr txBox="1">
            <a:spLocks noGrp="1"/>
          </p:cNvSpPr>
          <p:nvPr>
            <p:ph idx="1"/>
          </p:nvPr>
        </p:nvSpPr>
        <p:spPr>
          <a:xfrm>
            <a:off x="632178" y="1948788"/>
            <a:ext cx="14991644" cy="59020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Organice su código en </a:t>
            </a:r>
            <a:r>
              <a:rPr lang="es-AR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párrafos</a:t>
            </a:r>
            <a:r>
              <a:rPr lang="es-AR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”;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capture una idea completa y “póngale un nombre</a:t>
            </a:r>
            <a:r>
              <a:rPr lang="es-AR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 se repita, hágalo funcionar una vez y luego reutilícelo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 algo se vuelve demasiado largo o complejo, desglose en bloques lógicos y coloque esos bloques en funciones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Haga una biblioteca de objetos comunes que usted repite todo el tiempo, tal vez deba compartirlo con sus amigos...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04438" y="205646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Funciones – Parte </a:t>
            </a:r>
            <a:r>
              <a:rPr lang="es-E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 txBox="1">
            <a:spLocks noGrp="1"/>
          </p:cNvSpPr>
          <p:nvPr>
            <p:ph type="title"/>
          </p:nvPr>
        </p:nvSpPr>
        <p:spPr>
          <a:xfrm>
            <a:off x="632178" y="726828"/>
            <a:ext cx="14991644" cy="12477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Síntesis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4" name="Shape 404"/>
          <p:cNvSpPr txBox="1">
            <a:spLocks noGrp="1"/>
          </p:cNvSpPr>
          <p:nvPr>
            <p:ph idx="1"/>
          </p:nvPr>
        </p:nvSpPr>
        <p:spPr>
          <a:xfrm>
            <a:off x="1155700" y="2403579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6188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Argumentos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Resultados (funciones fructíferas)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Funciones </a:t>
            </a:r>
            <a:r>
              <a:rPr lang="es-AR" sz="3600" b="0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Void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(nulas, </a:t>
            </a:r>
            <a:r>
              <a:rPr lang="es-AR" sz="36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 fructíferas)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¿Por qué usar funciones?</a:t>
            </a:r>
            <a:endParaRPr lang="es-AR" sz="3600" b="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5" name="Shape 405"/>
          <p:cNvSpPr txBox="1">
            <a:spLocks noGrp="1"/>
          </p:cNvSpPr>
          <p:nvPr>
            <p:ph type="body" idx="4294967295"/>
          </p:nvPr>
        </p:nvSpPr>
        <p:spPr>
          <a:xfrm>
            <a:off x="9556007" y="2340914"/>
            <a:ext cx="6699994" cy="49672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6188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Funciones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Funciones incorporadas</a:t>
            </a:r>
          </a:p>
          <a:p>
            <a:pPr marL="977900" marR="0" lvl="1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Conversiones </a:t>
            </a:r>
            <a:r>
              <a:rPr lang="es-AR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 </a:t>
            </a:r>
            <a:r>
              <a:rPr lang="es-AR" b="0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</a:t>
            </a:r>
            <a:r>
              <a:rPr lang="es-AR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tipo) (int, float)</a:t>
            </a:r>
          </a:p>
          <a:p>
            <a:pPr marL="977900" marR="0" lvl="1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Conversiones de cadenas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Parámetros</a:t>
            </a:r>
            <a:endParaRPr lang="es-AR" sz="3600" b="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04439" y="156312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Funciones – Parte </a:t>
            </a:r>
            <a:r>
              <a:rPr lang="es-E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735013" y="871538"/>
            <a:ext cx="1993900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3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Ejercicio</a:t>
            </a:r>
            <a:endParaRPr lang="es-AR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7" name="Shape 397"/>
          <p:cNvSpPr txBox="1"/>
          <p:nvPr/>
        </p:nvSpPr>
        <p:spPr>
          <a:xfrm>
            <a:off x="1972853" y="1569491"/>
            <a:ext cx="11870147" cy="471285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Reescriba el cálculo de su salario con una-hora-y-media para las horas extras y cree una función llamada </a:t>
            </a:r>
            <a:r>
              <a:rPr lang="es-AR" sz="3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computepay (calcular salario)</a:t>
            </a:r>
            <a:r>
              <a:rPr lang="es-AR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que toma dos parámetros (horas y tarifa).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lang="es-AR" sz="3800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Ingresar Horas: </a:t>
            </a:r>
            <a:r>
              <a:rPr lang="es-AR" sz="3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Ingresar Tarifa: </a:t>
            </a:r>
            <a:r>
              <a:rPr lang="es-AR" sz="3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  <a:r>
              <a:rPr lang="es-AR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s-AR" sz="38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Salario: 475.0</a:t>
            </a:r>
            <a:endParaRPr lang="es-AR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8" name="Shape 398"/>
          <p:cNvSpPr txBox="1"/>
          <p:nvPr/>
        </p:nvSpPr>
        <p:spPr>
          <a:xfrm>
            <a:off x="9746384" y="6592672"/>
            <a:ext cx="5233988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 = 40 * 10 + 5 * 15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28176" y="106978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Funciones – Parte </a:t>
            </a:r>
            <a:r>
              <a:rPr lang="es-E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title"/>
          </p:nvPr>
        </p:nvSpPr>
        <p:spPr>
          <a:xfrm>
            <a:off x="1155700" y="558462"/>
            <a:ext cx="13932000" cy="173633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s-ES" sz="3600" b="1" dirty="0">
                <a:solidFill>
                  <a:srgbClr val="FFFF00"/>
                </a:solidFill>
              </a:rPr>
              <a:t>Agradecimientos / Colaboraciones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411" name="Shape 411"/>
          <p:cNvSpPr txBox="1"/>
          <p:nvPr/>
        </p:nvSpPr>
        <p:spPr>
          <a:xfrm>
            <a:off x="1234676" y="2124684"/>
            <a:ext cx="6797699" cy="59191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s-ES" sz="1800" dirty="0">
                <a:solidFill>
                  <a:srgbClr val="FFFFFF"/>
                </a:solidFill>
              </a:rPr>
              <a:t>Estas diapositivas están protegidas por derechos de autor 2010-  Charles R. Severance (</a:t>
            </a:r>
            <a:r>
              <a:rPr lang="es-ES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s-ES" sz="1800" dirty="0">
                <a:solidFill>
                  <a:srgbClr val="FFFFFF"/>
                </a:solidFill>
              </a:rPr>
              <a:t>) de la Facultad de Información de la Universidad de Michigan y </a:t>
            </a:r>
            <a:r>
              <a:rPr lang="es-ES" sz="1800" u="sng" dirty="0" smtClean="0">
                <a:solidFill>
                  <a:srgbClr val="FFFF00"/>
                </a:solidFill>
                <a:hlinkClick r:id="rId4"/>
              </a:rPr>
              <a:t>open.umich.edu</a:t>
            </a:r>
            <a:r>
              <a:rPr lang="es-ES" sz="1800" dirty="0">
                <a:solidFill>
                  <a:srgbClr val="FFFFFF"/>
                </a:solidFill>
              </a:rPr>
              <a:t>, </a:t>
            </a:r>
            <a:r>
              <a:rPr lang="es-ES" sz="1800" dirty="0">
                <a:solidFill>
                  <a:srgbClr val="FFFFFF"/>
                </a:solidFill>
              </a:rPr>
              <a:t>y se ponen a disposición bajo licencia de Creative Commons Attribution 4.0. Por favor, conserve esta última diapositiva en </a:t>
            </a:r>
            <a:r>
              <a:rPr lang="es-ES" sz="1800" dirty="0">
                <a:solidFill>
                  <a:srgbClr val="FFFFFF"/>
                </a:solidFill>
              </a:rPr>
              <a:t>todas las copias del documento para cumplir con los requisitos de atribución de la licencia. Si realiza algún cambio, siéntase libre de agregar su nombre y el de su organización a la lista de colaboradores en esta página cuando republique los materiales.</a:t>
            </a:r>
          </a:p>
          <a:p>
            <a:pPr lvl="0"/>
            <a:endParaRPr lang="es-ES" sz="1800" dirty="0">
              <a:solidFill>
                <a:srgbClr val="FFFFFF"/>
              </a:solidFill>
            </a:endParaRPr>
          </a:p>
          <a:p>
            <a:pPr lvl="0"/>
            <a:r>
              <a:rPr lang="es-ES" sz="1800" dirty="0">
                <a:solidFill>
                  <a:srgbClr val="FFFFFF"/>
                </a:solidFill>
              </a:rPr>
              <a:t>Desarrollo inicial: Charles Severance, Facultad de Información de la Universidad de Michigan</a:t>
            </a:r>
          </a:p>
          <a:p>
            <a:pPr lvl="0"/>
            <a:endParaRPr lang="es-ES" sz="1800" dirty="0">
              <a:solidFill>
                <a:srgbClr val="FFFFFF"/>
              </a:solidFill>
            </a:endParaRPr>
          </a:p>
          <a:p>
            <a:pPr lvl="0"/>
            <a:r>
              <a:rPr lang="es-ES" sz="1800" dirty="0">
                <a:solidFill>
                  <a:srgbClr val="FFFFFF"/>
                </a:solidFill>
              </a:rPr>
              <a:t>… Ingrese nuevos colaboradores y traductores aquí</a:t>
            </a:r>
          </a:p>
        </p:txBody>
      </p:sp>
      <p:pic>
        <p:nvPicPr>
          <p:cNvPr id="412" name="Shape 4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900" y="863322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Shape 4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897687" y="1041522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414" name="Shape 414"/>
          <p:cNvSpPr txBox="1"/>
          <p:nvPr/>
        </p:nvSpPr>
        <p:spPr>
          <a:xfrm>
            <a:off x="8732976" y="2140854"/>
            <a:ext cx="6797699" cy="59458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...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92406" y="189130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Funciones – Parte </a:t>
            </a:r>
            <a:r>
              <a:rPr lang="es-E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/>
          <p:nvPr/>
        </p:nvSpPr>
        <p:spPr>
          <a:xfrm>
            <a:off x="1061599" y="1935150"/>
            <a:ext cx="10739875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n-US" sz="28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28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28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Hola</a:t>
            </a:r>
            <a:r>
              <a:rPr lang="en-US" sz="28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  <a:endParaRPr lang="en-US" sz="28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def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8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print_lyrics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():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n-US" sz="28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28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AR" sz="2800" b="1" dirty="0" smtClean="0">
                <a:solidFill>
                  <a:schemeClr val="lt1"/>
                </a:solidFill>
                <a:latin typeface="Courier New" pitchFamily="49" charset="0"/>
                <a:ea typeface="Courier New"/>
                <a:cs typeface="Courier New" pitchFamily="49" charset="0"/>
                <a:sym typeface="Courier New"/>
              </a:rPr>
              <a:t>Soy </a:t>
            </a:r>
            <a:r>
              <a:rPr lang="es-AR" sz="2800" b="1" dirty="0">
                <a:solidFill>
                  <a:schemeClr val="lt1"/>
                </a:solidFill>
                <a:latin typeface="Courier New" pitchFamily="49" charset="0"/>
                <a:ea typeface="Courier New"/>
                <a:cs typeface="Courier New" pitchFamily="49" charset="0"/>
                <a:sym typeface="Courier New"/>
              </a:rPr>
              <a:t>un leñador, y estoy </a:t>
            </a:r>
            <a:r>
              <a:rPr lang="es-AR" sz="2800" b="1" dirty="0" smtClean="0">
                <a:solidFill>
                  <a:schemeClr val="lt1"/>
                </a:solidFill>
                <a:latin typeface="Courier New" pitchFamily="49" charset="0"/>
                <a:ea typeface="Courier New"/>
                <a:cs typeface="Courier New" pitchFamily="49" charset="0"/>
                <a:sym typeface="Courier New"/>
              </a:rPr>
              <a:t>bien</a:t>
            </a:r>
            <a:r>
              <a:rPr lang="en-US" sz="2800" b="1" dirty="0">
                <a:solidFill>
                  <a:schemeClr val="lt1"/>
                </a:solidFill>
                <a:latin typeface="Courier New" pitchFamily="49" charset="0"/>
                <a:ea typeface="Courier New"/>
                <a:cs typeface="Courier New" pitchFamily="49" charset="0"/>
                <a:sym typeface="Courier New"/>
              </a:rPr>
              <a:t>.</a:t>
            </a:r>
            <a:r>
              <a:rPr lang="en-US" sz="2800" b="1" dirty="0" smtClean="0">
                <a:solidFill>
                  <a:schemeClr val="lt1"/>
                </a:solidFill>
                <a:latin typeface="Courier New" pitchFamily="49" charset="0"/>
                <a:ea typeface="Courier New"/>
                <a:cs typeface="Courier New" pitchFamily="49" charset="0"/>
                <a:sym typeface="Courier New"/>
              </a:rPr>
              <a:t>")</a:t>
            </a:r>
            <a:endParaRPr lang="en-US" sz="2800" b="1" dirty="0">
              <a:solidFill>
                <a:schemeClr val="lt1"/>
              </a:solidFill>
              <a:latin typeface="Courier New" pitchFamily="49" charset="0"/>
              <a:ea typeface="Courier New"/>
              <a:cs typeface="Courier New" pitchFamily="49" charset="0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n-US" sz="28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28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AR" sz="2800" b="1" dirty="0" smtClean="0">
                <a:solidFill>
                  <a:schemeClr val="lt1"/>
                </a:solidFill>
                <a:latin typeface="Courier New" pitchFamily="49" charset="0"/>
                <a:ea typeface="Courier New"/>
                <a:cs typeface="Courier New" pitchFamily="49" charset="0"/>
                <a:sym typeface="Courier New"/>
              </a:rPr>
              <a:t>Duermo </a:t>
            </a:r>
            <a:r>
              <a:rPr lang="es-AR" sz="2800" b="1" dirty="0">
                <a:solidFill>
                  <a:schemeClr val="lt1"/>
                </a:solidFill>
                <a:latin typeface="Courier New" pitchFamily="49" charset="0"/>
                <a:ea typeface="Courier New"/>
                <a:cs typeface="Courier New" pitchFamily="49" charset="0"/>
                <a:sym typeface="Courier New"/>
              </a:rPr>
              <a:t>toda la noche y trabajo todo el día</a:t>
            </a:r>
            <a:r>
              <a:rPr lang="en-US" sz="2800" b="1" i="0" u="none" strike="noStrike" cap="none" dirty="0" smtClean="0">
                <a:solidFill>
                  <a:schemeClr val="lt1"/>
                </a:solidFill>
                <a:latin typeface="Courier New" pitchFamily="49" charset="0"/>
                <a:ea typeface="Courier New"/>
                <a:cs typeface="Courier New" pitchFamily="49" charset="0"/>
                <a:sym typeface="Courier New"/>
              </a:rPr>
              <a:t>.')</a:t>
            </a:r>
            <a:endParaRPr lang="en-US" sz="2800" b="1" i="0" u="none" strike="noStrike" cap="none" dirty="0">
              <a:solidFill>
                <a:schemeClr val="lt1"/>
              </a:solidFill>
              <a:latin typeface="Courier New" pitchFamily="49" charset="0"/>
              <a:ea typeface="Courier New"/>
              <a:cs typeface="Courier New" pitchFamily="49" charset="0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lt1"/>
              </a:solidFill>
              <a:latin typeface="Courier New" pitchFamily="49" charset="0"/>
              <a:ea typeface="Courier New"/>
              <a:cs typeface="Courier New" pitchFamily="49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n-US" sz="28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28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'Yo')</a:t>
            </a:r>
            <a:endParaRPr lang="en-US" sz="28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US" sz="28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n-US" sz="28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28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28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2800" b="1" i="0" u="none" strike="noStrike" cap="none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9" name="Shape 309"/>
          <p:cNvSpPr txBox="1"/>
          <p:nvPr/>
        </p:nvSpPr>
        <p:spPr>
          <a:xfrm>
            <a:off x="13681075" y="4229901"/>
            <a:ext cx="1119187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 err="1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Hola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9626600" y="1174754"/>
            <a:ext cx="6218238" cy="14731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</a:t>
            </a:r>
            <a:r>
              <a:rPr lang="es-AR" sz="2500" dirty="0" smtClean="0">
                <a:solidFill>
                  <a:schemeClr val="lt1"/>
                </a:solidFill>
                <a:latin typeface="+mj-lt"/>
                <a:ea typeface="Courier New"/>
                <a:cs typeface="Courier New"/>
                <a:sym typeface="Courier New"/>
              </a:rPr>
              <a:t>Soy </a:t>
            </a:r>
            <a:r>
              <a:rPr lang="es-AR" sz="2500" dirty="0">
                <a:solidFill>
                  <a:schemeClr val="lt1"/>
                </a:solidFill>
                <a:latin typeface="+mj-lt"/>
                <a:ea typeface="Courier New"/>
                <a:cs typeface="Courier New"/>
                <a:sym typeface="Courier New"/>
              </a:rPr>
              <a:t>un leñador, y estoy bien</a:t>
            </a:r>
            <a:r>
              <a:rPr lang="en-US" sz="2500" u="none" strike="noStrike" cap="none" dirty="0" smtClean="0">
                <a:solidFill>
                  <a:schemeClr val="lt1"/>
                </a:solidFill>
                <a:latin typeface="+mj-lt"/>
                <a:ea typeface="Arial" charset="0"/>
                <a:cs typeface="Arial" charset="0"/>
                <a:sym typeface="Cabin"/>
              </a:rPr>
              <a:t>."    </a:t>
            </a:r>
            <a:endParaRPr lang="en-US" sz="2500" u="none" strike="noStrike" cap="none" dirty="0">
              <a:solidFill>
                <a:schemeClr val="lt1"/>
              </a:solidFill>
              <a:latin typeface="+mj-lt"/>
              <a:ea typeface="Arial" charset="0"/>
              <a:cs typeface="Arial" charset="0"/>
              <a:sym typeface="Cabin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s-AR" sz="2500" dirty="0" smtClean="0">
                <a:solidFill>
                  <a:schemeClr val="lt1"/>
                </a:solidFill>
                <a:latin typeface="+mj-lt"/>
                <a:ea typeface="Courier New"/>
                <a:cs typeface="Courier New"/>
                <a:sym typeface="Courier New"/>
              </a:rPr>
              <a:t>Duermo </a:t>
            </a:r>
            <a:r>
              <a:rPr lang="es-AR" sz="2500" dirty="0">
                <a:solidFill>
                  <a:schemeClr val="lt1"/>
                </a:solidFill>
                <a:latin typeface="+mj-lt"/>
                <a:ea typeface="Courier New"/>
                <a:cs typeface="Courier New"/>
                <a:sym typeface="Courier New"/>
              </a:rPr>
              <a:t>toda la noche y trabajo todo el día</a:t>
            </a:r>
            <a:r>
              <a:rPr lang="en-US" sz="2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.'</a:t>
            </a:r>
            <a:endParaRPr lang="en-US" sz="2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1" name="Shape 311"/>
          <p:cNvSpPr txBox="1"/>
          <p:nvPr/>
        </p:nvSpPr>
        <p:spPr>
          <a:xfrm>
            <a:off x="7089941" y="1657354"/>
            <a:ext cx="2506950" cy="50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b="1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print_lyrics</a:t>
            </a:r>
            <a:r>
              <a:rPr lang="en-US" sz="2800" b="1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():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04439" y="104637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Funciones – Parte </a:t>
            </a:r>
            <a:r>
              <a:rPr lang="es-E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>
            <a:spLocks noGrp="1"/>
          </p:cNvSpPr>
          <p:nvPr>
            <p:ph type="title"/>
          </p:nvPr>
        </p:nvSpPr>
        <p:spPr>
          <a:xfrm>
            <a:off x="632178" y="949648"/>
            <a:ext cx="14991644" cy="12477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Definiciones y Usos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7" name="Shape 317"/>
          <p:cNvSpPr txBox="1">
            <a:spLocks noGrp="1"/>
          </p:cNvSpPr>
          <p:nvPr>
            <p:ph idx="1"/>
          </p:nvPr>
        </p:nvSpPr>
        <p:spPr>
          <a:xfrm>
            <a:off x="812799" y="786535"/>
            <a:ext cx="15019345" cy="59020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Una vez que hemos </a:t>
            </a: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definido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una función, podemos </a:t>
            </a:r>
            <a:r>
              <a:rPr lang="es-AR" sz="36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llamarla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(o </a:t>
            </a:r>
            <a:r>
              <a:rPr lang="es-AR" sz="36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invocarla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todas las veces que queramos</a:t>
            </a:r>
          </a:p>
          <a:p>
            <a:pPr marL="749300" marR="0" lvl="0" indent="-371094" algn="l" rtl="0">
              <a:lnSpc>
                <a:spcPct val="115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Este es el patrón </a:t>
            </a: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almacenar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y </a:t>
            </a:r>
            <a:r>
              <a:rPr lang="es-AR" sz="36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reutilizar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0376" y="104637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Funciones – Parte </a:t>
            </a:r>
            <a:r>
              <a:rPr lang="es-E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/>
        </p:nvSpPr>
        <p:spPr>
          <a:xfrm>
            <a:off x="1078375" y="985825"/>
            <a:ext cx="11715899" cy="609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30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Hola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  <a:endParaRPr lang="en-US" sz="30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i="0" u="none" strike="noStrike" cap="none" dirty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def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print_lyrics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():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n-U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AR" sz="3200" b="1" dirty="0" smtClean="0">
                <a:solidFill>
                  <a:schemeClr val="lt1"/>
                </a:solidFill>
                <a:latin typeface="Courier New" pitchFamily="49" charset="0"/>
                <a:ea typeface="Courier New"/>
                <a:cs typeface="Courier New" pitchFamily="49" charset="0"/>
                <a:sym typeface="Courier New"/>
              </a:rPr>
              <a:t>Soy </a:t>
            </a:r>
            <a:r>
              <a:rPr lang="es-AR" sz="3200" b="1" dirty="0">
                <a:solidFill>
                  <a:schemeClr val="lt1"/>
                </a:solidFill>
                <a:latin typeface="Courier New" pitchFamily="49" charset="0"/>
                <a:ea typeface="Courier New"/>
                <a:cs typeface="Courier New" pitchFamily="49" charset="0"/>
                <a:sym typeface="Courier New"/>
              </a:rPr>
              <a:t>un leñador, y estoy bien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-U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")</a:t>
            </a:r>
            <a:endParaRPr lang="en-US" sz="3000" b="1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AR" sz="3200" b="1" dirty="0" smtClean="0">
                <a:solidFill>
                  <a:schemeClr val="lt1"/>
                </a:solidFill>
                <a:latin typeface="Courier New" pitchFamily="49" charset="0"/>
                <a:ea typeface="Courier New"/>
                <a:cs typeface="Courier New" pitchFamily="49" charset="0"/>
                <a:sym typeface="Courier New"/>
              </a:rPr>
              <a:t>Duermo </a:t>
            </a:r>
            <a:r>
              <a:rPr lang="es-AR" sz="3200" b="1" dirty="0">
                <a:solidFill>
                  <a:schemeClr val="lt1"/>
                </a:solidFill>
                <a:latin typeface="Courier New" pitchFamily="49" charset="0"/>
                <a:ea typeface="Courier New"/>
                <a:cs typeface="Courier New" pitchFamily="49" charset="0"/>
                <a:sym typeface="Courier New"/>
              </a:rPr>
              <a:t>toda la noche y trabajo todo el día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.')</a:t>
            </a:r>
            <a:endParaRPr lang="en-US" sz="30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'Yo')</a:t>
            </a:r>
            <a:endParaRPr lang="en-US" sz="30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print_lyrics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3000" b="1" i="0" u="none" strike="noStrike" cap="none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3" name="Shape 323"/>
          <p:cNvSpPr txBox="1"/>
          <p:nvPr/>
        </p:nvSpPr>
        <p:spPr>
          <a:xfrm>
            <a:off x="8877300" y="5327650"/>
            <a:ext cx="7277986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Hola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Soy un leñador, y estoy bien.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Duermo toda la noche</a:t>
            </a:r>
            <a:r>
              <a:rPr lang="es-AR" sz="36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y trabajo todo el día</a:t>
            </a:r>
            <a:r>
              <a:rPr lang="es-AR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24" name="Shape 324"/>
          <p:cNvCxnSpPr/>
          <p:nvPr/>
        </p:nvCxnSpPr>
        <p:spPr>
          <a:xfrm flipH="1" flipV="1">
            <a:off x="4416754" y="5755341"/>
            <a:ext cx="4353900" cy="955768"/>
          </a:xfrm>
          <a:prstGeom prst="straightConnector1">
            <a:avLst/>
          </a:prstGeom>
          <a:noFill/>
          <a:ln w="889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" name="4 CuadroTexto"/>
          <p:cNvSpPr txBox="1"/>
          <p:nvPr/>
        </p:nvSpPr>
        <p:spPr>
          <a:xfrm>
            <a:off x="216470" y="156312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Funciones – Parte </a:t>
            </a:r>
            <a:r>
              <a:rPr lang="es-E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title"/>
          </p:nvPr>
        </p:nvSpPr>
        <p:spPr>
          <a:xfrm>
            <a:off x="632178" y="782533"/>
            <a:ext cx="14991644" cy="12477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Argumentos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0" name="Shape 330"/>
          <p:cNvSpPr txBox="1">
            <a:spLocks noGrp="1"/>
          </p:cNvSpPr>
          <p:nvPr>
            <p:ph idx="1"/>
          </p:nvPr>
        </p:nvSpPr>
        <p:spPr>
          <a:xfrm>
            <a:off x="1155700" y="2315029"/>
            <a:ext cx="13932000" cy="39116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</a:t>
            </a:r>
            <a:r>
              <a:rPr lang="es-AR" sz="3600" b="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argumento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es un valor que informamos a la </a:t>
            </a:r>
            <a:r>
              <a:rPr lang="es-AR" sz="3600" b="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función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como su </a:t>
            </a:r>
            <a:r>
              <a:rPr lang="es-AR" sz="3600" b="0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es-AR" sz="3600" b="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ntrada (input)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cuando llamamos a la función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Utilizamos </a:t>
            </a:r>
            <a:r>
              <a:rPr lang="es-AR" sz="3600" b="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argumentos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para poder instruir a la </a:t>
            </a:r>
            <a:r>
              <a:rPr lang="es-AR" sz="3600" b="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función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que realice diferentes tareas cuando la llamamos en </a:t>
            </a:r>
            <a:r>
              <a:rPr lang="es-AR" sz="3600" b="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diferentes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oportunidades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Colocamos los </a:t>
            </a:r>
            <a:r>
              <a:rPr lang="es-AR" sz="3600" b="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argumentos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entre paréntesis luego del </a:t>
            </a:r>
            <a:r>
              <a:rPr lang="es-AR" sz="3600" b="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nombre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de la función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1" name="Shape 331"/>
          <p:cNvSpPr txBox="1"/>
          <p:nvPr/>
        </p:nvSpPr>
        <p:spPr>
          <a:xfrm>
            <a:off x="4487536" y="6570340"/>
            <a:ext cx="8784711" cy="81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49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</a:t>
            </a:r>
            <a:r>
              <a:rPr lang="es-AR" sz="49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rande </a:t>
            </a:r>
            <a:r>
              <a:rPr lang="es-AR" sz="49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 </a:t>
            </a:r>
            <a:r>
              <a:rPr lang="es-AR" sz="49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  <a:r>
              <a:rPr lang="es-AR" sz="49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s-AR" sz="49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'Hola mundo'</a:t>
            </a:r>
            <a:r>
              <a:rPr lang="es-AR" sz="49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s-AR" sz="49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2" name="Shape 332"/>
          <p:cNvSpPr txBox="1"/>
          <p:nvPr/>
        </p:nvSpPr>
        <p:spPr>
          <a:xfrm>
            <a:off x="11130500" y="7691266"/>
            <a:ext cx="244633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Argumento</a:t>
            </a:r>
            <a:endParaRPr lang="es-AR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33" name="Shape 333"/>
          <p:cNvCxnSpPr/>
          <p:nvPr/>
        </p:nvCxnSpPr>
        <p:spPr>
          <a:xfrm>
            <a:off x="9841700" y="7383139"/>
            <a:ext cx="1288800" cy="638999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7" name="6 CuadroTexto"/>
          <p:cNvSpPr txBox="1"/>
          <p:nvPr/>
        </p:nvSpPr>
        <p:spPr>
          <a:xfrm>
            <a:off x="180375" y="106978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Funciones – Parte </a:t>
            </a:r>
            <a:r>
              <a:rPr lang="es-E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xfrm>
            <a:off x="1155700" y="547321"/>
            <a:ext cx="13345391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Parámetros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9" name="Shape 339"/>
          <p:cNvSpPr txBox="1">
            <a:spLocks noGrp="1"/>
          </p:cNvSpPr>
          <p:nvPr>
            <p:ph idx="1"/>
          </p:nvPr>
        </p:nvSpPr>
        <p:spPr>
          <a:xfrm>
            <a:off x="218595" y="1715274"/>
            <a:ext cx="8622252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AR" sz="3600" b="0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5334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71000"/>
              <a:buFont typeface="Cabin"/>
              <a:buNone/>
            </a:pP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 </a:t>
            </a:r>
            <a:r>
              <a:rPr lang="es-AR" sz="3600" b="0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parámetro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es una variable que utilizamos </a:t>
            </a:r>
            <a:r>
              <a:rPr lang="es-AR" sz="3600" b="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la función </a:t>
            </a:r>
            <a:r>
              <a:rPr lang="es-AR" sz="3600" b="0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definition</a:t>
            </a:r>
            <a:r>
              <a:rPr lang="es-AR" sz="3600" b="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(definición)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Es una </a:t>
            </a:r>
            <a:r>
              <a:rPr lang="es-AR" sz="3600" b="0" dirty="0" smtClean="0">
                <a:solidFill>
                  <a:schemeClr val="lt1"/>
                </a:solidFill>
              </a:rPr>
              <a:t>“</a:t>
            </a:r>
            <a:r>
              <a:rPr lang="es-AR" sz="3600" b="0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handle</a:t>
            </a:r>
            <a:r>
              <a:rPr lang="es-AR" sz="3600" b="0" dirty="0" smtClean="0">
                <a:solidFill>
                  <a:schemeClr val="lt1"/>
                </a:solidFill>
              </a:rPr>
              <a:t>” (palanca)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que permite al código de la función acceder a los </a:t>
            </a:r>
            <a:r>
              <a:rPr lang="es-AR" sz="3600" b="0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argumentos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para invocar una función en particular.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AR" sz="3600" b="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0" name="Shape 340"/>
          <p:cNvSpPr txBox="1"/>
          <p:nvPr/>
        </p:nvSpPr>
        <p:spPr>
          <a:xfrm>
            <a:off x="10175582" y="1813912"/>
            <a:ext cx="5713800" cy="6648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AR" sz="26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def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26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saludo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2600" b="1" i="0" u="none" strike="noStrike" cap="none" dirty="0" err="1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lang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... </a:t>
            </a:r>
            <a:r>
              <a:rPr lang="es-AR" sz="26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AR" sz="26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26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lang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== 'es':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...        </a:t>
            </a:r>
            <a:r>
              <a:rPr lang="es-AR" sz="26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AR" sz="26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'Hola</a:t>
            </a:r>
            <a:r>
              <a:rPr lang="es-AR" sz="26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...     </a:t>
            </a:r>
            <a:r>
              <a:rPr lang="es-AR" sz="26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elif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26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lang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== 'fr':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...        </a:t>
            </a:r>
            <a:r>
              <a:rPr lang="es-AR" sz="26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AR" sz="26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'Bonjour</a:t>
            </a:r>
            <a:r>
              <a:rPr lang="es-AR" sz="26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...     </a:t>
            </a:r>
            <a:r>
              <a:rPr lang="es-AR" sz="26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else: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...     </a:t>
            </a:r>
            <a:r>
              <a:rPr lang="es-AR" sz="26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  print</a:t>
            </a:r>
            <a:r>
              <a:rPr lang="es-AR" sz="26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'Hello</a:t>
            </a:r>
            <a:r>
              <a:rPr lang="es-AR" sz="26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AR" sz="26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saludo 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26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'en'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AR" sz="26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saludo 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26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'es'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Hola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AR" sz="26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saludo 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26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'fr'</a:t>
            </a: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Bonjour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6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endParaRPr lang="es-AR" sz="26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18595" y="156312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Funciones – Parte </a:t>
            </a:r>
            <a:r>
              <a:rPr lang="es-E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Valores de Retorno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6" name="Shape 346"/>
          <p:cNvSpPr txBox="1">
            <a:spLocks noGrp="1"/>
          </p:cNvSpPr>
          <p:nvPr>
            <p:ph idx="1"/>
          </p:nvPr>
        </p:nvSpPr>
        <p:spPr>
          <a:xfrm>
            <a:off x="1155700" y="2043776"/>
            <a:ext cx="13932000" cy="22542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menudo, una función tomará sus argumentos, hará algunos cálculos, y </a:t>
            </a:r>
            <a:r>
              <a:rPr lang="es-AR" sz="3600" b="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retornará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un valor que se usará como el valor de la llamada de la función en la </a:t>
            </a:r>
            <a:r>
              <a:rPr lang="es-AR" sz="3600" b="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expresión de llamada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 La palabra clave </a:t>
            </a:r>
            <a:r>
              <a:rPr lang="es-AR" sz="3600" b="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 (retorno)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se utiliza para esto.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7" name="Shape 347"/>
          <p:cNvSpPr txBox="1"/>
          <p:nvPr/>
        </p:nvSpPr>
        <p:spPr>
          <a:xfrm>
            <a:off x="1395358" y="4815676"/>
            <a:ext cx="6832088" cy="28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s-AR" sz="32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def</a:t>
            </a:r>
            <a:r>
              <a:rPr lang="es-AR" sz="32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32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saludo </a:t>
            </a:r>
            <a:r>
              <a:rPr lang="es-AR" sz="32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():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s-AR" sz="32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AR" sz="3200" b="1" i="0" u="none" strike="noStrike" cap="none" dirty="0" err="1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s-AR" sz="32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3200" b="1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s-AR" sz="32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Hola</a:t>
            </a:r>
            <a:r>
              <a:rPr lang="es-AR" sz="3200" b="1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AR" sz="3200" b="1" i="0" u="none" strike="noStrike" cap="none" dirty="0" smtClean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s-AR" sz="32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AR" sz="32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3200" b="1" i="0" u="none" strike="noStrike" cap="none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saludo ()</a:t>
            </a:r>
            <a:r>
              <a:rPr lang="es-AR" sz="32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, "Glenn</a:t>
            </a:r>
            <a:r>
              <a:rPr lang="es-AR" sz="3200" b="1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s-AR" sz="32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AR" sz="32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3200" b="1" i="0" u="none" strike="noStrike" cap="none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saludo ()</a:t>
            </a:r>
            <a:r>
              <a:rPr lang="es-AR" sz="32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, "Sally")</a:t>
            </a:r>
            <a:endParaRPr lang="es-AR" sz="3200" b="1" i="0" u="none" strike="noStrike" cap="none" dirty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8" name="Shape 348"/>
          <p:cNvSpPr txBox="1"/>
          <p:nvPr/>
        </p:nvSpPr>
        <p:spPr>
          <a:xfrm>
            <a:off x="10894613" y="5466304"/>
            <a:ext cx="4000500" cy="1193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s-AR" sz="3600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Hola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s-AR" sz="3600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Hola Sally</a:t>
            </a:r>
            <a:endParaRPr lang="es-AR" sz="3600" i="0" u="none" strike="noStrike" cap="none" dirty="0">
              <a:solidFill>
                <a:srgbClr val="00FF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80375" y="106978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Funciones – Parte </a:t>
            </a:r>
            <a:r>
              <a:rPr lang="es-E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>
            <a:spLocks noGrp="1"/>
          </p:cNvSpPr>
          <p:nvPr>
            <p:ph type="title"/>
          </p:nvPr>
        </p:nvSpPr>
        <p:spPr>
          <a:xfrm>
            <a:off x="632178" y="760251"/>
            <a:ext cx="14991644" cy="12477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spcBef>
                <a:spcPts val="0"/>
              </a:spcBef>
              <a:buClr>
                <a:srgbClr val="FF00FF"/>
              </a:buClr>
              <a:buSzPct val="25000"/>
            </a:pPr>
            <a:r>
              <a:rPr lang="es-AR" sz="7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Valor </a:t>
            </a:r>
            <a:r>
              <a:rPr lang="es-AR" sz="7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 Retorno</a:t>
            </a:r>
            <a:endParaRPr lang="en-US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4" name="Shape 354"/>
          <p:cNvSpPr txBox="1">
            <a:spLocks noGrp="1"/>
          </p:cNvSpPr>
          <p:nvPr>
            <p:ph idx="1"/>
          </p:nvPr>
        </p:nvSpPr>
        <p:spPr>
          <a:xfrm>
            <a:off x="459554" y="1537678"/>
            <a:ext cx="66167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Una </a:t>
            </a:r>
            <a:r>
              <a:rPr lang="es-AR" sz="36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función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600" b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fructífera</a:t>
            </a:r>
            <a:r>
              <a:rPr lang="es-AR" sz="3600" b="0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es la que arroja un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600" b="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resultado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(o </a:t>
            </a:r>
            <a:r>
              <a:rPr lang="es-AR" sz="3600" b="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valor de </a:t>
            </a:r>
            <a:r>
              <a:rPr lang="es-AR" sz="3600" b="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retorno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 enunciado </a:t>
            </a: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termina la ejecución de la </a:t>
            </a:r>
            <a:r>
              <a:rPr lang="es-AR" sz="36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función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y </a:t>
            </a:r>
            <a:r>
              <a:rPr lang="es-AR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devuelve” el </a:t>
            </a:r>
            <a:r>
              <a:rPr lang="es-AR" sz="3600" b="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resultado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de la </a:t>
            </a:r>
            <a:r>
              <a:rPr lang="es-AR" sz="36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función</a:t>
            </a:r>
            <a:endParaRPr lang="es-AR" sz="3600" b="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5" name="Shape 355"/>
          <p:cNvSpPr txBox="1"/>
          <p:nvPr/>
        </p:nvSpPr>
        <p:spPr>
          <a:xfrm>
            <a:off x="9372135" y="1969217"/>
            <a:ext cx="6722399" cy="6429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ES" sz="25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def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25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saludo 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500" b="1" i="0" u="none" strike="noStrike" cap="none" dirty="0" err="1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lang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... </a:t>
            </a:r>
            <a:r>
              <a:rPr lang="es-ES" sz="25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25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2500" b="1" i="0" u="none" strike="noStrike" cap="none" dirty="0" err="1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lang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== 'es':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...     </a:t>
            </a:r>
            <a:r>
              <a:rPr lang="es-ES" sz="25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25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2500" b="1" i="0" u="none" strike="noStrike" cap="none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'Hola</a:t>
            </a:r>
            <a:r>
              <a:rPr lang="es-ES" sz="2500" b="1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...     </a:t>
            </a:r>
            <a:r>
              <a:rPr lang="es-ES" sz="25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elif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2500" b="1" i="0" u="none" strike="noStrike" cap="none" dirty="0" err="1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lang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== '</a:t>
            </a:r>
            <a:r>
              <a:rPr lang="es-ES" sz="25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fr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...        </a:t>
            </a:r>
            <a:r>
              <a:rPr lang="es-ES" sz="25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25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2500" b="1" i="0" u="none" strike="noStrike" cap="none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2500" b="1" i="0" u="none" strike="noStrike" cap="none" dirty="0" err="1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Bonjour</a:t>
            </a:r>
            <a:r>
              <a:rPr lang="es-ES" sz="2500" b="1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...     </a:t>
            </a:r>
            <a:r>
              <a:rPr lang="es-ES" sz="25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s-ES" sz="25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...         </a:t>
            </a:r>
            <a:r>
              <a:rPr lang="es-ES" sz="25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2500" b="1" i="0" u="none" strike="noStrike" cap="none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2500" b="1" i="0" u="none" strike="noStrike" cap="none" dirty="0" err="1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Hello</a:t>
            </a:r>
            <a:r>
              <a:rPr lang="es-ES" sz="2500" b="1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ES" sz="25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25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5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saludo 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5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'en'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),'Glenn</a:t>
            </a:r>
            <a:r>
              <a:rPr lang="es-ES" sz="25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25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Hello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ES" sz="25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25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5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saludo 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5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'es'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),'Sally</a:t>
            </a:r>
            <a:r>
              <a:rPr lang="es-ES" sz="25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Hola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ES" sz="25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25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5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saludo 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5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2500" b="1" i="0" u="none" strike="noStrike" cap="none" dirty="0" err="1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fr</a:t>
            </a:r>
            <a:r>
              <a:rPr lang="es-ES" sz="25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),'Michael</a:t>
            </a:r>
            <a:r>
              <a:rPr lang="es-ES" sz="25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25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Bonjour</a:t>
            </a: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Michael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25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endParaRPr lang="es-ES" sz="25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16470" y="106978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Funciones – Parte </a:t>
            </a:r>
            <a:r>
              <a:rPr lang="es-E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>
            <a:spLocks noGrp="1"/>
          </p:cNvSpPr>
          <p:nvPr>
            <p:ph type="title"/>
          </p:nvPr>
        </p:nvSpPr>
        <p:spPr>
          <a:xfrm>
            <a:off x="1155700" y="870410"/>
            <a:ext cx="13932000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AR" sz="71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Argumentos</a:t>
            </a:r>
            <a:r>
              <a:rPr lang="es-AR" sz="71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es-AR" sz="71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71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Parámetros</a:t>
            </a:r>
            <a:r>
              <a:rPr lang="es-AR" sz="71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y </a:t>
            </a:r>
            <a:r>
              <a:rPr lang="es-AR" sz="71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Resultados</a:t>
            </a:r>
            <a:endParaRPr lang="es-AR" sz="71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1" name="Shape 361"/>
          <p:cNvSpPr txBox="1"/>
          <p:nvPr/>
        </p:nvSpPr>
        <p:spPr>
          <a:xfrm>
            <a:off x="1155700" y="2908300"/>
            <a:ext cx="75570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AR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grande 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es-AR" sz="3000" b="1" i="0" u="none" strike="noStrike" cap="none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max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'Hola mundo'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AR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AR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grande</a:t>
            </a:r>
            <a:r>
              <a:rPr lang="es-AR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w</a:t>
            </a:r>
            <a:endParaRPr lang="es-AR" sz="3000" b="1" i="0" u="none" strike="noStrike" cap="none" dirty="0">
              <a:solidFill>
                <a:srgbClr val="00FF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62" name="Shape 362"/>
          <p:cNvSpPr txBox="1"/>
          <p:nvPr/>
        </p:nvSpPr>
        <p:spPr>
          <a:xfrm>
            <a:off x="7805637" y="4011400"/>
            <a:ext cx="3300438" cy="34833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2400" b="1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24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def</a:t>
            </a:r>
            <a:r>
              <a:rPr lang="es-AR" sz="24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max(</a:t>
            </a:r>
            <a:r>
              <a:rPr lang="es-AR" sz="24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inp</a:t>
            </a:r>
            <a:r>
              <a:rPr lang="es-AR" sz="24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4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4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s-AR" sz="24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AR" sz="24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s-AR" sz="24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x </a:t>
            </a:r>
            <a:r>
              <a:rPr lang="es-AR" sz="24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s-AR" sz="24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2400" b="1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inp</a:t>
            </a:r>
            <a:r>
              <a:rPr lang="es-AR" sz="24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4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4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24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AR" sz="24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return </a:t>
            </a:r>
            <a:r>
              <a:rPr lang="es-AR" sz="2400" b="1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AR" sz="24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w</a:t>
            </a:r>
            <a:r>
              <a:rPr lang="es-AR" sz="2400" b="1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endParaRPr lang="es-AR" sz="2400" b="1" dirty="0">
              <a:solidFill>
                <a:srgbClr val="00FF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363" name="Shape 363"/>
          <p:cNvCxnSpPr/>
          <p:nvPr/>
        </p:nvCxnSpPr>
        <p:spPr>
          <a:xfrm flipH="1">
            <a:off x="6569200" y="5608275"/>
            <a:ext cx="1016099" cy="3600"/>
          </a:xfrm>
          <a:prstGeom prst="straightConnector1">
            <a:avLst/>
          </a:prstGeom>
          <a:noFill/>
          <a:ln w="889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4" name="Shape 364"/>
          <p:cNvSpPr txBox="1"/>
          <p:nvPr/>
        </p:nvSpPr>
        <p:spPr>
          <a:xfrm>
            <a:off x="3530600" y="5283200"/>
            <a:ext cx="2849562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s-AR" sz="3600" dirty="0" smtClean="0">
                <a:solidFill>
                  <a:srgbClr val="FF7F00"/>
                </a:solidFill>
              </a:rPr>
              <a:t>'</a:t>
            </a:r>
            <a:r>
              <a:rPr lang="es-AR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Hola mundo</a:t>
            </a:r>
            <a:r>
              <a:rPr lang="es-AR" sz="3600" dirty="0" smtClean="0">
                <a:solidFill>
                  <a:srgbClr val="FF7F00"/>
                </a:solidFill>
              </a:rPr>
              <a:t>'</a:t>
            </a:r>
            <a:r>
              <a:rPr lang="es-AR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endParaRPr lang="es-AR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5" name="Shape 365"/>
          <p:cNvSpPr txBox="1"/>
          <p:nvPr/>
        </p:nvSpPr>
        <p:spPr>
          <a:xfrm>
            <a:off x="13066711" y="5232400"/>
            <a:ext cx="644524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 dirty="0">
                <a:solidFill>
                  <a:srgbClr val="00FF00"/>
                </a:solidFill>
              </a:rPr>
              <a:t>'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 dirty="0">
                <a:solidFill>
                  <a:srgbClr val="00FF00"/>
                </a:solidFill>
              </a:rPr>
              <a:t>'</a:t>
            </a:r>
          </a:p>
        </p:txBody>
      </p:sp>
      <p:cxnSp>
        <p:nvCxnSpPr>
          <p:cNvPr id="366" name="Shape 366"/>
          <p:cNvCxnSpPr/>
          <p:nvPr/>
        </p:nvCxnSpPr>
        <p:spPr>
          <a:xfrm flipH="1">
            <a:off x="11375615" y="5594350"/>
            <a:ext cx="1270409" cy="0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1700213" y="6502400"/>
            <a:ext cx="2325685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Argumento</a:t>
            </a:r>
            <a:endParaRPr lang="es-AR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68" name="Shape 368"/>
          <p:cNvCxnSpPr/>
          <p:nvPr/>
        </p:nvCxnSpPr>
        <p:spPr>
          <a:xfrm flipH="1">
            <a:off x="3027375" y="5965150"/>
            <a:ext cx="903299" cy="532499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 txBox="1"/>
          <p:nvPr/>
        </p:nvSpPr>
        <p:spPr>
          <a:xfrm>
            <a:off x="11231561" y="2908300"/>
            <a:ext cx="2479674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Parámetro</a:t>
            </a:r>
            <a:endParaRPr lang="es-AR" sz="3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70" name="Shape 370"/>
          <p:cNvCxnSpPr/>
          <p:nvPr/>
        </p:nvCxnSpPr>
        <p:spPr>
          <a:xfrm rot="10800000" flipH="1">
            <a:off x="10056975" y="3373299"/>
            <a:ext cx="1049100" cy="107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13023850" y="6743700"/>
            <a:ext cx="206385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Resultado</a:t>
            </a:r>
            <a:endParaRPr lang="es-AR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72" name="Shape 372"/>
          <p:cNvCxnSpPr/>
          <p:nvPr/>
        </p:nvCxnSpPr>
        <p:spPr>
          <a:xfrm>
            <a:off x="13377862" y="5940425"/>
            <a:ext cx="0" cy="7112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5" name="14 CuadroTexto"/>
          <p:cNvSpPr txBox="1"/>
          <p:nvPr/>
        </p:nvSpPr>
        <p:spPr>
          <a:xfrm>
            <a:off x="238455" y="115362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Funciones – Parte </a:t>
            </a:r>
            <a:r>
              <a:rPr lang="es-E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0831 Lung MOOC Hayman Early Stage Definitive_JK-090815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071215_powerpoint_template_b.thmx</Template>
  <TotalTime>243</TotalTime>
  <Words>1105</Words>
  <Application>Microsoft Office PowerPoint</Application>
  <PresentationFormat>Personalizado</PresentationFormat>
  <Paragraphs>185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150831 Lung MOOC Hayman Early Stage Definitive_JK-090815</vt:lpstr>
      <vt:lpstr>Construyendo Nuestras Propias Funciones</vt:lpstr>
      <vt:lpstr>Presentación de PowerPoint</vt:lpstr>
      <vt:lpstr>Definiciones y Usos</vt:lpstr>
      <vt:lpstr>Presentación de PowerPoint</vt:lpstr>
      <vt:lpstr>Argumentos</vt:lpstr>
      <vt:lpstr>Parámetros</vt:lpstr>
      <vt:lpstr>Valores de Retorno</vt:lpstr>
      <vt:lpstr>Valor de Retorno</vt:lpstr>
      <vt:lpstr>Argumentos, Parámetros, y Resultados</vt:lpstr>
      <vt:lpstr>Múltiples Parámetros / Argumentos</vt:lpstr>
      <vt:lpstr>Funciones Nulas (no fructíferas)</vt:lpstr>
      <vt:lpstr>Funcionar o no funcionar...</vt:lpstr>
      <vt:lpstr>Síntesis</vt:lpstr>
      <vt:lpstr>Presentación de PowerPoint</vt:lpstr>
      <vt:lpstr>Agradecimientos / Colaboraciones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</dc:title>
  <dc:creator>Usuario</dc:creator>
  <cp:lastModifiedBy>Alicia</cp:lastModifiedBy>
  <cp:revision>77</cp:revision>
  <dcterms:modified xsi:type="dcterms:W3CDTF">2019-06-27T16:41:00Z</dcterms:modified>
</cp:coreProperties>
</file>