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320" r:id="rId17"/>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C00"/>
    <a:srgbClr val="00FA00"/>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7"/>
    <p:restoredTop sz="94485"/>
  </p:normalViewPr>
  <p:slideViewPr>
    <p:cSldViewPr snapToGrid="0" snapToObjects="1">
      <p:cViewPr varScale="1">
        <p:scale>
          <a:sx n="63" d="100"/>
          <a:sy n="63" d="100"/>
        </p:scale>
        <p:origin x="84" y="384"/>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lvl1pPr>
            <a:lvl2pPr marL="457200" marR="0" lvl="1" indent="0" algn="l" rtl="0">
              <a:spcBef>
                <a:spcPts val="0"/>
              </a:spcBef>
              <a:buNone/>
              <a:defRPr sz="1100" b="0" i="0" u="none" strike="noStrike" cap="none"/>
            </a:lvl2pPr>
            <a:lvl3pPr marL="914400" marR="0" lvl="2" indent="0" algn="l" rtl="0">
              <a:spcBef>
                <a:spcPts val="0"/>
              </a:spcBef>
              <a:buNone/>
              <a:defRPr sz="1100" b="0" i="0" u="none" strike="noStrike" cap="none"/>
            </a:lvl3pPr>
            <a:lvl4pPr marL="1371600" marR="0" lvl="3" indent="0" algn="l" rtl="0">
              <a:spcBef>
                <a:spcPts val="0"/>
              </a:spcBef>
              <a:buNone/>
              <a:defRPr sz="1100" b="0" i="0" u="none" strike="noStrike" cap="none"/>
            </a:lvl4pPr>
            <a:lvl5pPr marL="1828800" marR="0" lvl="4" indent="0" algn="l" rtl="0">
              <a:spcBef>
                <a:spcPts val="0"/>
              </a:spcBef>
              <a:buNone/>
              <a:defRPr sz="1100" b="0" i="0" u="none" strike="noStrike" cap="none"/>
            </a:lvl5pPr>
            <a:lvl6pPr marL="2286000" marR="0" lvl="5" indent="0" algn="l" rtl="0">
              <a:spcBef>
                <a:spcPts val="0"/>
              </a:spcBef>
              <a:buNone/>
              <a:defRPr sz="1100" b="0" i="0" u="none" strike="noStrike" cap="none"/>
            </a:lvl6pPr>
            <a:lvl7pPr marL="2743200" marR="0" lvl="6" indent="0" algn="l" rtl="0">
              <a:spcBef>
                <a:spcPts val="0"/>
              </a:spcBef>
              <a:buNone/>
              <a:defRPr sz="1100" b="0" i="0" u="none" strike="noStrike" cap="none"/>
            </a:lvl7pPr>
            <a:lvl8pPr marL="3200400" marR="0" lvl="7" indent="0" algn="l" rtl="0">
              <a:spcBef>
                <a:spcPts val="0"/>
              </a:spcBef>
              <a:buNone/>
              <a:defRPr sz="1100" b="0" i="0" u="none" strike="noStrike" cap="none"/>
            </a:lvl8pPr>
            <a:lvl9pPr marL="3657600" marR="0" lvl="8" indent="0" algn="l" rtl="0">
              <a:spcBef>
                <a:spcPts val="0"/>
              </a:spcBef>
              <a:buNone/>
              <a:defRPr sz="1100" b="0" i="0" u="none" strike="noStrike" cap="none"/>
            </a:lvl9pPr>
          </a:lstStyle>
          <a:p>
            <a:endParaRPr/>
          </a:p>
        </p:txBody>
      </p:sp>
    </p:spTree>
    <p:extLst>
      <p:ext uri="{BB962C8B-B14F-4D97-AF65-F5344CB8AC3E}">
        <p14:creationId xmlns:p14="http://schemas.microsoft.com/office/powerpoint/2010/main" val="6800261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1113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65702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73727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0178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24613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91038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57151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35338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217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5360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94694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26784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5961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868694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5873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Opening Title">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155700" y="1536700"/>
            <a:ext cx="13931900" cy="3086098"/>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000000"/>
              </a:buClr>
              <a:buFont typeface="Arial"/>
              <a:buNone/>
              <a:defRPr sz="6000" b="0" i="0" u="none" strike="noStrike" cap="none">
                <a:solidFill>
                  <a:srgbClr val="FFFC00"/>
                </a:solidFill>
                <a:latin typeface="Arial"/>
                <a:ea typeface="Arial"/>
                <a:cs typeface="Arial"/>
                <a:sym typeface="Arial"/>
              </a:defRPr>
            </a:lvl1pPr>
            <a:lvl2pPr marL="0" marR="0" lvl="1" indent="0" algn="ctr" rtl="0">
              <a:spcBef>
                <a:spcPts val="0"/>
              </a:spcBef>
              <a:spcAft>
                <a:spcPts val="0"/>
              </a:spcAft>
              <a:buNone/>
              <a:defRPr sz="1800"/>
            </a:lvl2pPr>
            <a:lvl3pPr marL="0" marR="0" lvl="2" indent="0" algn="ctr" rtl="0">
              <a:spcBef>
                <a:spcPts val="0"/>
              </a:spcBef>
              <a:spcAft>
                <a:spcPts val="0"/>
              </a:spcAft>
              <a:buNone/>
              <a:defRPr sz="1800"/>
            </a:lvl3pPr>
            <a:lvl4pPr marL="0" marR="0" lvl="3" indent="0" algn="ctr" rtl="0">
              <a:spcBef>
                <a:spcPts val="0"/>
              </a:spcBef>
              <a:spcAft>
                <a:spcPts val="0"/>
              </a:spcAft>
              <a:buNone/>
              <a:defRPr sz="1800"/>
            </a:lvl4pPr>
            <a:lvl5pPr marL="0" marR="0" lvl="4" indent="0" algn="ctr" rtl="0">
              <a:spcBef>
                <a:spcPts val="0"/>
              </a:spcBef>
              <a:spcAft>
                <a:spcPts val="0"/>
              </a:spcAft>
              <a:buNone/>
              <a:defRPr sz="1800"/>
            </a:lvl5pPr>
            <a:lvl6pPr marL="457200" marR="0" lvl="5" indent="0" algn="ctr" rtl="0">
              <a:spcBef>
                <a:spcPts val="0"/>
              </a:spcBef>
              <a:spcAft>
                <a:spcPts val="0"/>
              </a:spcAft>
              <a:buNone/>
              <a:defRPr sz="1800"/>
            </a:lvl6pPr>
            <a:lvl7pPr marL="914400" marR="0" lvl="6" indent="0" algn="ctr" rtl="0">
              <a:spcBef>
                <a:spcPts val="0"/>
              </a:spcBef>
              <a:spcAft>
                <a:spcPts val="0"/>
              </a:spcAft>
              <a:buNone/>
              <a:defRPr sz="1800"/>
            </a:lvl7pPr>
            <a:lvl8pPr marL="1371600" marR="0" lvl="7" indent="0" algn="ctr" rtl="0">
              <a:spcBef>
                <a:spcPts val="0"/>
              </a:spcBef>
              <a:spcAft>
                <a:spcPts val="0"/>
              </a:spcAft>
              <a:buNone/>
              <a:defRPr sz="1800"/>
            </a:lvl8pPr>
            <a:lvl9pPr marL="1828800" marR="0" lvl="8" indent="0" algn="ctr" rtl="0">
              <a:spcBef>
                <a:spcPts val="0"/>
              </a:spcBef>
              <a:spcAft>
                <a:spcPts val="0"/>
              </a:spcAft>
              <a:buNone/>
              <a:defRPr sz="1800"/>
            </a:lvl9pPr>
          </a:lstStyle>
          <a:p>
            <a:endParaRPr dirty="0"/>
          </a:p>
        </p:txBody>
      </p:sp>
      <p:sp>
        <p:nvSpPr>
          <p:cNvPr id="10" name="Shape 1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marR="0" lvl="0" indent="-34290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1pPr>
            <a:lvl2pPr marL="742950" marR="0" lvl="1" indent="-28575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1143000" marR="0" lvl="2" indent="-22860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600200" marR="0" lvl="3" indent="-22860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2057400" marR="0" lvl="4" indent="-22860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457200" marR="0" lvl="5" indent="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914400" marR="0" lvl="6" indent="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1371600" marR="0" lvl="7" indent="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1828800" marR="0" lvl="8" indent="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155700" y="789708"/>
            <a:ext cx="13932000" cy="1750191"/>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Arial"/>
              <a:buNone/>
              <a:defRPr sz="6000" b="0" i="0" u="none" strike="noStrike" cap="none">
                <a:solidFill>
                  <a:srgbClr val="FFFC00"/>
                </a:solidFill>
                <a:latin typeface="Arial"/>
                <a:ea typeface="Arial"/>
                <a:cs typeface="Arial"/>
                <a:sym typeface="Arial"/>
              </a:defRPr>
            </a:lvl1pPr>
            <a:lvl2pPr marL="0" marR="0" lvl="1" indent="0" algn="ctr" rtl="0">
              <a:spcBef>
                <a:spcPts val="0"/>
              </a:spcBef>
              <a:spcAft>
                <a:spcPts val="0"/>
              </a:spcAft>
              <a:buNone/>
              <a:defRPr sz="1800"/>
            </a:lvl2pPr>
            <a:lvl3pPr marL="0" marR="0" lvl="2" indent="0" algn="ctr" rtl="0">
              <a:spcBef>
                <a:spcPts val="0"/>
              </a:spcBef>
              <a:spcAft>
                <a:spcPts val="0"/>
              </a:spcAft>
              <a:buNone/>
              <a:defRPr sz="1800"/>
            </a:lvl3pPr>
            <a:lvl4pPr marL="0" marR="0" lvl="3" indent="0" algn="ctr" rtl="0">
              <a:spcBef>
                <a:spcPts val="0"/>
              </a:spcBef>
              <a:spcAft>
                <a:spcPts val="0"/>
              </a:spcAft>
              <a:buNone/>
              <a:defRPr sz="1800"/>
            </a:lvl4pPr>
            <a:lvl5pPr marL="0" marR="0" lvl="4" indent="0" algn="ctr" rtl="0">
              <a:spcBef>
                <a:spcPts val="0"/>
              </a:spcBef>
              <a:spcAft>
                <a:spcPts val="0"/>
              </a:spcAft>
              <a:buNone/>
              <a:defRPr sz="1800"/>
            </a:lvl5pPr>
            <a:lvl6pPr marL="457200" marR="0" lvl="5" indent="0" algn="ctr" rtl="0">
              <a:spcBef>
                <a:spcPts val="0"/>
              </a:spcBef>
              <a:spcAft>
                <a:spcPts val="0"/>
              </a:spcAft>
              <a:buNone/>
              <a:defRPr sz="1800"/>
            </a:lvl6pPr>
            <a:lvl7pPr marL="914400" marR="0" lvl="6" indent="0" algn="ctr" rtl="0">
              <a:spcBef>
                <a:spcPts val="0"/>
              </a:spcBef>
              <a:spcAft>
                <a:spcPts val="0"/>
              </a:spcAft>
              <a:buNone/>
              <a:defRPr sz="1800"/>
            </a:lvl7pPr>
            <a:lvl8pPr marL="1371600" marR="0" lvl="7" indent="0" algn="ctr" rtl="0">
              <a:spcBef>
                <a:spcPts val="0"/>
              </a:spcBef>
              <a:spcAft>
                <a:spcPts val="0"/>
              </a:spcAft>
              <a:buNone/>
              <a:defRPr sz="1800"/>
            </a:lvl8pPr>
            <a:lvl9pPr marL="1828800" marR="0" lvl="8" indent="0" algn="ctr" rtl="0">
              <a:spcBef>
                <a:spcPts val="0"/>
              </a:spcBef>
              <a:spcAft>
                <a:spcPts val="0"/>
              </a:spcAft>
              <a:buNone/>
              <a:defRPr sz="1800"/>
            </a:lvl9pPr>
          </a:lstStyle>
          <a:p>
            <a:endParaRPr dirty="0"/>
          </a:p>
        </p:txBody>
      </p:sp>
      <p:sp>
        <p:nvSpPr>
          <p:cNvPr id="127" name="Shape 127"/>
          <p:cNvSpPr txBox="1">
            <a:spLocks noGrp="1"/>
          </p:cNvSpPr>
          <p:nvPr>
            <p:ph type="body" idx="1"/>
          </p:nvPr>
        </p:nvSpPr>
        <p:spPr>
          <a:xfrm>
            <a:off x="1155700" y="2603500"/>
            <a:ext cx="13932000" cy="5702398"/>
          </a:xfrm>
          <a:prstGeom prst="rect">
            <a:avLst/>
          </a:prstGeom>
          <a:noFill/>
          <a:ln>
            <a:noFill/>
          </a:ln>
        </p:spPr>
        <p:txBody>
          <a:bodyPr lIns="91425" tIns="91425" rIns="91425" bIns="91425" anchor="t" anchorCtr="0"/>
          <a:lstStyle>
            <a:lvl1pPr marL="1104900" marR="0" lvl="0" indent="-457200" algn="l" rtl="0">
              <a:lnSpc>
                <a:spcPct val="100000"/>
              </a:lnSpc>
              <a:spcBef>
                <a:spcPts val="3500"/>
              </a:spcBef>
              <a:spcAft>
                <a:spcPts val="0"/>
              </a:spcAft>
              <a:buClr>
                <a:schemeClr val="lt1"/>
              </a:buClr>
              <a:buSzPct val="100000"/>
              <a:buFont typeface="Arial" charset="0"/>
              <a:buChar char="•"/>
              <a:defRPr sz="3200" b="0" i="0" u="none" strike="noStrike" cap="none">
                <a:solidFill>
                  <a:srgbClr val="000000"/>
                </a:solidFill>
                <a:latin typeface="Arial"/>
                <a:ea typeface="Arial"/>
                <a:cs typeface="Arial"/>
                <a:sym typeface="Arial"/>
              </a:defRPr>
            </a:lvl1pPr>
            <a:lvl2pPr marL="1003300" marR="0" lvl="1" indent="-63500" algn="l" rtl="0">
              <a:lnSpc>
                <a:spcPct val="100000"/>
              </a:lnSpc>
              <a:spcBef>
                <a:spcPts val="3500"/>
              </a:spcBef>
              <a:spcAft>
                <a:spcPts val="0"/>
              </a:spcAft>
              <a:buClr>
                <a:schemeClr val="lt1"/>
              </a:buClr>
              <a:buSzPct val="100000"/>
              <a:buFont typeface="Cabin"/>
              <a:buChar char="•"/>
              <a:defRPr sz="1400" b="0" i="0" u="none" strike="noStrike" cap="none">
                <a:solidFill>
                  <a:srgbClr val="000000"/>
                </a:solidFill>
                <a:latin typeface="Arial"/>
                <a:ea typeface="Arial"/>
                <a:cs typeface="Arial"/>
                <a:sym typeface="Arial"/>
              </a:defRPr>
            </a:lvl2pPr>
            <a:lvl3pPr marL="1295400" marR="0" lvl="2" indent="-63500" algn="l" rtl="0">
              <a:lnSpc>
                <a:spcPct val="100000"/>
              </a:lnSpc>
              <a:spcBef>
                <a:spcPts val="3500"/>
              </a:spcBef>
              <a:spcAft>
                <a:spcPts val="0"/>
              </a:spcAft>
              <a:buClr>
                <a:schemeClr val="lt1"/>
              </a:buClr>
              <a:buSzPct val="100000"/>
              <a:buFont typeface="Cabin"/>
              <a:buChar char="•"/>
              <a:defRPr sz="1400" b="0" i="0" u="none" strike="noStrike" cap="none">
                <a:solidFill>
                  <a:srgbClr val="000000"/>
                </a:solidFill>
                <a:latin typeface="Arial"/>
                <a:ea typeface="Arial"/>
                <a:cs typeface="Arial"/>
                <a:sym typeface="Arial"/>
              </a:defRPr>
            </a:lvl3pPr>
            <a:lvl4pPr marL="1600200" marR="0" lvl="3" indent="-63500" algn="l" rtl="0">
              <a:lnSpc>
                <a:spcPct val="100000"/>
              </a:lnSpc>
              <a:spcBef>
                <a:spcPts val="3500"/>
              </a:spcBef>
              <a:spcAft>
                <a:spcPts val="0"/>
              </a:spcAft>
              <a:buClr>
                <a:schemeClr val="lt1"/>
              </a:buClr>
              <a:buSzPct val="100000"/>
              <a:buFont typeface="Cabin"/>
              <a:buChar char="•"/>
              <a:defRPr sz="1400" b="0" i="0" u="none" strike="noStrike" cap="none">
                <a:solidFill>
                  <a:srgbClr val="000000"/>
                </a:solidFill>
                <a:latin typeface="Arial"/>
                <a:ea typeface="Arial"/>
                <a:cs typeface="Arial"/>
                <a:sym typeface="Arial"/>
              </a:defRPr>
            </a:lvl4pPr>
            <a:lvl5pPr marL="1892300" marR="0" lvl="4" indent="-63500" algn="l" rtl="0">
              <a:lnSpc>
                <a:spcPct val="100000"/>
              </a:lnSpc>
              <a:spcBef>
                <a:spcPts val="3500"/>
              </a:spcBef>
              <a:spcAft>
                <a:spcPts val="0"/>
              </a:spcAft>
              <a:buClr>
                <a:schemeClr val="lt1"/>
              </a:buClr>
              <a:buSzPct val="100000"/>
              <a:buFont typeface="Cabin"/>
              <a:buChar char="•"/>
              <a:defRPr sz="1400" b="0" i="0" u="none" strike="noStrike" cap="none">
                <a:solidFill>
                  <a:srgbClr val="000000"/>
                </a:solidFill>
                <a:latin typeface="Arial"/>
                <a:ea typeface="Arial"/>
                <a:cs typeface="Arial"/>
                <a:sym typeface="Arial"/>
              </a:defRPr>
            </a:lvl5pPr>
            <a:lvl6pPr marL="2349500" marR="0" lvl="5" indent="-63500" algn="l" rtl="0">
              <a:lnSpc>
                <a:spcPct val="100000"/>
              </a:lnSpc>
              <a:spcBef>
                <a:spcPts val="3500"/>
              </a:spcBef>
              <a:spcAft>
                <a:spcPts val="0"/>
              </a:spcAft>
              <a:buClr>
                <a:schemeClr val="lt1"/>
              </a:buClr>
              <a:buSzPct val="100000"/>
              <a:buFont typeface="Cabin"/>
              <a:buChar char="•"/>
              <a:defRPr sz="1400" b="0" i="0" u="none" strike="noStrike" cap="none">
                <a:solidFill>
                  <a:srgbClr val="000000"/>
                </a:solidFill>
                <a:latin typeface="Arial"/>
                <a:ea typeface="Arial"/>
                <a:cs typeface="Arial"/>
                <a:sym typeface="Arial"/>
              </a:defRPr>
            </a:lvl6pPr>
            <a:lvl7pPr marL="2806700" marR="0" lvl="6" indent="-63500" algn="l" rtl="0">
              <a:lnSpc>
                <a:spcPct val="100000"/>
              </a:lnSpc>
              <a:spcBef>
                <a:spcPts val="3500"/>
              </a:spcBef>
              <a:spcAft>
                <a:spcPts val="0"/>
              </a:spcAft>
              <a:buClr>
                <a:schemeClr val="lt1"/>
              </a:buClr>
              <a:buSzPct val="100000"/>
              <a:buFont typeface="Cabin"/>
              <a:buChar char="•"/>
              <a:defRPr sz="1400" b="0" i="0" u="none" strike="noStrike" cap="none">
                <a:solidFill>
                  <a:srgbClr val="000000"/>
                </a:solidFill>
                <a:latin typeface="Arial"/>
                <a:ea typeface="Arial"/>
                <a:cs typeface="Arial"/>
                <a:sym typeface="Arial"/>
              </a:defRPr>
            </a:lvl7pPr>
            <a:lvl8pPr marL="3263900" marR="0" lvl="7" indent="-63500" algn="l" rtl="0">
              <a:lnSpc>
                <a:spcPct val="100000"/>
              </a:lnSpc>
              <a:spcBef>
                <a:spcPts val="3500"/>
              </a:spcBef>
              <a:spcAft>
                <a:spcPts val="0"/>
              </a:spcAft>
              <a:buClr>
                <a:schemeClr val="lt1"/>
              </a:buClr>
              <a:buSzPct val="100000"/>
              <a:buFont typeface="Cabin"/>
              <a:buChar char="•"/>
              <a:defRPr sz="1400" b="0" i="0" u="none" strike="noStrike" cap="none">
                <a:solidFill>
                  <a:srgbClr val="000000"/>
                </a:solidFill>
                <a:latin typeface="Arial"/>
                <a:ea typeface="Arial"/>
                <a:cs typeface="Arial"/>
                <a:sym typeface="Arial"/>
              </a:defRPr>
            </a:lvl8pPr>
            <a:lvl9pPr marL="3721100" marR="0" lvl="8" indent="-63500" algn="l" rtl="0">
              <a:lnSpc>
                <a:spcPct val="100000"/>
              </a:lnSpc>
              <a:spcBef>
                <a:spcPts val="3500"/>
              </a:spcBef>
              <a:spcAft>
                <a:spcPts val="0"/>
              </a:spcAft>
              <a:buClr>
                <a:schemeClr val="lt1"/>
              </a:buClr>
              <a:buSzPct val="100000"/>
              <a:buFont typeface="Cabin"/>
              <a:buChar char="•"/>
              <a:defRPr sz="1400" b="0" i="0" u="none" strike="noStrike" cap="none">
                <a:solidFill>
                  <a:srgbClr val="000000"/>
                </a:solidFill>
                <a:latin typeface="Arial"/>
                <a:ea typeface="Arial"/>
                <a:cs typeface="Arial"/>
                <a:sym typeface="Arial"/>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155700" y="789708"/>
            <a:ext cx="13932000" cy="1750191"/>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Arial"/>
              <a:buNone/>
              <a:defRPr sz="6000" b="0" i="0" u="none" strike="noStrike" cap="none">
                <a:solidFill>
                  <a:srgbClr val="FFFC00"/>
                </a:solidFill>
                <a:latin typeface="Arial"/>
                <a:ea typeface="Arial"/>
                <a:cs typeface="Arial"/>
                <a:sym typeface="Arial"/>
              </a:defRPr>
            </a:lvl1pPr>
            <a:lvl2pPr marL="0" marR="0" lvl="1" indent="0" algn="ctr" rtl="0">
              <a:spcBef>
                <a:spcPts val="0"/>
              </a:spcBef>
              <a:spcAft>
                <a:spcPts val="0"/>
              </a:spcAft>
              <a:buNone/>
              <a:defRPr sz="1800"/>
            </a:lvl2pPr>
            <a:lvl3pPr marL="0" marR="0" lvl="2" indent="0" algn="ctr" rtl="0">
              <a:spcBef>
                <a:spcPts val="0"/>
              </a:spcBef>
              <a:spcAft>
                <a:spcPts val="0"/>
              </a:spcAft>
              <a:buNone/>
              <a:defRPr sz="1800"/>
            </a:lvl3pPr>
            <a:lvl4pPr marL="0" marR="0" lvl="3" indent="0" algn="ctr" rtl="0">
              <a:spcBef>
                <a:spcPts val="0"/>
              </a:spcBef>
              <a:spcAft>
                <a:spcPts val="0"/>
              </a:spcAft>
              <a:buNone/>
              <a:defRPr sz="1800"/>
            </a:lvl4pPr>
            <a:lvl5pPr marL="0" marR="0" lvl="4" indent="0" algn="ctr" rtl="0">
              <a:spcBef>
                <a:spcPts val="0"/>
              </a:spcBef>
              <a:spcAft>
                <a:spcPts val="0"/>
              </a:spcAft>
              <a:buNone/>
              <a:defRPr sz="1800"/>
            </a:lvl5pPr>
            <a:lvl6pPr marL="457200" marR="0" lvl="5" indent="0" algn="ctr" rtl="0">
              <a:spcBef>
                <a:spcPts val="0"/>
              </a:spcBef>
              <a:spcAft>
                <a:spcPts val="0"/>
              </a:spcAft>
              <a:buNone/>
              <a:defRPr sz="1800"/>
            </a:lvl6pPr>
            <a:lvl7pPr marL="914400" marR="0" lvl="6" indent="0" algn="ctr" rtl="0">
              <a:spcBef>
                <a:spcPts val="0"/>
              </a:spcBef>
              <a:spcAft>
                <a:spcPts val="0"/>
              </a:spcAft>
              <a:buNone/>
              <a:defRPr sz="1800"/>
            </a:lvl7pPr>
            <a:lvl8pPr marL="1371600" marR="0" lvl="7" indent="0" algn="ctr" rtl="0">
              <a:spcBef>
                <a:spcPts val="0"/>
              </a:spcBef>
              <a:spcAft>
                <a:spcPts val="0"/>
              </a:spcAft>
              <a:buNone/>
              <a:defRPr sz="1800"/>
            </a:lvl8pPr>
            <a:lvl9pPr marL="1828800" marR="0" lvl="8" indent="0" algn="ctr" rtl="0">
              <a:spcBef>
                <a:spcPts val="0"/>
              </a:spcBef>
              <a:spcAft>
                <a:spcPts val="0"/>
              </a:spcAft>
              <a:buNone/>
              <a:defRPr sz="1800"/>
            </a:lvl9pPr>
          </a:lstStyle>
          <a:p>
            <a:endParaRPr dirty="0"/>
          </a:p>
        </p:txBody>
      </p:sp>
    </p:spTree>
    <p:extLst>
      <p:ext uri="{BB962C8B-B14F-4D97-AF65-F5344CB8AC3E}">
        <p14:creationId xmlns:p14="http://schemas.microsoft.com/office/powerpoint/2010/main" val="1531137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25"/>
        <p:cNvGrpSpPr/>
        <p:nvPr/>
      </p:nvGrpSpPr>
      <p:grpSpPr>
        <a:xfrm>
          <a:off x="0" y="0"/>
          <a:ext cx="0" cy="0"/>
          <a:chOff x="0" y="0"/>
          <a:chExt cx="0" cy="0"/>
        </a:xfrm>
      </p:grpSpPr>
    </p:spTree>
    <p:extLst>
      <p:ext uri="{BB962C8B-B14F-4D97-AF65-F5344CB8AC3E}">
        <p14:creationId xmlns:p14="http://schemas.microsoft.com/office/powerpoint/2010/main" val="17823719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8"/>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ctr" rtl="0">
              <a:spcBef>
                <a:spcPts val="0"/>
              </a:spcBef>
              <a:spcAft>
                <a:spcPts val="0"/>
              </a:spcAft>
              <a:buNone/>
              <a:defRPr sz="1800"/>
            </a:lvl2pPr>
            <a:lvl3pPr marL="0" marR="0" lvl="2" indent="0" algn="ctr" rtl="0">
              <a:spcBef>
                <a:spcPts val="0"/>
              </a:spcBef>
              <a:spcAft>
                <a:spcPts val="0"/>
              </a:spcAft>
              <a:buNone/>
              <a:defRPr sz="1800"/>
            </a:lvl3pPr>
            <a:lvl4pPr marL="0" marR="0" lvl="3" indent="0" algn="ctr" rtl="0">
              <a:spcBef>
                <a:spcPts val="0"/>
              </a:spcBef>
              <a:spcAft>
                <a:spcPts val="0"/>
              </a:spcAft>
              <a:buNone/>
              <a:defRPr sz="1800"/>
            </a:lvl4pPr>
            <a:lvl5pPr marL="0" marR="0" lvl="4" indent="0" algn="ctr" rtl="0">
              <a:spcBef>
                <a:spcPts val="0"/>
              </a:spcBef>
              <a:spcAft>
                <a:spcPts val="0"/>
              </a:spcAft>
              <a:buNone/>
              <a:defRPr sz="1800"/>
            </a:lvl5pPr>
            <a:lvl6pPr marL="457200" marR="0" lvl="5" indent="0" algn="ctr" rtl="0">
              <a:spcBef>
                <a:spcPts val="0"/>
              </a:spcBef>
              <a:spcAft>
                <a:spcPts val="0"/>
              </a:spcAft>
              <a:buNone/>
              <a:defRPr sz="1800"/>
            </a:lvl6pPr>
            <a:lvl7pPr marL="914400" marR="0" lvl="6" indent="0" algn="ctr" rtl="0">
              <a:spcBef>
                <a:spcPts val="0"/>
              </a:spcBef>
              <a:spcAft>
                <a:spcPts val="0"/>
              </a:spcAft>
              <a:buNone/>
              <a:defRPr sz="1800"/>
            </a:lvl7pPr>
            <a:lvl8pPr marL="1371600" marR="0" lvl="7" indent="0" algn="ctr" rtl="0">
              <a:spcBef>
                <a:spcPts val="0"/>
              </a:spcBef>
              <a:spcAft>
                <a:spcPts val="0"/>
              </a:spcAft>
              <a:buNone/>
              <a:defRPr sz="1800"/>
            </a:lvl8pPr>
            <a:lvl9pPr marL="1828800" marR="0" lvl="8" indent="0" algn="ctr" rtl="0">
              <a:spcBef>
                <a:spcPts val="0"/>
              </a:spcBef>
              <a:spcAft>
                <a:spcPts val="0"/>
              </a:spcAft>
              <a:buNone/>
              <a:defRPr sz="1800"/>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marR="0" lvl="0" indent="-34290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742950" marR="0" lvl="1" indent="-28575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1143000" marR="0" lvl="2" indent="-22860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600200" marR="0" lvl="3" indent="-22860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2057400" marR="0" lvl="4" indent="-22860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457200" marR="0" lvl="5" indent="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914400" marR="0" lvl="6" indent="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1371600" marR="0" lvl="7" indent="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1828800" marR="0" lvl="8" indent="0" algn="ct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48" r:id="rId1"/>
    <p:sldLayoutId id="2147483681" r:id="rId2"/>
    <p:sldLayoutId id="2147483693" r:id="rId3"/>
    <p:sldLayoutId id="214748369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6000" b="0" i="0" u="none" strike="noStrike" cap="none">
          <a:solidFill>
            <a:srgbClr val="FFFC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y4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png"/><Relationship Id="rId4" Type="http://schemas.openxmlformats.org/officeDocument/2006/relationships/hyperlink" Target="www.pythonlearn.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iki.python.org/moin/HowTo/Sorting"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Πλειάδες</a:t>
            </a:r>
            <a:endParaRPr lang="en-US" sz="7600" u="none" strike="noStrike" cap="none" dirty="0">
              <a:solidFill>
                <a:srgbClr val="FFD966"/>
              </a:solidFill>
              <a:latin typeface="Arial" charset="0"/>
              <a:ea typeface="Arial" charset="0"/>
              <a:cs typeface="Arial" charset="0"/>
              <a:sym typeface="Cabin"/>
            </a:endParaRPr>
          </a:p>
        </p:txBody>
      </p:sp>
      <p:sp>
        <p:nvSpPr>
          <p:cNvPr id="166" name="Shape 166"/>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charset="0"/>
                <a:ea typeface="Arial" charset="0"/>
                <a:cs typeface="Arial" charset="0"/>
                <a:sym typeface="Cabin"/>
              </a:rPr>
              <a:t>Κεφάλαιο</a:t>
            </a:r>
            <a:r>
              <a:rPr lang="en-US" sz="4800" u="none" strike="noStrike" cap="none" dirty="0">
                <a:solidFill>
                  <a:schemeClr val="lt1"/>
                </a:solidFill>
                <a:latin typeface="Arial" charset="0"/>
                <a:ea typeface="Arial" charset="0"/>
                <a:cs typeface="Arial" charset="0"/>
                <a:sym typeface="Cabin"/>
              </a:rPr>
              <a:t> 10</a:t>
            </a:r>
          </a:p>
        </p:txBody>
      </p:sp>
      <p:sp>
        <p:nvSpPr>
          <p:cNvPr id="167" name="Shape 167"/>
          <p:cNvSpPr txBox="1"/>
          <p:nvPr/>
        </p:nvSpPr>
        <p:spPr>
          <a:xfrm>
            <a:off x="3167825" y="7002457"/>
            <a:ext cx="98984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l-GR" sz="3200" u="none" strike="noStrike" cap="none"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dirty="0">
                <a:solidFill>
                  <a:srgbClr val="FFFF00"/>
                </a:solidFill>
                <a:latin typeface="Arial" charset="0"/>
                <a:ea typeface="Arial" charset="0"/>
                <a:cs typeface="Arial" charset="0"/>
                <a:sym typeface="Cabin"/>
                <a:hlinkClick r:id="rId3"/>
              </a:rPr>
              <a:t>www.py4e.com</a:t>
            </a:r>
            <a:endParaRPr lang="en-US" sz="3200" u="sng" strike="noStrike" cap="none" dirty="0">
              <a:solidFill>
                <a:schemeClr val="hlink"/>
              </a:solidFill>
              <a:latin typeface="Arial" charset="0"/>
              <a:ea typeface="Arial" charset="0"/>
              <a:cs typeface="Arial" charset="0"/>
              <a:sym typeface="Cabin"/>
              <a:hlinkClick r:id="rId4"/>
            </a:endParaRPr>
          </a:p>
        </p:txBody>
      </p:sp>
      <p:pic>
        <p:nvPicPr>
          <p:cNvPr id="168" name="Shape 168"/>
          <p:cNvPicPr preferRelativeResize="0"/>
          <p:nvPr/>
        </p:nvPicPr>
        <p:blipFill rotWithShape="1">
          <a:blip r:embed="rId5">
            <a:alphaModFix/>
          </a:blip>
          <a:srcRect/>
          <a:stretch/>
        </p:blipFill>
        <p:spPr>
          <a:xfrm>
            <a:off x="13574712" y="7170732"/>
            <a:ext cx="1968500" cy="668337"/>
          </a:xfrm>
          <a:prstGeom prst="rect">
            <a:avLst/>
          </a:prstGeom>
          <a:noFill/>
          <a:ln>
            <a:noFill/>
          </a:ln>
        </p:spPr>
      </p:pic>
      <p:pic>
        <p:nvPicPr>
          <p:cNvPr id="169" name="Shape 169"/>
          <p:cNvPicPr preferRelativeResize="0"/>
          <p:nvPr/>
        </p:nvPicPr>
        <p:blipFill rotWithShape="1">
          <a:blip r:embed="rId6">
            <a:alphaModFix/>
          </a:blip>
          <a:srcRect/>
          <a:stretch/>
        </p:blipFill>
        <p:spPr>
          <a:xfrm>
            <a:off x="635250" y="6976157"/>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800" u="none" strike="noStrike" cap="none" dirty="0" err="1">
                <a:solidFill>
                  <a:srgbClr val="FFD966"/>
                </a:solidFill>
                <a:latin typeface="Arial" charset="0"/>
                <a:ea typeface="Arial" charset="0"/>
                <a:cs typeface="Arial" charset="0"/>
                <a:sym typeface="Cabin"/>
              </a:rPr>
              <a:t>Ταξινομόντας</a:t>
            </a:r>
            <a:r>
              <a:rPr lang="el-GR" sz="7800" u="none" strike="noStrike" cap="none" dirty="0">
                <a:solidFill>
                  <a:srgbClr val="FFD966"/>
                </a:solidFill>
                <a:latin typeface="Arial" charset="0"/>
                <a:ea typeface="Arial" charset="0"/>
                <a:cs typeface="Arial" charset="0"/>
                <a:sym typeface="Cabin"/>
              </a:rPr>
              <a:t> Λίστες Πλειάδων</a:t>
            </a:r>
            <a:endParaRPr lang="en-US" sz="7800" u="none" strike="noStrike" cap="none" dirty="0">
              <a:solidFill>
                <a:srgbClr val="FFD966"/>
              </a:solidFill>
              <a:latin typeface="Arial" charset="0"/>
              <a:ea typeface="Arial" charset="0"/>
              <a:cs typeface="Arial" charset="0"/>
              <a:sym typeface="Cabin"/>
            </a:endParaRPr>
          </a:p>
        </p:txBody>
      </p:sp>
      <p:sp>
        <p:nvSpPr>
          <p:cNvPr id="231" name="Shape 231"/>
          <p:cNvSpPr txBox="1">
            <a:spLocks noGrp="1"/>
          </p:cNvSpPr>
          <p:nvPr>
            <p:ph type="body" idx="1"/>
          </p:nvPr>
        </p:nvSpPr>
        <p:spPr>
          <a:xfrm>
            <a:off x="1155700" y="2603499"/>
            <a:ext cx="13932000" cy="2734627"/>
          </a:xfrm>
          <a:prstGeom prst="rect">
            <a:avLst/>
          </a:prstGeom>
          <a:noFill/>
          <a:ln>
            <a:noFill/>
          </a:ln>
        </p:spPr>
        <p:txBody>
          <a:bodyPr lIns="50800" tIns="50800" rIns="50800" bIns="50800" anchor="ctr" anchorCtr="0">
            <a:noAutofit/>
          </a:bodyPr>
          <a:lstStyle/>
          <a:p>
            <a:pPr marL="1104900" marR="0" lvl="0" indent="-609600"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Μπορούμε να εκμεταλλευτούμε τη δυνατότητα ταξινόμησης μιας λίστας </a:t>
            </a:r>
            <a:r>
              <a:rPr lang="el-GR" sz="3600" dirty="0">
                <a:solidFill>
                  <a:srgbClr val="FF7F00"/>
                </a:solidFill>
                <a:latin typeface="Arial" charset="0"/>
                <a:cs typeface="Arial" charset="0"/>
                <a:sym typeface="Cabin"/>
              </a:rPr>
              <a:t>πλειάδων</a:t>
            </a:r>
            <a:r>
              <a:rPr lang="el-GR" sz="3600" u="none" strike="noStrike" cap="none" dirty="0">
                <a:solidFill>
                  <a:schemeClr val="lt1"/>
                </a:solidFill>
                <a:latin typeface="Arial" charset="0"/>
                <a:ea typeface="Arial" charset="0"/>
                <a:cs typeface="Arial" charset="0"/>
                <a:sym typeface="Cabin"/>
              </a:rPr>
              <a:t> για να λάβουμε μια ταξινομημένη έκδοση ενός λεξικού</a:t>
            </a:r>
            <a:endParaRPr lang="en-US" sz="3600" u="none" strike="noStrike" cap="none" dirty="0">
              <a:solidFill>
                <a:schemeClr val="lt1"/>
              </a:solidFill>
              <a:latin typeface="Arial" charset="0"/>
              <a:ea typeface="Arial" charset="0"/>
              <a:cs typeface="Arial" charset="0"/>
              <a:sym typeface="Cabin"/>
            </a:endParaRPr>
          </a:p>
          <a:p>
            <a:pPr marL="1104900" marR="0" lvl="0" indent="-609600"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Αρχικά ταξινομούμε το λεξικό κατά το κλειδί χρησιμοποιώντας τη μέθοδο </a:t>
            </a:r>
            <a:r>
              <a:rPr lang="en-US" sz="3600" u="none" strike="noStrike" cap="none" dirty="0">
                <a:solidFill>
                  <a:srgbClr val="FF00FF"/>
                </a:solidFill>
                <a:latin typeface="Arial" charset="0"/>
                <a:ea typeface="Arial" charset="0"/>
                <a:cs typeface="Arial" charset="0"/>
                <a:sym typeface="Cabin"/>
              </a:rPr>
              <a:t>items</a:t>
            </a:r>
            <a:r>
              <a:rPr lang="el-GR" sz="3600" u="none" strike="noStrike" cap="none" dirty="0">
                <a:solidFill>
                  <a:schemeClr val="lt1"/>
                </a:solidFill>
                <a:latin typeface="Arial" charset="0"/>
                <a:ea typeface="Arial" charset="0"/>
                <a:cs typeface="Arial" charset="0"/>
                <a:sym typeface="Cabin"/>
              </a:rPr>
              <a:t>() και έπειτα τη συνάρτηση </a:t>
            </a:r>
            <a:r>
              <a:rPr lang="en-US" sz="3600" u="none" strike="noStrike" cap="none" dirty="0">
                <a:solidFill>
                  <a:srgbClr val="FFFF00"/>
                </a:solidFill>
                <a:latin typeface="Arial" charset="0"/>
                <a:ea typeface="Arial" charset="0"/>
                <a:cs typeface="Arial" charset="0"/>
                <a:sym typeface="Cabin"/>
              </a:rPr>
              <a:t>sorted()</a:t>
            </a:r>
            <a:endParaRPr lang="en-US" sz="3600" u="none" strike="noStrike" cap="none" dirty="0">
              <a:solidFill>
                <a:schemeClr val="lt1"/>
              </a:solidFill>
              <a:latin typeface="Arial" charset="0"/>
              <a:ea typeface="Arial" charset="0"/>
              <a:cs typeface="Arial" charset="0"/>
              <a:sym typeface="Cabin"/>
            </a:endParaRPr>
          </a:p>
        </p:txBody>
      </p:sp>
      <p:sp>
        <p:nvSpPr>
          <p:cNvPr id="232" name="Shape 232"/>
          <p:cNvSpPr txBox="1"/>
          <p:nvPr/>
        </p:nvSpPr>
        <p:spPr>
          <a:xfrm>
            <a:off x="3537776" y="5536247"/>
            <a:ext cx="10781728" cy="3390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d</a:t>
            </a:r>
            <a:r>
              <a:rPr lang="en-US" sz="3000" i="0" u="none" strike="noStrike" cap="none" dirty="0">
                <a:solidFill>
                  <a:schemeClr val="lt1"/>
                </a:solidFill>
                <a:latin typeface="Courier"/>
                <a:ea typeface="Courier New"/>
                <a:cs typeface="Courier"/>
                <a:sym typeface="Courier New"/>
              </a:rPr>
              <a:t> = {'a':10, 'b':1, 'c':22}</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F00"/>
                </a:solidFill>
                <a:latin typeface="Courier"/>
                <a:ea typeface="Courier New"/>
                <a:cs typeface="Courier"/>
                <a:sym typeface="Courier New"/>
              </a:rPr>
              <a:t>d</a:t>
            </a:r>
            <a:r>
              <a:rPr lang="en-US" sz="3000" i="0" u="none" strike="noStrike" cap="none" dirty="0" err="1">
                <a:solidFill>
                  <a:srgbClr val="FF00FF"/>
                </a:solidFill>
                <a:latin typeface="Courier"/>
                <a:ea typeface="Courier New"/>
                <a:cs typeface="Courier"/>
                <a:sym typeface="Courier New"/>
              </a:rPr>
              <a:t>.items</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err="1">
                <a:solidFill>
                  <a:schemeClr val="lt1"/>
                </a:solidFill>
                <a:latin typeface="Courier"/>
                <a:ea typeface="Courier New"/>
                <a:cs typeface="Courier"/>
                <a:sym typeface="Courier New"/>
              </a:rPr>
              <a:t>dict_items</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7F00"/>
                </a:solidFill>
                <a:latin typeface="Courier"/>
                <a:ea typeface="Courier New"/>
                <a:cs typeface="Courier"/>
                <a:sym typeface="Courier New"/>
              </a:rPr>
              <a:t>('a', 10)</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('c', 22)</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('b', 1)</a:t>
            </a:r>
            <a:r>
              <a:rPr lang="en-US" sz="3000" i="0" u="none" strike="noStrike" cap="none" dirty="0">
                <a:solidFill>
                  <a:schemeClr val="lt1"/>
                </a:solidFill>
                <a:latin typeface="Courier"/>
                <a:ea typeface="Courier New"/>
                <a:cs typeface="Courier"/>
                <a:sym typeface="Courier New"/>
              </a:rPr>
              <a:t>])</a:t>
            </a:r>
          </a:p>
          <a:p>
            <a:pPr>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dirty="0">
                <a:solidFill>
                  <a:srgbClr val="FFFF00"/>
                </a:solidFill>
                <a:latin typeface="Courier"/>
                <a:ea typeface="Courier New"/>
                <a:cs typeface="Courier"/>
                <a:sym typeface="Courier New"/>
              </a:rPr>
              <a:t>sorted(</a:t>
            </a:r>
            <a:r>
              <a:rPr lang="en-US" sz="3000" dirty="0" err="1">
                <a:solidFill>
                  <a:srgbClr val="00FF00"/>
                </a:solidFill>
                <a:latin typeface="Courier"/>
                <a:ea typeface="Courier New"/>
                <a:cs typeface="Courier"/>
                <a:sym typeface="Courier New"/>
              </a:rPr>
              <a:t>d</a:t>
            </a:r>
            <a:r>
              <a:rPr lang="en-US" sz="3000" dirty="0" err="1">
                <a:solidFill>
                  <a:srgbClr val="FF00FF"/>
                </a:solidFill>
                <a:latin typeface="Courier"/>
                <a:ea typeface="Courier New"/>
                <a:cs typeface="Courier"/>
                <a:sym typeface="Courier New"/>
              </a:rPr>
              <a:t>.items</a:t>
            </a:r>
            <a:r>
              <a:rPr lang="en-US" sz="3000" dirty="0">
                <a:solidFill>
                  <a:schemeClr val="lt1"/>
                </a:solidFill>
                <a:latin typeface="Courier"/>
                <a:ea typeface="Courier New"/>
                <a:cs typeface="Courier"/>
                <a:sym typeface="Courier New"/>
              </a:rPr>
              <a:t>()</a:t>
            </a:r>
            <a:r>
              <a:rPr lang="en-US" sz="3000" dirty="0">
                <a:solidFill>
                  <a:srgbClr val="FFFC00"/>
                </a:solidFill>
                <a:latin typeface="Courier"/>
                <a:ea typeface="Courier New"/>
                <a:cs typeface="Courier"/>
                <a:sym typeface="Courier New"/>
              </a:rPr>
              <a:t>)</a:t>
            </a:r>
            <a:endParaRPr lang="en-US" sz="3000" i="0" u="none" strike="noStrike" cap="none" dirty="0">
              <a:solidFill>
                <a:srgbClr val="FFFC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7F00"/>
                </a:solidFill>
                <a:latin typeface="Courier"/>
                <a:ea typeface="Courier New"/>
                <a:cs typeface="Courier"/>
                <a:sym typeface="Courier New"/>
              </a:rPr>
              <a:t>('a', 10)</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('b', 1)</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('c', 22)</a:t>
            </a:r>
            <a:r>
              <a:rPr lang="en-US" sz="3000" i="0" u="none" strike="noStrike" cap="none" dirty="0">
                <a:solidFill>
                  <a:schemeClr val="lt1"/>
                </a:solidFill>
                <a:latin typeface="Courier"/>
                <a:ea typeface="Courier New"/>
                <a:cs typeface="Courier"/>
                <a:sym typeface="Courier New"/>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1155700" y="789708"/>
            <a:ext cx="13764260" cy="17501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800" u="none" strike="noStrike" cap="none" dirty="0">
                <a:solidFill>
                  <a:srgbClr val="FFD966"/>
                </a:solidFill>
                <a:latin typeface="Arial" charset="0"/>
                <a:ea typeface="Arial" charset="0"/>
                <a:cs typeface="Arial" charset="0"/>
                <a:sym typeface="Cabin"/>
              </a:rPr>
              <a:t>Χρησιμοποιώντας την</a:t>
            </a:r>
            <a:r>
              <a:rPr lang="en-US" sz="7800" u="none" strike="noStrike" cap="none" dirty="0">
                <a:solidFill>
                  <a:srgbClr val="FFFF00"/>
                </a:solidFill>
                <a:latin typeface="Arial" charset="0"/>
                <a:ea typeface="Arial" charset="0"/>
                <a:cs typeface="Arial" charset="0"/>
                <a:sym typeface="Cabin"/>
              </a:rPr>
              <a:t> </a:t>
            </a:r>
            <a:r>
              <a:rPr lang="en-US" sz="7800" u="none" strike="noStrike" cap="none" dirty="0">
                <a:solidFill>
                  <a:srgbClr val="FF40FF"/>
                </a:solidFill>
                <a:latin typeface="Arial" charset="0"/>
                <a:ea typeface="Arial" charset="0"/>
                <a:cs typeface="Arial" charset="0"/>
                <a:sym typeface="Cabin"/>
              </a:rPr>
              <a:t>sorted()</a:t>
            </a:r>
          </a:p>
        </p:txBody>
      </p:sp>
      <p:sp>
        <p:nvSpPr>
          <p:cNvPr id="3" name="Text Placeholder 2"/>
          <p:cNvSpPr>
            <a:spLocks noGrp="1"/>
          </p:cNvSpPr>
          <p:nvPr>
            <p:ph type="body" idx="1"/>
          </p:nvPr>
        </p:nvSpPr>
        <p:spPr>
          <a:xfrm>
            <a:off x="1155700" y="2786576"/>
            <a:ext cx="5534660" cy="4365898"/>
          </a:xfrm>
        </p:spPr>
        <p:txBody>
          <a:bodyPr/>
          <a:lstStyle/>
          <a:p>
            <a:pPr marL="647700" lvl="0" indent="0">
              <a:buNone/>
            </a:pPr>
            <a:r>
              <a:rPr lang="el-GR" dirty="0">
                <a:solidFill>
                  <a:schemeClr val="lt1"/>
                </a:solidFill>
                <a:latin typeface="Arial" charset="0"/>
                <a:ea typeface="Arial" charset="0"/>
                <a:cs typeface="Arial" charset="0"/>
                <a:sym typeface="Cabin"/>
              </a:rPr>
              <a:t>Μπορούμε να το κάνουμε ακόμα πιο άμεσα χρησιμοποιώντας την ενσωματωμένη συνάρτηση </a:t>
            </a:r>
            <a:r>
              <a:rPr lang="en-US" dirty="0">
                <a:solidFill>
                  <a:srgbClr val="FF00FF"/>
                </a:solidFill>
                <a:latin typeface="Arial" charset="0"/>
                <a:ea typeface="Arial" charset="0"/>
                <a:cs typeface="Arial" charset="0"/>
                <a:sym typeface="Cabin"/>
              </a:rPr>
              <a:t>sorted</a:t>
            </a:r>
            <a:r>
              <a:rPr lang="el-GR" dirty="0">
                <a:solidFill>
                  <a:schemeClr val="lt1"/>
                </a:solidFill>
                <a:latin typeface="Arial" charset="0"/>
                <a:ea typeface="Arial" charset="0"/>
                <a:cs typeface="Arial" charset="0"/>
                <a:sym typeface="Cabin"/>
              </a:rPr>
              <a:t> που δέχεται μια ακολουθία ως παράμετρο και επιστρέφει μια ταξινομημένη ακολουθία</a:t>
            </a:r>
            <a:endParaRPr lang="en-US" dirty="0">
              <a:solidFill>
                <a:schemeClr val="lt1"/>
              </a:solidFill>
              <a:latin typeface="Arial" charset="0"/>
              <a:ea typeface="Arial" charset="0"/>
              <a:cs typeface="Arial" charset="0"/>
              <a:sym typeface="Cabin"/>
            </a:endParaRPr>
          </a:p>
        </p:txBody>
      </p:sp>
      <p:sp>
        <p:nvSpPr>
          <p:cNvPr id="238" name="Shape 238"/>
          <p:cNvSpPr txBox="1"/>
          <p:nvPr/>
        </p:nvSpPr>
        <p:spPr>
          <a:xfrm>
            <a:off x="7872413" y="2139696"/>
            <a:ext cx="7997700" cy="571711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d</a:t>
            </a:r>
            <a:r>
              <a:rPr lang="en-US" sz="3000" i="0" u="none" strike="noStrike" cap="none" dirty="0">
                <a:solidFill>
                  <a:schemeClr val="lt1"/>
                </a:solidFill>
                <a:latin typeface="Courier"/>
                <a:ea typeface="Courier New"/>
                <a:cs typeface="Courier"/>
                <a:sym typeface="Courier New"/>
              </a:rPr>
              <a:t> = {'a':10, 'b':1, 'c':22}</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t</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00FF"/>
                </a:solidFill>
                <a:latin typeface="Courier"/>
                <a:ea typeface="Courier New"/>
                <a:cs typeface="Courier"/>
                <a:sym typeface="Courier New"/>
              </a:rPr>
              <a:t>sorted</a:t>
            </a: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rgbClr val="00FF00"/>
                </a:solidFill>
                <a:latin typeface="Courier"/>
                <a:ea typeface="Courier New"/>
                <a:cs typeface="Courier"/>
                <a:sym typeface="Courier New"/>
              </a:rPr>
              <a:t>d</a:t>
            </a:r>
            <a:r>
              <a:rPr lang="en-US" sz="3000" i="0" u="none" strike="noStrike" cap="none" dirty="0" err="1">
                <a:solidFill>
                  <a:srgbClr val="FF00FF"/>
                </a:solidFill>
                <a:latin typeface="Courier"/>
                <a:ea typeface="Courier New"/>
                <a:cs typeface="Courier"/>
                <a:sym typeface="Courier New"/>
              </a:rPr>
              <a:t>.items</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7F00"/>
                </a:solidFill>
                <a:latin typeface="Courier"/>
                <a:ea typeface="Courier New"/>
                <a:cs typeface="Courier"/>
                <a:sym typeface="Courier New"/>
              </a:rPr>
              <a:t>('a', 10)</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('b', 1)</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('c', 22)</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for</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k, v</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in</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00FF"/>
                </a:solidFill>
                <a:latin typeface="Courier"/>
                <a:ea typeface="Courier New"/>
                <a:cs typeface="Courier"/>
                <a:sym typeface="Courier New"/>
              </a:rPr>
              <a:t>sorted</a:t>
            </a: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rgbClr val="00FF00"/>
                </a:solidFill>
                <a:latin typeface="Courier"/>
                <a:ea typeface="Courier New"/>
                <a:cs typeface="Courier"/>
                <a:sym typeface="Courier New"/>
              </a:rPr>
              <a:t>d</a:t>
            </a:r>
            <a:r>
              <a:rPr lang="en-US" sz="3000" i="0" u="none" strike="noStrike" cap="none" dirty="0" err="1">
                <a:solidFill>
                  <a:srgbClr val="FF00FF"/>
                </a:solidFill>
                <a:latin typeface="Courier"/>
                <a:ea typeface="Courier New"/>
                <a:cs typeface="Courier"/>
                <a:sym typeface="Courier New"/>
              </a:rPr>
              <a:t>.items</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a:solidFill>
                  <a:srgbClr val="00FF00"/>
                </a:solidFill>
                <a:latin typeface="Courier"/>
                <a:ea typeface="Courier New"/>
                <a:cs typeface="Courier"/>
                <a:sym typeface="Courier New"/>
              </a:rPr>
              <a:t>k</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00FF00"/>
                </a:solidFill>
                <a:latin typeface="Courier"/>
                <a:ea typeface="Courier New"/>
                <a:cs typeface="Courier"/>
                <a:sym typeface="Courier New"/>
              </a:rPr>
              <a:t>v</a:t>
            </a:r>
            <a:r>
              <a:rPr lang="en-US" sz="30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 10</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b 1</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c 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0" y="789708"/>
            <a:ext cx="16256000" cy="17501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200" u="none" strike="noStrike" cap="none" dirty="0">
                <a:solidFill>
                  <a:srgbClr val="FFD966"/>
                </a:solidFill>
                <a:latin typeface="Arial" charset="0"/>
                <a:ea typeface="Arial" charset="0"/>
                <a:cs typeface="Arial" charset="0"/>
                <a:sym typeface="Cabin"/>
              </a:rPr>
              <a:t>Ταξινόμηση κατά Τιμή Αντί για Κλειδί</a:t>
            </a:r>
            <a:endParaRPr lang="en-US" sz="7200" u="none" strike="noStrike" cap="none" dirty="0">
              <a:solidFill>
                <a:srgbClr val="FFD966"/>
              </a:solidFill>
              <a:latin typeface="Arial" charset="0"/>
              <a:ea typeface="Arial" charset="0"/>
              <a:cs typeface="Arial" charset="0"/>
              <a:sym typeface="Cabin"/>
            </a:endParaRPr>
          </a:p>
        </p:txBody>
      </p:sp>
      <p:sp>
        <p:nvSpPr>
          <p:cNvPr id="245" name="Shape 245"/>
          <p:cNvSpPr txBox="1">
            <a:spLocks noGrp="1"/>
          </p:cNvSpPr>
          <p:nvPr>
            <p:ph type="body" idx="1"/>
          </p:nvPr>
        </p:nvSpPr>
        <p:spPr>
          <a:xfrm>
            <a:off x="592666" y="2603500"/>
            <a:ext cx="6387466" cy="5750792"/>
          </a:xfrm>
          <a:prstGeom prst="rect">
            <a:avLst/>
          </a:prstGeom>
          <a:noFill/>
          <a:ln>
            <a:noFill/>
          </a:ln>
        </p:spPr>
        <p:txBody>
          <a:bodyPr lIns="50800" tIns="50800" rIns="50800" bIns="50800" anchor="ctr" anchorCtr="0">
            <a:noAutofit/>
          </a:bodyPr>
          <a:lstStyle/>
          <a:p>
            <a:pPr marL="1104900" marR="0" lvl="0" indent="-609600"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Αν μπορούσαμε να δημιουργήσουμε μια λίστα </a:t>
            </a:r>
            <a:r>
              <a:rPr lang="el-GR" sz="3600" dirty="0">
                <a:solidFill>
                  <a:srgbClr val="FF7F00"/>
                </a:solidFill>
                <a:latin typeface="Arial" charset="0"/>
                <a:cs typeface="Arial" charset="0"/>
                <a:sym typeface="Cabin"/>
              </a:rPr>
              <a:t>πλειάδων</a:t>
            </a:r>
            <a:r>
              <a:rPr lang="el-GR" sz="3600" u="none" strike="noStrike" cap="none" dirty="0">
                <a:solidFill>
                  <a:schemeClr val="lt1"/>
                </a:solidFill>
                <a:latin typeface="Arial" charset="0"/>
                <a:ea typeface="Arial" charset="0"/>
                <a:cs typeface="Arial" charset="0"/>
                <a:sym typeface="Cabin"/>
              </a:rPr>
              <a:t> της μορφής </a:t>
            </a:r>
            <a:r>
              <a:rPr lang="el-GR" sz="3600" dirty="0">
                <a:solidFill>
                  <a:srgbClr val="FF7F00"/>
                </a:solidFill>
                <a:latin typeface="Arial" charset="0"/>
                <a:cs typeface="Arial" charset="0"/>
                <a:sym typeface="Cabin"/>
              </a:rPr>
              <a:t>(τιμή, κλειδί) </a:t>
            </a:r>
            <a:r>
              <a:rPr lang="el-GR" sz="3600" u="none" strike="noStrike" cap="none" dirty="0">
                <a:solidFill>
                  <a:schemeClr val="lt1"/>
                </a:solidFill>
                <a:latin typeface="Arial" charset="0"/>
                <a:ea typeface="Arial" charset="0"/>
                <a:cs typeface="Arial" charset="0"/>
                <a:sym typeface="Cabin"/>
              </a:rPr>
              <a:t>θα μπορούσαμε να </a:t>
            </a:r>
            <a:r>
              <a:rPr lang="el-GR" sz="3600" dirty="0">
                <a:solidFill>
                  <a:srgbClr val="FF00FF"/>
                </a:solidFill>
                <a:latin typeface="Arial" charset="0"/>
                <a:cs typeface="Arial" charset="0"/>
                <a:sym typeface="Cabin"/>
              </a:rPr>
              <a:t>ταξινομήσουμε</a:t>
            </a:r>
            <a:r>
              <a:rPr lang="el-GR" sz="3600" u="none" strike="noStrike" cap="none" dirty="0">
                <a:solidFill>
                  <a:schemeClr val="lt1"/>
                </a:solidFill>
                <a:latin typeface="Arial" charset="0"/>
                <a:ea typeface="Arial" charset="0"/>
                <a:cs typeface="Arial" charset="0"/>
                <a:sym typeface="Cabin"/>
              </a:rPr>
              <a:t> κατά τιμή</a:t>
            </a:r>
            <a:endParaRPr lang="en-US" sz="3600" u="none" strike="noStrike" cap="none" dirty="0">
              <a:solidFill>
                <a:schemeClr val="lt1"/>
              </a:solidFill>
              <a:latin typeface="Arial" charset="0"/>
              <a:ea typeface="Arial" charset="0"/>
              <a:cs typeface="Arial" charset="0"/>
              <a:sym typeface="Cabin"/>
            </a:endParaRPr>
          </a:p>
          <a:p>
            <a:pPr marL="1104900" marR="0" lvl="0" indent="-609600"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Το επιτυγχάνουμε αυτό με έναν βρόχο </a:t>
            </a:r>
            <a:r>
              <a:rPr lang="el-GR" sz="3600" dirty="0">
                <a:solidFill>
                  <a:srgbClr val="FFFF00"/>
                </a:solidFill>
                <a:latin typeface="Arial" charset="0"/>
                <a:cs typeface="Arial" charset="0"/>
                <a:sym typeface="Cabin"/>
              </a:rPr>
              <a:t>for</a:t>
            </a:r>
            <a:r>
              <a:rPr lang="el-GR" sz="3600" u="none" strike="noStrike" cap="none" dirty="0">
                <a:solidFill>
                  <a:schemeClr val="lt1"/>
                </a:solidFill>
                <a:latin typeface="Arial" charset="0"/>
                <a:ea typeface="Arial" charset="0"/>
                <a:cs typeface="Arial" charset="0"/>
                <a:sym typeface="Cabin"/>
              </a:rPr>
              <a:t> που δημιουργεί μια λίστα πλειάδων</a:t>
            </a:r>
            <a:endParaRPr lang="en-US" sz="3600" u="none" strike="noStrike" cap="none" dirty="0">
              <a:solidFill>
                <a:schemeClr val="lt1"/>
              </a:solidFill>
              <a:latin typeface="Arial" charset="0"/>
              <a:ea typeface="Arial" charset="0"/>
              <a:cs typeface="Arial" charset="0"/>
              <a:sym typeface="Cabin"/>
            </a:endParaRPr>
          </a:p>
        </p:txBody>
      </p:sp>
      <p:sp>
        <p:nvSpPr>
          <p:cNvPr id="246" name="Shape 246"/>
          <p:cNvSpPr txBox="1"/>
          <p:nvPr/>
        </p:nvSpPr>
        <p:spPr>
          <a:xfrm>
            <a:off x="7335014" y="2603500"/>
            <a:ext cx="8328320" cy="5067300"/>
          </a:xfrm>
          <a:prstGeom prst="rect">
            <a:avLst/>
          </a:prstGeom>
          <a:noFill/>
          <a:ln>
            <a:noFill/>
          </a:ln>
        </p:spPr>
        <p:txBody>
          <a:bodyPr lIns="0" tIns="0" rIns="0" bIns="0" anchor="ctr" anchorCtr="0">
            <a:noAutofit/>
          </a:bodyPr>
          <a:lstStyle/>
          <a:p>
            <a:pPr lvl="1">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c</a:t>
            </a:r>
            <a:r>
              <a:rPr lang="en-US" sz="3000" i="0" u="none" strike="noStrike" cap="none" dirty="0">
                <a:solidFill>
                  <a:schemeClr val="lt1"/>
                </a:solidFill>
                <a:latin typeface="Courier"/>
                <a:ea typeface="Courier New"/>
                <a:cs typeface="Courier"/>
                <a:sym typeface="Courier New"/>
              </a:rPr>
              <a:t> = {'a':10, 'b':1, 'c':22}</a:t>
            </a:r>
          </a:p>
          <a:p>
            <a:pPr lvl="1">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F00"/>
                </a:solidFill>
                <a:latin typeface="Courier"/>
                <a:ea typeface="Courier New"/>
                <a:cs typeface="Courier"/>
                <a:sym typeface="Courier New"/>
              </a:rPr>
              <a:t>tmp</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00FF"/>
                </a:solidFill>
                <a:latin typeface="Courier"/>
                <a:ea typeface="Courier New"/>
                <a:cs typeface="Courier"/>
                <a:sym typeface="Courier New"/>
              </a:rPr>
              <a:t>list</a:t>
            </a:r>
            <a:r>
              <a:rPr lang="en-US" sz="3000" i="0" u="none" strike="noStrike" cap="none" dirty="0">
                <a:solidFill>
                  <a:schemeClr val="lt1"/>
                </a:solidFill>
                <a:latin typeface="Courier"/>
                <a:ea typeface="Courier New"/>
                <a:cs typeface="Courier"/>
                <a:sym typeface="Courier New"/>
              </a:rPr>
              <a:t>()</a:t>
            </a:r>
          </a:p>
          <a:p>
            <a:pPr lvl="1">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for</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k, v</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in</a:t>
            </a: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rgbClr val="00FF00"/>
                </a:solidFill>
                <a:latin typeface="Courier"/>
                <a:ea typeface="Courier New"/>
                <a:cs typeface="Courier"/>
                <a:sym typeface="Courier New"/>
              </a:rPr>
              <a:t>c</a:t>
            </a:r>
            <a:r>
              <a:rPr lang="en-US" sz="3000" i="0" u="none" strike="noStrike" cap="none" dirty="0" err="1">
                <a:solidFill>
                  <a:srgbClr val="FF00FF"/>
                </a:solidFill>
                <a:latin typeface="Courier"/>
                <a:ea typeface="Courier New"/>
                <a:cs typeface="Courier"/>
                <a:sym typeface="Courier New"/>
              </a:rPr>
              <a:t>.items</a:t>
            </a:r>
            <a:r>
              <a:rPr lang="en-US" sz="3000" i="0" u="none" strike="noStrike" cap="none" dirty="0">
                <a:solidFill>
                  <a:schemeClr val="lt1"/>
                </a:solidFill>
                <a:latin typeface="Courier"/>
                <a:ea typeface="Courier New"/>
                <a:cs typeface="Courier"/>
                <a:sym typeface="Courier New"/>
              </a:rPr>
              <a:t>() :</a:t>
            </a:r>
          </a:p>
          <a:p>
            <a:pPr lvl="1">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rgbClr val="00FF00"/>
                </a:solidFill>
                <a:latin typeface="Courier"/>
                <a:ea typeface="Courier New"/>
                <a:cs typeface="Courier"/>
                <a:sym typeface="Courier New"/>
              </a:rPr>
              <a:t>tmp</a:t>
            </a:r>
            <a:r>
              <a:rPr lang="en-US" sz="3000" i="0" u="none" strike="noStrike" cap="none" dirty="0" err="1">
                <a:solidFill>
                  <a:srgbClr val="FF00FF"/>
                </a:solidFill>
                <a:latin typeface="Courier"/>
                <a:ea typeface="Courier New"/>
                <a:cs typeface="Courier"/>
                <a:sym typeface="Courier New"/>
              </a:rPr>
              <a:t>.append</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(v, k)</a:t>
            </a:r>
            <a:r>
              <a:rPr lang="en-US" sz="3000" i="0" u="none" strike="noStrike" cap="none" dirty="0">
                <a:solidFill>
                  <a:schemeClr val="lt1"/>
                </a:solidFill>
                <a:latin typeface="Courier"/>
                <a:ea typeface="Courier New"/>
                <a:cs typeface="Courier"/>
                <a:sym typeface="Courier New"/>
              </a:rPr>
              <a:t> )</a:t>
            </a:r>
          </a:p>
          <a:p>
            <a:pPr lvl="1">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p>
          <a:p>
            <a:pPr lvl="1">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dirty="0">
                <a:solidFill>
                  <a:schemeClr val="lt1"/>
                </a:solidFill>
                <a:latin typeface="Courier"/>
                <a:ea typeface="Courier New"/>
                <a:cs typeface="Courier"/>
                <a:sym typeface="Courier New"/>
              </a:rPr>
              <a:t>(</a:t>
            </a:r>
            <a:r>
              <a:rPr lang="en-US" sz="3000" i="0" u="none" strike="noStrike" cap="none" dirty="0" err="1">
                <a:solidFill>
                  <a:srgbClr val="00FF00"/>
                </a:solidFill>
                <a:latin typeface="Courier"/>
                <a:ea typeface="Courier New"/>
                <a:cs typeface="Courier"/>
                <a:sym typeface="Courier New"/>
              </a:rPr>
              <a:t>tmp</a:t>
            </a:r>
            <a:r>
              <a:rPr lang="en-US" sz="3000" dirty="0">
                <a:solidFill>
                  <a:srgbClr val="FFFF00"/>
                </a:solidFill>
                <a:latin typeface="Courier"/>
                <a:ea typeface="Courier New"/>
                <a:cs typeface="Courier"/>
                <a:sym typeface="Courier New"/>
              </a:rPr>
              <a:t>)</a:t>
            </a:r>
            <a:endParaRPr lang="en-US" sz="3000" i="0" u="none" strike="noStrike" cap="none" dirty="0">
              <a:solidFill>
                <a:srgbClr val="00FF00"/>
              </a:solidFill>
              <a:latin typeface="Courier"/>
              <a:ea typeface="Courier New"/>
              <a:cs typeface="Courier"/>
              <a:sym typeface="Courier New"/>
            </a:endParaRPr>
          </a:p>
          <a:p>
            <a:pPr lvl="1">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[(10, 'a'), (22, 'c'), (1, 'b')]</a:t>
            </a:r>
          </a:p>
          <a:p>
            <a:pPr lvl="1">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A00"/>
                </a:solidFill>
                <a:latin typeface="Courier"/>
                <a:ea typeface="Courier New"/>
                <a:cs typeface="Courier"/>
                <a:sym typeface="Courier New"/>
              </a:rPr>
              <a:t>tmp</a:t>
            </a:r>
            <a:r>
              <a:rPr lang="en-US" sz="3000" i="0" u="none" strike="noStrike" cap="none" dirty="0">
                <a:solidFill>
                  <a:srgbClr val="00FA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sorted(</a:t>
            </a:r>
            <a:r>
              <a:rPr lang="en-US" sz="3000" i="0" u="none" strike="noStrike" cap="none" dirty="0" err="1">
                <a:solidFill>
                  <a:srgbClr val="00FF00"/>
                </a:solidFill>
                <a:latin typeface="Courier"/>
                <a:ea typeface="Courier New"/>
                <a:cs typeface="Courier"/>
                <a:sym typeface="Courier New"/>
              </a:rPr>
              <a:t>tmp</a:t>
            </a:r>
            <a:r>
              <a:rPr lang="en-US" sz="3000" i="0" u="none" strike="noStrike" cap="none" dirty="0">
                <a:solidFill>
                  <a:srgbClr val="FF00FF"/>
                </a:solidFill>
                <a:latin typeface="Courier"/>
                <a:ea typeface="Courier New"/>
                <a:cs typeface="Courier"/>
                <a:sym typeface="Courier New"/>
              </a:rPr>
              <a:t>, reverse=True</a:t>
            </a:r>
            <a:r>
              <a:rPr lang="en-US" sz="3000" i="0" u="none" strike="noStrike" cap="none" dirty="0">
                <a:solidFill>
                  <a:srgbClr val="FFFF00"/>
                </a:solidFill>
                <a:latin typeface="Courier"/>
                <a:ea typeface="Courier New"/>
                <a:cs typeface="Courier"/>
                <a:sym typeface="Courier New"/>
              </a:rPr>
              <a:t>)</a:t>
            </a:r>
          </a:p>
          <a:p>
            <a:pPr lvl="1">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err="1">
                <a:solidFill>
                  <a:srgbClr val="00FF00"/>
                </a:solidFill>
                <a:latin typeface="Courier"/>
                <a:ea typeface="Courier New"/>
                <a:cs typeface="Courier"/>
                <a:sym typeface="Courier New"/>
              </a:rPr>
              <a:t>tmp</a:t>
            </a:r>
            <a:r>
              <a:rPr lang="en-US" sz="3000" dirty="0">
                <a:solidFill>
                  <a:srgbClr val="FFFF00"/>
                </a:solidFill>
                <a:latin typeface="Courier"/>
                <a:ea typeface="Courier New"/>
                <a:cs typeface="Courier"/>
                <a:sym typeface="Courier New"/>
              </a:rPr>
              <a:t>)</a:t>
            </a:r>
            <a:endParaRPr lang="en-US" sz="3000" i="0" u="none" strike="noStrike" cap="none" dirty="0">
              <a:solidFill>
                <a:srgbClr val="00FF00"/>
              </a:solidFill>
              <a:latin typeface="Courier"/>
              <a:ea typeface="Courier New"/>
              <a:cs typeface="Courier"/>
              <a:sym typeface="Courier New"/>
            </a:endParaRPr>
          </a:p>
          <a:p>
            <a:pPr lvl="1">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[(22, 'c'), (10, 'a'), (1, 'b')]</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p:nvPr/>
        </p:nvSpPr>
        <p:spPr>
          <a:xfrm>
            <a:off x="1016950" y="871538"/>
            <a:ext cx="13487400" cy="7421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ourier New"/>
              <a:buNone/>
            </a:pPr>
            <a:r>
              <a:rPr lang="en-US" sz="3000" i="0" u="none" strike="noStrike" cap="none" dirty="0" err="1">
                <a:solidFill>
                  <a:srgbClr val="00FF00"/>
                </a:solidFill>
                <a:latin typeface="Courier"/>
                <a:ea typeface="Courier New"/>
                <a:cs typeface="Courier"/>
                <a:sym typeface="Courier New"/>
              </a:rPr>
              <a:t>fhand</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00FF"/>
                </a:solidFill>
                <a:latin typeface="Courier"/>
                <a:ea typeface="Courier New"/>
                <a:cs typeface="Courier"/>
                <a:sym typeface="Courier New"/>
              </a:rPr>
              <a:t>open</a:t>
            </a:r>
            <a:r>
              <a:rPr lang="en-US" sz="3000" i="0" u="none" strike="noStrike" cap="none" dirty="0">
                <a:solidFill>
                  <a:schemeClr val="lt1"/>
                </a:solidFill>
                <a:latin typeface="Courier"/>
                <a:ea typeface="Courier New"/>
                <a:cs typeface="Courier"/>
                <a:sym typeface="Courier New"/>
              </a:rPr>
              <a:t>('romeo.txt’)</a:t>
            </a:r>
          </a:p>
          <a:p>
            <a:pPr marL="0" marR="0" lvl="0" indent="0" algn="l" rtl="0">
              <a:lnSpc>
                <a:spcPct val="100000"/>
              </a:lnSpc>
              <a:spcBef>
                <a:spcPts val="0"/>
              </a:spcBef>
              <a:spcAft>
                <a:spcPts val="0"/>
              </a:spcAft>
              <a:buClr>
                <a:srgbClr val="00FF00"/>
              </a:buClr>
              <a:buSzPct val="25000"/>
              <a:buFont typeface="Courier New"/>
              <a:buNone/>
            </a:pPr>
            <a:r>
              <a:rPr lang="el-GR" sz="3000" dirty="0">
                <a:solidFill>
                  <a:srgbClr val="00FF00"/>
                </a:solidFill>
                <a:latin typeface="Courier"/>
                <a:ea typeface="Courier New"/>
                <a:cs typeface="Courier"/>
                <a:sym typeface="Courier New"/>
              </a:rPr>
              <a:t>πλήθος</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00FF"/>
                </a:solidFill>
                <a:latin typeface="Courier"/>
                <a:ea typeface="Courier New"/>
                <a:cs typeface="Courier"/>
                <a:sym typeface="Courier New"/>
              </a:rPr>
              <a:t>{}</a:t>
            </a: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FFFF00"/>
              </a:buClr>
              <a:buSzPct val="25000"/>
              <a:buFont typeface="Courier New"/>
              <a:buNone/>
            </a:pPr>
            <a:r>
              <a:rPr lang="en-US" sz="3000" i="0" u="none" strike="noStrike" cap="none" dirty="0">
                <a:solidFill>
                  <a:srgbClr val="FFFF00"/>
                </a:solidFill>
                <a:latin typeface="Courier"/>
                <a:ea typeface="Courier New"/>
                <a:cs typeface="Courier"/>
                <a:sym typeface="Courier New"/>
              </a:rPr>
              <a:t>for</a:t>
            </a:r>
            <a:r>
              <a:rPr lang="en-US" sz="3000" i="0" u="none" strike="noStrike" cap="none" dirty="0">
                <a:solidFill>
                  <a:schemeClr val="lt1"/>
                </a:solidFill>
                <a:latin typeface="Courier"/>
                <a:ea typeface="Courier New"/>
                <a:cs typeface="Courier"/>
                <a:sym typeface="Courier New"/>
              </a:rPr>
              <a:t> </a:t>
            </a:r>
            <a:r>
              <a:rPr lang="el-GR" sz="3000" dirty="0">
                <a:solidFill>
                  <a:srgbClr val="00FF00"/>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in</a:t>
            </a: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rgbClr val="00FF00"/>
                </a:solidFill>
                <a:latin typeface="Courier"/>
                <a:ea typeface="Courier New"/>
                <a:cs typeface="Courier"/>
                <a:sym typeface="Courier New"/>
              </a:rPr>
              <a:t>fhand</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r>
              <a:rPr lang="el-GR" sz="3000" i="0" u="none" strike="noStrike" cap="none" dirty="0">
                <a:solidFill>
                  <a:srgbClr val="00FF00"/>
                </a:solidFill>
                <a:latin typeface="Courier"/>
                <a:ea typeface="Courier New"/>
                <a:cs typeface="Courier"/>
                <a:sym typeface="Courier New"/>
              </a:rPr>
              <a:t>λέξεις</a:t>
            </a:r>
            <a:r>
              <a:rPr lang="en-US" sz="3000" i="0" u="none" strike="noStrike" cap="none" dirty="0">
                <a:solidFill>
                  <a:schemeClr val="lt1"/>
                </a:solidFill>
                <a:latin typeface="Courier"/>
                <a:ea typeface="Courier New"/>
                <a:cs typeface="Courier"/>
                <a:sym typeface="Courier New"/>
              </a:rPr>
              <a:t> = </a:t>
            </a:r>
            <a:r>
              <a:rPr lang="el-GR" sz="3000" dirty="0">
                <a:solidFill>
                  <a:srgbClr val="00FF00"/>
                </a:solidFill>
                <a:latin typeface="Courier"/>
                <a:ea typeface="Courier New"/>
                <a:cs typeface="Courier"/>
                <a:sym typeface="Courier New"/>
              </a:rPr>
              <a:t>γραμμή</a:t>
            </a:r>
            <a:r>
              <a:rPr lang="en-US" sz="3000" i="0" u="none" strike="noStrike" cap="none" dirty="0">
                <a:solidFill>
                  <a:srgbClr val="FF00FF"/>
                </a:solidFill>
                <a:latin typeface="Courier"/>
                <a:ea typeface="Courier New"/>
                <a:cs typeface="Courier"/>
                <a:sym typeface="Courier New"/>
              </a:rPr>
              <a:t>.split</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for</a:t>
            </a:r>
            <a:r>
              <a:rPr lang="en-US" sz="3000" i="0" u="none" strike="noStrike" cap="none" dirty="0">
                <a:solidFill>
                  <a:schemeClr val="lt1"/>
                </a:solidFill>
                <a:latin typeface="Courier"/>
                <a:ea typeface="Courier New"/>
                <a:cs typeface="Courier"/>
                <a:sym typeface="Courier New"/>
              </a:rPr>
              <a:t> </a:t>
            </a:r>
            <a:r>
              <a:rPr lang="el-GR" sz="3000" i="0" u="none" strike="noStrike" cap="none" dirty="0">
                <a:solidFill>
                  <a:srgbClr val="00FF00"/>
                </a:solidFill>
                <a:latin typeface="Courier"/>
                <a:ea typeface="Courier New"/>
                <a:cs typeface="Courier"/>
                <a:sym typeface="Courier New"/>
              </a:rPr>
              <a:t>λέξη</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in</a:t>
            </a: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rgbClr val="00FF00"/>
                </a:solidFill>
                <a:latin typeface="Courier"/>
                <a:ea typeface="Courier New"/>
                <a:cs typeface="Courier"/>
                <a:sym typeface="Courier New"/>
              </a:rPr>
              <a:t>lexeis</a:t>
            </a:r>
            <a:r>
              <a:rPr lang="en-US" sz="3000" i="0" u="none" strike="noStrike" cap="none" dirty="0">
                <a:solidFill>
                  <a:srgbClr val="00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l-GR" sz="3000" i="0" u="none" strike="noStrike" cap="none" dirty="0">
                <a:solidFill>
                  <a:schemeClr val="lt1"/>
                </a:solidFill>
                <a:latin typeface="Courier"/>
                <a:ea typeface="Courier New"/>
                <a:cs typeface="Courier"/>
                <a:sym typeface="Courier New"/>
              </a:rPr>
              <a:t>		</a:t>
            </a:r>
            <a:r>
              <a:rPr lang="el-GR" sz="3000" dirty="0">
                <a:solidFill>
                  <a:srgbClr val="00FF00"/>
                </a:solidFill>
                <a:latin typeface="Courier"/>
                <a:ea typeface="Courier New"/>
                <a:cs typeface="Courier"/>
                <a:sym typeface="Courier New"/>
              </a:rPr>
              <a:t>πλήθος</a:t>
            </a:r>
            <a:r>
              <a:rPr lang="en-US" sz="3000" i="0" u="none" strike="noStrike" cap="none" dirty="0">
                <a:solidFill>
                  <a:srgbClr val="00FFFF"/>
                </a:solidFill>
                <a:latin typeface="Courier"/>
                <a:ea typeface="Courier New"/>
                <a:cs typeface="Courier"/>
                <a:sym typeface="Courier New"/>
              </a:rPr>
              <a:t>[</a:t>
            </a:r>
            <a:r>
              <a:rPr lang="el-GR" sz="3000" i="0" u="none" strike="noStrike" cap="none" dirty="0">
                <a:solidFill>
                  <a:srgbClr val="00FFFF"/>
                </a:solidFill>
                <a:latin typeface="Courier"/>
                <a:ea typeface="Courier New"/>
                <a:cs typeface="Courier"/>
                <a:sym typeface="Courier New"/>
              </a:rPr>
              <a:t>λέξη</a:t>
            </a:r>
            <a:r>
              <a:rPr lang="en-US" sz="3000" i="0" u="none" strike="noStrike" cap="none" dirty="0">
                <a:solidFill>
                  <a:srgbClr val="00FFFF"/>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 = </a:t>
            </a:r>
            <a:r>
              <a:rPr lang="el-GR" sz="3000" dirty="0">
                <a:solidFill>
                  <a:srgbClr val="00FF00"/>
                </a:solidFill>
                <a:latin typeface="Courier"/>
                <a:ea typeface="Courier New"/>
                <a:cs typeface="Courier"/>
                <a:sym typeface="Courier New"/>
              </a:rPr>
              <a:t>πλήθος</a:t>
            </a:r>
            <a:r>
              <a:rPr lang="en-US" sz="3000" i="0" u="none" strike="noStrike" cap="none" dirty="0">
                <a:solidFill>
                  <a:srgbClr val="FF00FF"/>
                </a:solidFill>
                <a:latin typeface="Courier"/>
                <a:ea typeface="Courier New"/>
                <a:cs typeface="Courier"/>
                <a:sym typeface="Courier New"/>
              </a:rPr>
              <a:t>.get</a:t>
            </a:r>
            <a:r>
              <a:rPr lang="en-US" sz="3000" i="0" u="none" strike="noStrike" cap="none" dirty="0">
                <a:solidFill>
                  <a:schemeClr val="lt1"/>
                </a:solidFill>
                <a:latin typeface="Courier"/>
                <a:ea typeface="Courier New"/>
                <a:cs typeface="Courier"/>
                <a:sym typeface="Courier New"/>
              </a:rPr>
              <a:t>(</a:t>
            </a:r>
            <a:r>
              <a:rPr lang="el-GR" sz="3000" i="0" u="none" strike="noStrike" cap="none" dirty="0">
                <a:solidFill>
                  <a:srgbClr val="00FFFF"/>
                </a:solidFill>
                <a:latin typeface="Courier"/>
                <a:ea typeface="Courier New"/>
                <a:cs typeface="Courier"/>
                <a:sym typeface="Courier New"/>
              </a:rPr>
              <a:t>λέξη</a:t>
            </a:r>
            <a:r>
              <a:rPr lang="en-US" sz="3000" i="0" u="none" strike="noStrike" cap="none" dirty="0">
                <a:solidFill>
                  <a:schemeClr val="lt1"/>
                </a:solidFill>
                <a:latin typeface="Courier"/>
                <a:ea typeface="Courier New"/>
                <a:cs typeface="Courier"/>
                <a:sym typeface="Courier New"/>
              </a:rPr>
              <a:t>, 0 ) + 1</a:t>
            </a:r>
          </a:p>
          <a:p>
            <a:pPr marL="0" marR="0" lvl="0" indent="0" algn="ctr" rtl="0">
              <a:lnSpc>
                <a:spcPct val="100000"/>
              </a:lnSpc>
              <a:spcBef>
                <a:spcPts val="0"/>
              </a:spcBef>
              <a:spcAft>
                <a:spcPts val="0"/>
              </a:spcAft>
              <a:buClr>
                <a:srgbClr val="000000"/>
              </a:buClr>
              <a:buFont typeface="Arial"/>
              <a:buNone/>
            </a:pPr>
            <a:endParaRPr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Courier New"/>
              <a:buNone/>
            </a:pPr>
            <a:r>
              <a:rPr lang="en-US" sz="3000" i="0" u="none" strike="noStrike" cap="none" dirty="0" err="1">
                <a:solidFill>
                  <a:srgbClr val="00FF00"/>
                </a:solidFill>
                <a:latin typeface="Courier"/>
                <a:ea typeface="Courier New"/>
                <a:cs typeface="Courier"/>
                <a:sym typeface="Courier New"/>
              </a:rPr>
              <a:t>lst</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00FF"/>
                </a:solidFill>
                <a:latin typeface="Courier"/>
                <a:ea typeface="Courier New"/>
                <a:cs typeface="Courier"/>
                <a:sym typeface="Courier New"/>
              </a:rPr>
              <a:t>[]</a:t>
            </a: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FFFF00"/>
              </a:buClr>
              <a:buSzPct val="25000"/>
              <a:buFont typeface="Courier New"/>
              <a:buNone/>
            </a:pPr>
            <a:r>
              <a:rPr lang="en-US" sz="3000" i="0" u="none" strike="noStrike" cap="none" dirty="0">
                <a:solidFill>
                  <a:srgbClr val="FFFF00"/>
                </a:solidFill>
                <a:latin typeface="Courier"/>
                <a:ea typeface="Courier New"/>
                <a:cs typeface="Courier"/>
                <a:sym typeface="Courier New"/>
              </a:rPr>
              <a:t>for</a:t>
            </a:r>
            <a:r>
              <a:rPr lang="en-US" sz="3000" i="0" u="none" strike="noStrike" cap="none" dirty="0">
                <a:solidFill>
                  <a:schemeClr val="lt1"/>
                </a:solidFill>
                <a:latin typeface="Courier"/>
                <a:ea typeface="Courier New"/>
                <a:cs typeface="Courier"/>
                <a:sym typeface="Courier New"/>
              </a:rPr>
              <a:t> </a:t>
            </a:r>
            <a:r>
              <a:rPr lang="el-GR" sz="3000" i="0" u="none" strike="noStrike" cap="none" dirty="0">
                <a:solidFill>
                  <a:srgbClr val="FF7F00"/>
                </a:solidFill>
                <a:latin typeface="Courier"/>
                <a:ea typeface="Courier New"/>
                <a:cs typeface="Courier"/>
                <a:sym typeface="Courier New"/>
              </a:rPr>
              <a:t>κλειδί</a:t>
            </a:r>
            <a:r>
              <a:rPr lang="en-US" sz="3000" i="0" u="none" strike="noStrike" cap="none" dirty="0">
                <a:solidFill>
                  <a:srgbClr val="FF7F00"/>
                </a:solidFill>
                <a:latin typeface="Courier"/>
                <a:ea typeface="Courier New"/>
                <a:cs typeface="Courier"/>
                <a:sym typeface="Courier New"/>
              </a:rPr>
              <a:t>, </a:t>
            </a:r>
            <a:r>
              <a:rPr lang="el-GR" sz="3000" i="0" u="none" strike="noStrike" cap="none" dirty="0">
                <a:solidFill>
                  <a:srgbClr val="FF7F00"/>
                </a:solidFill>
                <a:latin typeface="Courier"/>
                <a:ea typeface="Courier New"/>
                <a:cs typeface="Courier"/>
                <a:sym typeface="Courier New"/>
              </a:rPr>
              <a:t>τιμή</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in</a:t>
            </a:r>
            <a:r>
              <a:rPr lang="en-US" sz="3000" i="0" u="none" strike="noStrike" cap="none" dirty="0">
                <a:solidFill>
                  <a:schemeClr val="lt1"/>
                </a:solidFill>
                <a:latin typeface="Courier"/>
                <a:ea typeface="Courier New"/>
                <a:cs typeface="Courier"/>
                <a:sym typeface="Courier New"/>
              </a:rPr>
              <a:t> </a:t>
            </a:r>
            <a:r>
              <a:rPr lang="el-GR" sz="3000" dirty="0">
                <a:solidFill>
                  <a:srgbClr val="00FF00"/>
                </a:solidFill>
                <a:latin typeface="Courier"/>
                <a:ea typeface="Courier New"/>
                <a:cs typeface="Courier"/>
                <a:sym typeface="Courier New"/>
              </a:rPr>
              <a:t>πλήθος</a:t>
            </a:r>
            <a:r>
              <a:rPr lang="en-US" sz="3000" i="0" u="none" strike="noStrike" cap="none" dirty="0">
                <a:solidFill>
                  <a:srgbClr val="FF00FF"/>
                </a:solidFill>
                <a:latin typeface="Courier"/>
                <a:ea typeface="Courier New"/>
                <a:cs typeface="Courier"/>
                <a:sym typeface="Courier New"/>
              </a:rPr>
              <a:t>.items</a:t>
            </a:r>
            <a:r>
              <a:rPr lang="en-US" sz="3000" i="0" u="none" strike="noStrike" cap="none" dirty="0">
                <a:solidFill>
                  <a:schemeClr val="lt1"/>
                </a:solidFill>
                <a:latin typeface="Courier"/>
                <a:ea typeface="Courier New"/>
                <a:cs typeface="Courier"/>
                <a:sym typeface="Courier New"/>
              </a:rPr>
              <a:t>():</a:t>
            </a:r>
          </a:p>
          <a:p>
            <a:pPr lvl="0">
              <a:buClr>
                <a:srgbClr val="FFFF00"/>
              </a:buClr>
              <a:buSzPct val="25000"/>
            </a:pPr>
            <a:r>
              <a:rPr lang="en-US" sz="3000" dirty="0">
                <a:solidFill>
                  <a:schemeClr val="lt1"/>
                </a:solidFill>
                <a:latin typeface="Courier"/>
                <a:ea typeface="Courier New"/>
                <a:cs typeface="Courier"/>
                <a:sym typeface="Courier New"/>
              </a:rPr>
              <a:t>	</a:t>
            </a:r>
            <a:r>
              <a:rPr lang="el-GR" sz="3000" dirty="0" err="1">
                <a:solidFill>
                  <a:srgbClr val="00FA00"/>
                </a:solidFill>
                <a:latin typeface="Courier"/>
                <a:ea typeface="Courier New"/>
                <a:cs typeface="Courier"/>
                <a:sym typeface="Courier New"/>
              </a:rPr>
              <a:t>νεαπλ</a:t>
            </a:r>
            <a:r>
              <a:rPr lang="en-US" sz="3000" dirty="0">
                <a:solidFill>
                  <a:srgbClr val="00FA00"/>
                </a:solidFill>
                <a:latin typeface="Courier"/>
                <a:ea typeface="Courier New"/>
                <a:cs typeface="Courier"/>
                <a:sym typeface="Courier New"/>
              </a:rPr>
              <a:t> </a:t>
            </a:r>
            <a:r>
              <a:rPr lang="en-US" sz="3000" dirty="0">
                <a:solidFill>
                  <a:schemeClr val="lt1"/>
                </a:solidFill>
                <a:latin typeface="Courier"/>
                <a:ea typeface="Courier New"/>
                <a:cs typeface="Courier"/>
                <a:sym typeface="Courier New"/>
              </a:rPr>
              <a:t>= </a:t>
            </a:r>
            <a:r>
              <a:rPr lang="en-US" sz="3000" dirty="0">
                <a:solidFill>
                  <a:srgbClr val="FF7F00"/>
                </a:solidFill>
                <a:latin typeface="Courier"/>
                <a:ea typeface="Courier New"/>
                <a:cs typeface="Courier"/>
                <a:sym typeface="Courier New"/>
              </a:rPr>
              <a:t>(</a:t>
            </a:r>
            <a:r>
              <a:rPr lang="el-GR" sz="3000" i="0" u="none" strike="noStrike" cap="none" dirty="0">
                <a:solidFill>
                  <a:srgbClr val="FF7F00"/>
                </a:solidFill>
                <a:latin typeface="Courier"/>
                <a:ea typeface="Courier New"/>
                <a:cs typeface="Courier"/>
                <a:sym typeface="Courier New"/>
              </a:rPr>
              <a:t>τιμή</a:t>
            </a:r>
            <a:r>
              <a:rPr lang="en-US" sz="3000" dirty="0">
                <a:solidFill>
                  <a:srgbClr val="FF7F00"/>
                </a:solidFill>
                <a:latin typeface="Courier"/>
                <a:ea typeface="Courier New"/>
                <a:cs typeface="Courier"/>
                <a:sym typeface="Courier New"/>
              </a:rPr>
              <a:t>, </a:t>
            </a:r>
            <a:r>
              <a:rPr lang="el-GR" sz="3000" i="0" u="none" strike="noStrike" cap="none" dirty="0">
                <a:solidFill>
                  <a:srgbClr val="FF7F00"/>
                </a:solidFill>
                <a:latin typeface="Courier"/>
                <a:ea typeface="Courier New"/>
                <a:cs typeface="Courier"/>
                <a:sym typeface="Courier New"/>
              </a:rPr>
              <a:t>κλειδί</a:t>
            </a:r>
            <a:r>
              <a:rPr lang="en-US" sz="3000" dirty="0">
                <a:solidFill>
                  <a:srgbClr val="FF7F00"/>
                </a:solidFill>
                <a:latin typeface="Courier"/>
                <a:ea typeface="Courier New"/>
                <a:cs typeface="Courier"/>
                <a:sym typeface="Courier New"/>
              </a:rPr>
              <a:t>)</a:t>
            </a:r>
            <a:r>
              <a:rPr lang="en-US" sz="3000" dirty="0">
                <a:solidFill>
                  <a:schemeClr val="lt1"/>
                </a:solidFill>
                <a:latin typeface="Courier"/>
                <a:ea typeface="Courier New"/>
                <a:cs typeface="Courier"/>
                <a:sym typeface="Courier New"/>
              </a:rPr>
              <a:t> </a:t>
            </a: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rgbClr val="00FF00"/>
                </a:solidFill>
                <a:latin typeface="Courier"/>
                <a:ea typeface="Courier New"/>
                <a:cs typeface="Courier"/>
                <a:sym typeface="Courier New"/>
              </a:rPr>
              <a:t>lst</a:t>
            </a:r>
            <a:r>
              <a:rPr lang="en-US" sz="3000" i="0" u="none" strike="noStrike" cap="none" dirty="0" err="1">
                <a:solidFill>
                  <a:srgbClr val="FF00FF"/>
                </a:solidFill>
                <a:latin typeface="Courier"/>
                <a:ea typeface="Courier New"/>
                <a:cs typeface="Courier"/>
                <a:sym typeface="Courier New"/>
              </a:rPr>
              <a:t>.append</a:t>
            </a:r>
            <a:r>
              <a:rPr lang="en-US" sz="3000" i="0" u="none" strike="noStrike" cap="none" dirty="0">
                <a:solidFill>
                  <a:schemeClr val="lt1"/>
                </a:solidFill>
                <a:latin typeface="Courier"/>
                <a:ea typeface="Courier New"/>
                <a:cs typeface="Courier"/>
                <a:sym typeface="Courier New"/>
              </a:rPr>
              <a:t>(</a:t>
            </a:r>
            <a:r>
              <a:rPr lang="el-GR" sz="3000" dirty="0" err="1">
                <a:solidFill>
                  <a:srgbClr val="00FA00"/>
                </a:solidFill>
                <a:latin typeface="Courier"/>
                <a:ea typeface="Courier New"/>
                <a:cs typeface="Courier"/>
                <a:sym typeface="Courier New"/>
              </a:rPr>
              <a:t>νεαπλ</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Font typeface="Courier New"/>
              <a:buNone/>
            </a:pPr>
            <a:endParaRPr sz="3000" i="0" u="none" strike="noStrike" cap="none" dirty="0">
              <a:solidFill>
                <a:schemeClr val="lt1"/>
              </a:solidFill>
              <a:latin typeface="Courier"/>
              <a:ea typeface="Courier New"/>
              <a:cs typeface="Courier"/>
              <a:sym typeface="Courier New"/>
            </a:endParaRPr>
          </a:p>
          <a:p>
            <a:pPr lvl="0">
              <a:buClr>
                <a:srgbClr val="00FF00"/>
              </a:buClr>
              <a:buSzPct val="25000"/>
            </a:pPr>
            <a:r>
              <a:rPr lang="en-US" sz="3000" dirty="0" err="1">
                <a:solidFill>
                  <a:srgbClr val="00FF00"/>
                </a:solidFill>
                <a:latin typeface="Courier"/>
                <a:ea typeface="Courier New"/>
                <a:cs typeface="Courier"/>
                <a:sym typeface="Courier New"/>
              </a:rPr>
              <a:t>lst</a:t>
            </a:r>
            <a:r>
              <a:rPr lang="en-US" sz="3000" dirty="0">
                <a:solidFill>
                  <a:srgbClr val="00FF00"/>
                </a:solidFill>
                <a:latin typeface="Courier"/>
                <a:ea typeface="Courier New"/>
                <a:cs typeface="Courier"/>
                <a:sym typeface="Courier New"/>
              </a:rPr>
              <a:t> = </a:t>
            </a:r>
            <a:r>
              <a:rPr lang="en-US" sz="3000" dirty="0">
                <a:solidFill>
                  <a:srgbClr val="FF40FF"/>
                </a:solidFill>
                <a:latin typeface="Courier"/>
                <a:ea typeface="Courier New"/>
                <a:cs typeface="Courier"/>
                <a:sym typeface="Courier New"/>
              </a:rPr>
              <a:t>sorted(</a:t>
            </a:r>
            <a:r>
              <a:rPr lang="en-US" sz="3000" dirty="0" err="1">
                <a:solidFill>
                  <a:srgbClr val="00FF00"/>
                </a:solidFill>
                <a:latin typeface="Courier"/>
                <a:ea typeface="Courier New"/>
                <a:cs typeface="Courier"/>
                <a:sym typeface="Courier New"/>
              </a:rPr>
              <a:t>lst</a:t>
            </a:r>
            <a:r>
              <a:rPr lang="en-US" sz="3000" i="0" u="none" strike="noStrike" cap="none" dirty="0">
                <a:solidFill>
                  <a:srgbClr val="FF00FF"/>
                </a:solidFill>
                <a:latin typeface="Courier"/>
                <a:ea typeface="Courier New"/>
                <a:cs typeface="Courier"/>
                <a:sym typeface="Courier New"/>
              </a:rPr>
              <a:t>, reverse=True</a:t>
            </a:r>
            <a:r>
              <a:rPr lang="en-US" sz="3000" i="0" u="none" strike="noStrike" cap="none" dirty="0">
                <a:solidFill>
                  <a:srgbClr val="FF40FF"/>
                </a:solidFill>
                <a:latin typeface="Courier"/>
                <a:ea typeface="Courier New"/>
                <a:cs typeface="Courier"/>
                <a:sym typeface="Courier New"/>
              </a:rPr>
              <a:t>)</a:t>
            </a:r>
          </a:p>
          <a:p>
            <a:pPr marL="0" marR="0" lvl="0" indent="0" algn="l" rtl="0">
              <a:lnSpc>
                <a:spcPct val="100000"/>
              </a:lnSpc>
              <a:spcBef>
                <a:spcPts val="0"/>
              </a:spcBef>
              <a:spcAft>
                <a:spcPts val="0"/>
              </a:spcAft>
              <a:buClr>
                <a:srgbClr val="FFFF00"/>
              </a:buClr>
              <a:buFont typeface="Courier New"/>
              <a:buNone/>
            </a:pPr>
            <a:endParaRPr sz="3000" i="0" u="none" strike="noStrike" cap="none" dirty="0">
              <a:solidFill>
                <a:srgbClr val="FFFF00"/>
              </a:solidFill>
              <a:latin typeface="Courier"/>
              <a:ea typeface="Courier New"/>
              <a:cs typeface="Courier"/>
              <a:sym typeface="Courier New"/>
            </a:endParaRPr>
          </a:p>
          <a:p>
            <a:pPr marL="0" marR="0" lvl="0" indent="0" algn="l" rtl="0">
              <a:lnSpc>
                <a:spcPct val="100000"/>
              </a:lnSpc>
              <a:spcBef>
                <a:spcPts val="0"/>
              </a:spcBef>
              <a:spcAft>
                <a:spcPts val="0"/>
              </a:spcAft>
              <a:buClr>
                <a:srgbClr val="FFFF00"/>
              </a:buClr>
              <a:buSzPct val="25000"/>
              <a:buFont typeface="Courier New"/>
              <a:buNone/>
            </a:pPr>
            <a:r>
              <a:rPr lang="en-US" sz="3000" i="0" u="none" strike="noStrike" cap="none" dirty="0">
                <a:solidFill>
                  <a:srgbClr val="FFFF00"/>
                </a:solidFill>
                <a:latin typeface="Courier"/>
                <a:ea typeface="Courier New"/>
                <a:cs typeface="Courier"/>
                <a:sym typeface="Courier New"/>
              </a:rPr>
              <a:t>for</a:t>
            </a:r>
            <a:r>
              <a:rPr lang="en-US" sz="3000" i="0" u="none" strike="noStrike" cap="none" dirty="0">
                <a:solidFill>
                  <a:schemeClr val="lt1"/>
                </a:solidFill>
                <a:latin typeface="Courier"/>
                <a:ea typeface="Courier New"/>
                <a:cs typeface="Courier"/>
                <a:sym typeface="Courier New"/>
              </a:rPr>
              <a:t> </a:t>
            </a:r>
            <a:r>
              <a:rPr lang="el-GR" sz="3000" i="0" u="none" strike="noStrike" cap="none" dirty="0">
                <a:solidFill>
                  <a:srgbClr val="FF7F00"/>
                </a:solidFill>
                <a:latin typeface="Courier"/>
                <a:ea typeface="Courier New"/>
                <a:cs typeface="Courier"/>
                <a:sym typeface="Courier New"/>
              </a:rPr>
              <a:t>τιμή</a:t>
            </a:r>
            <a:r>
              <a:rPr lang="en-US" sz="3000" i="0" u="none" strike="noStrike" cap="none" dirty="0">
                <a:solidFill>
                  <a:srgbClr val="FF7F00"/>
                </a:solidFill>
                <a:latin typeface="Courier"/>
                <a:ea typeface="Courier New"/>
                <a:cs typeface="Courier"/>
                <a:sym typeface="Courier New"/>
              </a:rPr>
              <a:t>, </a:t>
            </a:r>
            <a:r>
              <a:rPr lang="el-GR" sz="3000" i="0" u="none" strike="noStrike" cap="none" dirty="0">
                <a:solidFill>
                  <a:srgbClr val="FF7F00"/>
                </a:solidFill>
                <a:latin typeface="Courier"/>
                <a:ea typeface="Courier New"/>
                <a:cs typeface="Courier"/>
                <a:sym typeface="Courier New"/>
              </a:rPr>
              <a:t>κλειδί</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in</a:t>
            </a: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rgbClr val="FF00FF"/>
                </a:solidFill>
                <a:latin typeface="Courier"/>
                <a:ea typeface="Courier New"/>
                <a:cs typeface="Courier"/>
                <a:sym typeface="Courier New"/>
              </a:rPr>
              <a:t>lst</a:t>
            </a:r>
            <a:r>
              <a:rPr lang="en-US" sz="3000" i="0" u="none" strike="noStrike" cap="none" dirty="0">
                <a:solidFill>
                  <a:srgbClr val="00FFFF"/>
                </a:solidFill>
                <a:latin typeface="Courier"/>
                <a:ea typeface="Courier New"/>
                <a:cs typeface="Courier"/>
                <a:sym typeface="Courier New"/>
              </a:rPr>
              <a:t>[:10]</a:t>
            </a:r>
            <a:r>
              <a:rPr lang="en-US" sz="3000" i="0" u="none" strike="noStrike" cap="none" dirty="0">
                <a:solidFill>
                  <a:schemeClr val="lt1"/>
                </a:solidFill>
                <a:latin typeface="Courier"/>
                <a:ea typeface="Courier New"/>
                <a:cs typeface="Courier"/>
                <a:sym typeface="Courier New"/>
              </a:rPr>
              <a:t> :</a:t>
            </a:r>
          </a:p>
          <a:p>
            <a:pPr lvl="0">
              <a:buClr>
                <a:schemeClr val="lt1"/>
              </a:buClr>
              <a:buSzPct val="25000"/>
            </a:pP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print(</a:t>
            </a:r>
            <a:r>
              <a:rPr lang="el-GR" sz="3000" i="0" u="none" strike="noStrike" cap="none" dirty="0">
                <a:solidFill>
                  <a:srgbClr val="00FF00"/>
                </a:solidFill>
                <a:latin typeface="Courier"/>
                <a:ea typeface="Courier New"/>
                <a:cs typeface="Courier"/>
                <a:sym typeface="Courier New"/>
              </a:rPr>
              <a:t>κλειδί</a:t>
            </a:r>
            <a:r>
              <a:rPr lang="en-US" sz="3000" i="0" u="none" strike="noStrike" cap="none" dirty="0">
                <a:solidFill>
                  <a:schemeClr val="lt1"/>
                </a:solidFill>
                <a:latin typeface="Courier"/>
                <a:ea typeface="Courier New"/>
                <a:cs typeface="Courier"/>
                <a:sym typeface="Courier New"/>
              </a:rPr>
              <a:t>, </a:t>
            </a:r>
            <a:r>
              <a:rPr lang="el-GR" sz="3000" i="0" u="none" strike="noStrike" cap="none" dirty="0">
                <a:solidFill>
                  <a:srgbClr val="00FF00"/>
                </a:solidFill>
                <a:latin typeface="Courier"/>
                <a:ea typeface="Courier New"/>
                <a:cs typeface="Courier"/>
                <a:sym typeface="Courier New"/>
              </a:rPr>
              <a:t>τιμή</a:t>
            </a:r>
            <a:r>
              <a:rPr lang="en-US" sz="3000" dirty="0">
                <a:solidFill>
                  <a:srgbClr val="FFFF00"/>
                </a:solidFill>
                <a:latin typeface="Courier"/>
                <a:ea typeface="Courier New"/>
                <a:cs typeface="Courier"/>
                <a:sym typeface="Courier New"/>
              </a:rPr>
              <a:t>)</a:t>
            </a:r>
            <a:endParaRPr lang="en-US" sz="3000" i="0" u="none" strike="noStrike" cap="none" dirty="0">
              <a:solidFill>
                <a:srgbClr val="00FF00"/>
              </a:solidFill>
              <a:latin typeface="Courier"/>
              <a:ea typeface="Courier New"/>
              <a:cs typeface="Courier"/>
              <a:sym typeface="Courier New"/>
            </a:endParaRPr>
          </a:p>
        </p:txBody>
      </p:sp>
      <p:sp>
        <p:nvSpPr>
          <p:cNvPr id="252" name="Shape 252"/>
          <p:cNvSpPr txBox="1"/>
          <p:nvPr/>
        </p:nvSpPr>
        <p:spPr>
          <a:xfrm>
            <a:off x="10058400" y="601022"/>
            <a:ext cx="4370422" cy="158328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4400" u="none" strike="noStrike" cap="none" dirty="0">
                <a:solidFill>
                  <a:srgbClr val="FFFF00"/>
                </a:solidFill>
                <a:latin typeface="Arial" charset="0"/>
                <a:ea typeface="Arial" charset="0"/>
                <a:cs typeface="Arial" charset="0"/>
                <a:sym typeface="Cabin"/>
              </a:rPr>
              <a:t>Οι</a:t>
            </a:r>
            <a:r>
              <a:rPr lang="en-US" sz="4400" u="none" strike="noStrike" cap="none" dirty="0">
                <a:solidFill>
                  <a:srgbClr val="FFFF00"/>
                </a:solidFill>
                <a:latin typeface="Arial" charset="0"/>
                <a:ea typeface="Arial" charset="0"/>
                <a:cs typeface="Arial" charset="0"/>
                <a:sym typeface="Cabin"/>
              </a:rPr>
              <a:t> 10 </a:t>
            </a:r>
            <a:r>
              <a:rPr lang="el-GR" sz="4400" u="none" strike="noStrike" cap="none" dirty="0">
                <a:solidFill>
                  <a:srgbClr val="FFFF00"/>
                </a:solidFill>
                <a:latin typeface="Arial" charset="0"/>
                <a:ea typeface="Arial" charset="0"/>
                <a:cs typeface="Arial" charset="0"/>
                <a:sym typeface="Cabin"/>
              </a:rPr>
              <a:t>ποιο συχνές λέξεις</a:t>
            </a:r>
            <a:endParaRPr lang="en-US" sz="4400" u="none" strike="noStrike" cap="none" dirty="0">
              <a:solidFill>
                <a:srgbClr val="FFFF00"/>
              </a:solidFill>
              <a:latin typeface="Arial" charset="0"/>
              <a:ea typeface="Arial" charset="0"/>
              <a:cs typeface="Arial" charset="0"/>
              <a:sym typeface="Cabi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1056590" y="789708"/>
            <a:ext cx="14142820" cy="17501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800" u="none" strike="noStrike" cap="none" dirty="0">
                <a:solidFill>
                  <a:srgbClr val="FFD966"/>
                </a:solidFill>
                <a:latin typeface="Arial" charset="0"/>
                <a:ea typeface="Arial" charset="0"/>
                <a:cs typeface="Arial" charset="0"/>
                <a:sym typeface="Cabin"/>
              </a:rPr>
              <a:t>Ακόμα και πιο </a:t>
            </a:r>
            <a:r>
              <a:rPr lang="el-GR" sz="7800" dirty="0">
                <a:solidFill>
                  <a:srgbClr val="FFD966"/>
                </a:solidFill>
                <a:latin typeface="Arial" charset="0"/>
                <a:ea typeface="Arial" charset="0"/>
                <a:cs typeface="Arial" charset="0"/>
                <a:sym typeface="Cabin"/>
              </a:rPr>
              <a:t>Σ</a:t>
            </a:r>
            <a:r>
              <a:rPr lang="el-GR" sz="7800" u="none" strike="noStrike" cap="none" dirty="0">
                <a:solidFill>
                  <a:srgbClr val="FFD966"/>
                </a:solidFill>
                <a:latin typeface="Arial" charset="0"/>
                <a:ea typeface="Arial" charset="0"/>
                <a:cs typeface="Arial" charset="0"/>
                <a:sym typeface="Cabin"/>
              </a:rPr>
              <a:t>ύντομη Έκδοση</a:t>
            </a:r>
            <a:endParaRPr lang="en-US" sz="7800" u="none" strike="noStrike" cap="none" dirty="0">
              <a:solidFill>
                <a:srgbClr val="FFD966"/>
              </a:solidFill>
              <a:latin typeface="Arial" charset="0"/>
              <a:ea typeface="Arial" charset="0"/>
              <a:cs typeface="Arial" charset="0"/>
              <a:sym typeface="Cabin"/>
            </a:endParaRPr>
          </a:p>
        </p:txBody>
      </p:sp>
      <p:sp>
        <p:nvSpPr>
          <p:cNvPr id="258" name="Shape 258"/>
          <p:cNvSpPr txBox="1"/>
          <p:nvPr/>
        </p:nvSpPr>
        <p:spPr>
          <a:xfrm>
            <a:off x="2612649" y="7693992"/>
            <a:ext cx="11306699"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dirty="0">
                <a:solidFill>
                  <a:schemeClr val="hlink"/>
                </a:solidFill>
                <a:latin typeface="Arial" charset="0"/>
                <a:ea typeface="Arial" charset="0"/>
                <a:cs typeface="Arial" charset="0"/>
                <a:sym typeface="Cabin"/>
                <a:hlinkClick r:id="rId3"/>
              </a:rPr>
              <a:t>http://wiki.python.org/moin/HowTo/Sorting</a:t>
            </a:r>
          </a:p>
        </p:txBody>
      </p:sp>
      <p:sp>
        <p:nvSpPr>
          <p:cNvPr id="259" name="Shape 259"/>
          <p:cNvSpPr txBox="1"/>
          <p:nvPr/>
        </p:nvSpPr>
        <p:spPr>
          <a:xfrm>
            <a:off x="800100" y="2686050"/>
            <a:ext cx="14744700" cy="2705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600" i="0" u="none" strike="noStrike" cap="none" dirty="0">
                <a:solidFill>
                  <a:schemeClr val="lt1"/>
                </a:solidFill>
                <a:latin typeface="Courier"/>
                <a:ea typeface="Courier New"/>
                <a:cs typeface="Courier"/>
                <a:sym typeface="Courier New"/>
              </a:rPr>
              <a:t>&gt;&gt;&gt; </a:t>
            </a:r>
            <a:r>
              <a:rPr lang="en-US" sz="3600" i="0" u="none" strike="noStrike" cap="none" dirty="0">
                <a:solidFill>
                  <a:srgbClr val="00FF00"/>
                </a:solidFill>
                <a:latin typeface="Courier"/>
                <a:ea typeface="Courier New"/>
                <a:cs typeface="Courier"/>
                <a:sym typeface="Courier New"/>
              </a:rPr>
              <a:t>c</a:t>
            </a:r>
            <a:r>
              <a:rPr lang="en-US" sz="3600" i="0" u="none" strike="noStrike" cap="none" dirty="0">
                <a:solidFill>
                  <a:schemeClr val="lt1"/>
                </a:solidFill>
                <a:latin typeface="Courier"/>
                <a:ea typeface="Courier New"/>
                <a:cs typeface="Courier"/>
                <a:sym typeface="Courier New"/>
              </a:rPr>
              <a:t> = {'a':10, 'b':1, 'c':22}</a:t>
            </a:r>
          </a:p>
          <a:p>
            <a:pPr marL="0" marR="0" lvl="0" indent="0" algn="ctr" rtl="0">
              <a:lnSpc>
                <a:spcPct val="100000"/>
              </a:lnSpc>
              <a:spcBef>
                <a:spcPts val="0"/>
              </a:spcBef>
              <a:spcAft>
                <a:spcPts val="0"/>
              </a:spcAft>
              <a:buClr>
                <a:srgbClr val="000000"/>
              </a:buClr>
              <a:buFont typeface="Arial"/>
              <a:buNone/>
            </a:pPr>
            <a:endParaRPr sz="36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600" i="0" u="none" strike="noStrike" cap="none" dirty="0">
                <a:solidFill>
                  <a:schemeClr val="lt1"/>
                </a:solidFill>
                <a:latin typeface="Courier"/>
                <a:ea typeface="Courier New"/>
                <a:cs typeface="Courier"/>
                <a:sym typeface="Courier New"/>
              </a:rPr>
              <a:t>&gt;&gt;&gt; </a:t>
            </a:r>
            <a:r>
              <a:rPr lang="en-US" sz="3600" i="0" u="none" strike="noStrike" cap="none" dirty="0">
                <a:solidFill>
                  <a:srgbClr val="FFFF00"/>
                </a:solidFill>
                <a:latin typeface="Courier"/>
                <a:ea typeface="Courier New"/>
                <a:cs typeface="Courier"/>
                <a:sym typeface="Courier New"/>
              </a:rPr>
              <a:t>print(</a:t>
            </a:r>
            <a:r>
              <a:rPr lang="en-US" sz="3600" dirty="0">
                <a:solidFill>
                  <a:srgbClr val="00FF00"/>
                </a:solidFill>
                <a:latin typeface="Courier"/>
                <a:ea typeface="Courier New"/>
                <a:cs typeface="Courier"/>
                <a:sym typeface="Courier New"/>
              </a:rPr>
              <a:t> </a:t>
            </a:r>
            <a:r>
              <a:rPr lang="en-US" sz="3600" i="0" u="none" strike="noStrike" cap="none" dirty="0">
                <a:solidFill>
                  <a:srgbClr val="FF00FF"/>
                </a:solidFill>
                <a:latin typeface="Courier"/>
                <a:ea typeface="Courier New"/>
                <a:cs typeface="Courier"/>
                <a:sym typeface="Courier New"/>
              </a:rPr>
              <a:t>sorted</a:t>
            </a:r>
            <a:r>
              <a:rPr lang="en-US" sz="3600" i="0" u="none" strike="noStrike" cap="none" dirty="0">
                <a:solidFill>
                  <a:schemeClr val="lt1"/>
                </a:solidFill>
                <a:latin typeface="Courier"/>
                <a:ea typeface="Courier New"/>
                <a:cs typeface="Courier"/>
                <a:sym typeface="Courier New"/>
              </a:rPr>
              <a:t>(</a:t>
            </a:r>
            <a:r>
              <a:rPr lang="en-US" sz="3600" i="0" u="none" strike="noStrike" cap="none" dirty="0">
                <a:solidFill>
                  <a:srgbClr val="00FF00"/>
                </a:solidFill>
                <a:latin typeface="Courier"/>
                <a:ea typeface="Courier New"/>
                <a:cs typeface="Courier"/>
                <a:sym typeface="Courier New"/>
              </a:rPr>
              <a:t> </a:t>
            </a:r>
            <a:r>
              <a:rPr lang="en-US" sz="3600" i="0" u="none" strike="noStrike" cap="none" dirty="0">
                <a:solidFill>
                  <a:srgbClr val="00FFFF"/>
                </a:solidFill>
                <a:latin typeface="Courier"/>
                <a:ea typeface="Courier New"/>
                <a:cs typeface="Courier"/>
                <a:sym typeface="Courier New"/>
              </a:rPr>
              <a:t>[</a:t>
            </a:r>
            <a:r>
              <a:rPr lang="en-US" sz="3600" i="0" u="none" strike="noStrike" cap="none" dirty="0">
                <a:solidFill>
                  <a:schemeClr val="lt1"/>
                </a:solidFill>
                <a:latin typeface="Courier"/>
                <a:ea typeface="Courier New"/>
                <a:cs typeface="Courier"/>
                <a:sym typeface="Courier New"/>
              </a:rPr>
              <a:t> </a:t>
            </a:r>
            <a:r>
              <a:rPr lang="en-US" sz="3600" i="0" u="none" strike="noStrike" cap="none" dirty="0">
                <a:solidFill>
                  <a:srgbClr val="FF7F00"/>
                </a:solidFill>
                <a:latin typeface="Courier"/>
                <a:ea typeface="Courier New"/>
                <a:cs typeface="Courier"/>
                <a:sym typeface="Courier New"/>
              </a:rPr>
              <a:t>(</a:t>
            </a:r>
            <a:r>
              <a:rPr lang="en-US" sz="3600" i="0" u="none" strike="noStrike" cap="none" dirty="0" err="1">
                <a:solidFill>
                  <a:srgbClr val="FF7F00"/>
                </a:solidFill>
                <a:latin typeface="Courier"/>
                <a:ea typeface="Courier New"/>
                <a:cs typeface="Courier"/>
                <a:sym typeface="Courier New"/>
              </a:rPr>
              <a:t>v,k</a:t>
            </a:r>
            <a:r>
              <a:rPr lang="en-US" sz="3600" i="0" u="none" strike="noStrike" cap="none" dirty="0">
                <a:solidFill>
                  <a:srgbClr val="FF7F00"/>
                </a:solidFill>
                <a:latin typeface="Courier"/>
                <a:ea typeface="Courier New"/>
                <a:cs typeface="Courier"/>
                <a:sym typeface="Courier New"/>
              </a:rPr>
              <a:t>)</a:t>
            </a:r>
            <a:r>
              <a:rPr lang="en-US" sz="3600" i="0" u="none" strike="noStrike" cap="none" dirty="0">
                <a:solidFill>
                  <a:schemeClr val="lt1"/>
                </a:solidFill>
                <a:latin typeface="Courier"/>
                <a:ea typeface="Courier New"/>
                <a:cs typeface="Courier"/>
                <a:sym typeface="Courier New"/>
              </a:rPr>
              <a:t> </a:t>
            </a:r>
            <a:r>
              <a:rPr lang="en-US" sz="3600" i="0" u="none" strike="noStrike" cap="none" dirty="0">
                <a:solidFill>
                  <a:srgbClr val="FFFF00"/>
                </a:solidFill>
                <a:latin typeface="Courier"/>
                <a:ea typeface="Courier New"/>
                <a:cs typeface="Courier"/>
                <a:sym typeface="Courier New"/>
              </a:rPr>
              <a:t>for</a:t>
            </a:r>
            <a:r>
              <a:rPr lang="en-US" sz="3600" i="0" u="none" strike="noStrike" cap="none" dirty="0">
                <a:solidFill>
                  <a:schemeClr val="lt1"/>
                </a:solidFill>
                <a:latin typeface="Courier"/>
                <a:ea typeface="Courier New"/>
                <a:cs typeface="Courier"/>
                <a:sym typeface="Courier New"/>
              </a:rPr>
              <a:t> </a:t>
            </a:r>
            <a:r>
              <a:rPr lang="en-US" sz="3600" i="0" u="none" strike="noStrike" cap="none" dirty="0" err="1">
                <a:solidFill>
                  <a:srgbClr val="FF7F00"/>
                </a:solidFill>
                <a:latin typeface="Courier"/>
                <a:ea typeface="Courier New"/>
                <a:cs typeface="Courier"/>
                <a:sym typeface="Courier New"/>
              </a:rPr>
              <a:t>k,v</a:t>
            </a:r>
            <a:r>
              <a:rPr lang="en-US" sz="3600" i="0" u="none" strike="noStrike" cap="none" dirty="0">
                <a:solidFill>
                  <a:schemeClr val="lt1"/>
                </a:solidFill>
                <a:latin typeface="Courier"/>
                <a:ea typeface="Courier New"/>
                <a:cs typeface="Courier"/>
                <a:sym typeface="Courier New"/>
              </a:rPr>
              <a:t> </a:t>
            </a:r>
            <a:r>
              <a:rPr lang="en-US" sz="3600" i="0" u="none" strike="noStrike" cap="none" dirty="0">
                <a:solidFill>
                  <a:srgbClr val="FFFF00"/>
                </a:solidFill>
                <a:latin typeface="Courier"/>
                <a:ea typeface="Courier New"/>
                <a:cs typeface="Courier"/>
                <a:sym typeface="Courier New"/>
              </a:rPr>
              <a:t>in</a:t>
            </a:r>
            <a:r>
              <a:rPr lang="en-US" sz="3600" i="0" u="none" strike="noStrike" cap="none" dirty="0">
                <a:solidFill>
                  <a:schemeClr val="lt1"/>
                </a:solidFill>
                <a:latin typeface="Courier"/>
                <a:ea typeface="Courier New"/>
                <a:cs typeface="Courier"/>
                <a:sym typeface="Courier New"/>
              </a:rPr>
              <a:t> </a:t>
            </a:r>
            <a:r>
              <a:rPr lang="en-US" sz="3600" i="0" u="none" strike="noStrike" cap="none" dirty="0" err="1">
                <a:solidFill>
                  <a:srgbClr val="00FF00"/>
                </a:solidFill>
                <a:latin typeface="Courier"/>
                <a:ea typeface="Courier New"/>
                <a:cs typeface="Courier"/>
                <a:sym typeface="Courier New"/>
              </a:rPr>
              <a:t>c</a:t>
            </a:r>
            <a:r>
              <a:rPr lang="en-US" sz="3600" i="0" u="none" strike="noStrike" cap="none" dirty="0" err="1">
                <a:solidFill>
                  <a:srgbClr val="FF00FF"/>
                </a:solidFill>
                <a:latin typeface="Courier"/>
                <a:ea typeface="Courier New"/>
                <a:cs typeface="Courier"/>
                <a:sym typeface="Courier New"/>
              </a:rPr>
              <a:t>.items</a:t>
            </a:r>
            <a:r>
              <a:rPr lang="en-US" sz="3600" i="0" u="none" strike="noStrike" cap="none" dirty="0">
                <a:solidFill>
                  <a:schemeClr val="lt1"/>
                </a:solidFill>
                <a:latin typeface="Courier"/>
                <a:ea typeface="Courier New"/>
                <a:cs typeface="Courier"/>
                <a:sym typeface="Courier New"/>
              </a:rPr>
              <a:t>() </a:t>
            </a:r>
            <a:r>
              <a:rPr lang="en-US" sz="3600" i="0" u="none" strike="noStrike" cap="none" dirty="0">
                <a:solidFill>
                  <a:srgbClr val="00FFFF"/>
                </a:solidFill>
                <a:latin typeface="Courier"/>
                <a:ea typeface="Courier New"/>
                <a:cs typeface="Courier"/>
                <a:sym typeface="Courier New"/>
              </a:rPr>
              <a:t>]</a:t>
            </a:r>
            <a:r>
              <a:rPr lang="en-US" sz="3600" i="0" u="none" strike="noStrike" cap="none" dirty="0">
                <a:solidFill>
                  <a:schemeClr val="lt1"/>
                </a:solidFill>
                <a:latin typeface="Courier"/>
                <a:ea typeface="Courier New"/>
                <a:cs typeface="Courier"/>
                <a:sym typeface="Courier New"/>
              </a:rPr>
              <a:t> ) </a:t>
            </a:r>
            <a:r>
              <a:rPr lang="en-US" sz="3600" i="0" u="none" strike="noStrike" cap="none" dirty="0">
                <a:solidFill>
                  <a:srgbClr val="FFFF00"/>
                </a:solidFill>
                <a:latin typeface="Courier"/>
                <a:ea typeface="Courier New"/>
                <a:cs typeface="Courier"/>
                <a:sym typeface="Courier New"/>
              </a:rPr>
              <a:t>)</a:t>
            </a:r>
          </a:p>
          <a:p>
            <a:pPr marL="0" marR="0" lvl="0" indent="0" algn="ctr" rtl="0">
              <a:lnSpc>
                <a:spcPct val="100000"/>
              </a:lnSpc>
              <a:spcBef>
                <a:spcPts val="0"/>
              </a:spcBef>
              <a:spcAft>
                <a:spcPts val="0"/>
              </a:spcAft>
              <a:buClr>
                <a:srgbClr val="000000"/>
              </a:buClr>
              <a:buFont typeface="Arial"/>
              <a:buNone/>
            </a:pPr>
            <a:endParaRPr sz="36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600" i="0" u="none" strike="noStrike" cap="none" dirty="0">
                <a:solidFill>
                  <a:schemeClr val="lt1"/>
                </a:solidFill>
                <a:latin typeface="Courier"/>
                <a:ea typeface="Courier New"/>
                <a:cs typeface="Courier"/>
                <a:sym typeface="Courier New"/>
              </a:rPr>
              <a:t>[(1, 'b'), (10, 'a'), (22, 'c')]</a:t>
            </a:r>
          </a:p>
        </p:txBody>
      </p:sp>
      <p:sp>
        <p:nvSpPr>
          <p:cNvPr id="260" name="Shape 260"/>
          <p:cNvSpPr txBox="1"/>
          <p:nvPr/>
        </p:nvSpPr>
        <p:spPr>
          <a:xfrm>
            <a:off x="808990" y="6203315"/>
            <a:ext cx="14638020"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800" u="none" strike="noStrike" cap="none" dirty="0">
                <a:solidFill>
                  <a:schemeClr val="lt1"/>
                </a:solidFill>
                <a:latin typeface="Arial" charset="0"/>
                <a:ea typeface="Arial" charset="0"/>
                <a:cs typeface="Arial" charset="0"/>
                <a:sym typeface="Cabin"/>
              </a:rPr>
              <a:t>Η </a:t>
            </a:r>
            <a:r>
              <a:rPr lang="el-GR" sz="3800" dirty="0">
                <a:solidFill>
                  <a:srgbClr val="00FF00"/>
                </a:solidFill>
                <a:latin typeface="Arial" charset="0"/>
                <a:cs typeface="Arial" charset="0"/>
                <a:sym typeface="Cabin"/>
              </a:rPr>
              <a:t>κατανόηση </a:t>
            </a:r>
            <a:r>
              <a:rPr lang="el-GR" sz="3800" dirty="0">
                <a:solidFill>
                  <a:schemeClr val="bg1"/>
                </a:solidFill>
                <a:latin typeface="Arial" charset="0"/>
                <a:cs typeface="Arial" charset="0"/>
                <a:sym typeface="Cabin"/>
              </a:rPr>
              <a:t>της </a:t>
            </a:r>
            <a:r>
              <a:rPr lang="el-GR" sz="3800" dirty="0">
                <a:solidFill>
                  <a:srgbClr val="00FF00"/>
                </a:solidFill>
                <a:latin typeface="Arial" charset="0"/>
                <a:cs typeface="Arial" charset="0"/>
                <a:sym typeface="Cabin"/>
              </a:rPr>
              <a:t>λίστας</a:t>
            </a:r>
            <a:r>
              <a:rPr lang="el-GR" sz="3800" u="none" strike="noStrike" cap="none" dirty="0">
                <a:solidFill>
                  <a:schemeClr val="lt1"/>
                </a:solidFill>
                <a:latin typeface="Arial" charset="0"/>
                <a:ea typeface="Arial" charset="0"/>
                <a:cs typeface="Arial" charset="0"/>
                <a:sym typeface="Cabin"/>
              </a:rPr>
              <a:t> δημιουργεί μια δυναμική λίστα. Σε αυτή την περίπτωση, φτιάχνουμε μια λίστα με αντεστραμμένες τις πλειάδες και στη συνέχεια την ταξινομούμε.</a:t>
            </a:r>
            <a:endParaRPr lang="en-US" sz="38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1155700" y="789708"/>
            <a:ext cx="12526433"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266" name="Shape 266"/>
          <p:cNvSpPr txBox="1">
            <a:spLocks noGrp="1"/>
          </p:cNvSpPr>
          <p:nvPr>
            <p:ph type="body" idx="1"/>
          </p:nvPr>
        </p:nvSpPr>
        <p:spPr>
          <a:xfrm>
            <a:off x="1760866" y="2603500"/>
            <a:ext cx="13326833" cy="4491567"/>
          </a:xfrm>
          <a:prstGeom prst="rect">
            <a:avLst/>
          </a:prstGeom>
          <a:noFill/>
          <a:ln>
            <a:noFill/>
          </a:ln>
        </p:spPr>
        <p:txBody>
          <a:bodyPr lIns="50800" tIns="50800" rIns="50800" bIns="50800" anchor="ctr" anchorCtr="0">
            <a:noAutofit/>
          </a:bodyPr>
          <a:lstStyle/>
          <a:p>
            <a:pPr marL="1104900" marR="0" lvl="0" indent="-609600"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Σύνταξη Πλειάδων</a:t>
            </a:r>
            <a:endParaRPr lang="en-US" sz="3600" u="none" strike="noStrike" cap="none" dirty="0">
              <a:solidFill>
                <a:schemeClr val="lt1"/>
              </a:solidFill>
              <a:latin typeface="Arial" charset="0"/>
              <a:ea typeface="Arial" charset="0"/>
              <a:cs typeface="Arial" charset="0"/>
              <a:sym typeface="Cabin"/>
            </a:endParaRPr>
          </a:p>
          <a:p>
            <a:pPr marL="1104900" marR="0" lvl="0" indent="-609600"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Αμετάβλητη</a:t>
            </a:r>
            <a:endParaRPr lang="en-US" sz="3600" u="none" strike="noStrike" cap="none" dirty="0">
              <a:solidFill>
                <a:schemeClr val="lt1"/>
              </a:solidFill>
              <a:latin typeface="Arial" charset="0"/>
              <a:ea typeface="Arial" charset="0"/>
              <a:cs typeface="Arial" charset="0"/>
              <a:sym typeface="Cabin"/>
            </a:endParaRPr>
          </a:p>
          <a:p>
            <a:pPr marL="1104900" marR="0" lvl="0" indent="-609600" algn="l" rtl="0">
              <a:lnSpc>
                <a:spcPct val="100000"/>
              </a:lnSpc>
              <a:spcBef>
                <a:spcPts val="2300"/>
              </a:spcBef>
              <a:spcAft>
                <a:spcPts val="0"/>
              </a:spcAft>
              <a:buClr>
                <a:schemeClr val="lt1"/>
              </a:buClr>
              <a:buSzPct val="100000"/>
              <a:buFont typeface="Cabin"/>
              <a:buChar char="•"/>
            </a:pPr>
            <a:r>
              <a:rPr lang="el-GR" sz="3600" u="none" strike="noStrike" cap="none" dirty="0" err="1">
                <a:solidFill>
                  <a:schemeClr val="lt1"/>
                </a:solidFill>
                <a:latin typeface="Arial" charset="0"/>
                <a:ea typeface="Arial" charset="0"/>
                <a:cs typeface="Arial" charset="0"/>
                <a:sym typeface="Cabin"/>
              </a:rPr>
              <a:t>Συγκρισιμότητα</a:t>
            </a:r>
            <a:endParaRPr lang="en-US" sz="3600" u="none" strike="noStrike" cap="none" dirty="0">
              <a:solidFill>
                <a:schemeClr val="lt1"/>
              </a:solidFill>
              <a:latin typeface="Arial" charset="0"/>
              <a:ea typeface="Arial" charset="0"/>
              <a:cs typeface="Arial" charset="0"/>
              <a:sym typeface="Cabin"/>
            </a:endParaRPr>
          </a:p>
          <a:p>
            <a:pPr marL="1104900" marR="0" lvl="0" indent="-609600"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Ταξινόμηση</a:t>
            </a:r>
            <a:endParaRPr lang="en-US" sz="3600" u="none" strike="noStrike" cap="none" dirty="0">
              <a:solidFill>
                <a:schemeClr val="lt1"/>
              </a:solidFill>
              <a:latin typeface="Arial" charset="0"/>
              <a:ea typeface="Arial" charset="0"/>
              <a:cs typeface="Arial" charset="0"/>
              <a:sym typeface="Cabin"/>
            </a:endParaRPr>
          </a:p>
        </p:txBody>
      </p:sp>
      <p:sp>
        <p:nvSpPr>
          <p:cNvPr id="267" name="Shape 267"/>
          <p:cNvSpPr txBox="1">
            <a:spLocks noGrp="1"/>
          </p:cNvSpPr>
          <p:nvPr>
            <p:ph type="body" idx="4294967295"/>
          </p:nvPr>
        </p:nvSpPr>
        <p:spPr>
          <a:xfrm>
            <a:off x="7742580" y="3011967"/>
            <a:ext cx="6378575" cy="3209917"/>
          </a:xfrm>
          <a:prstGeom prst="rect">
            <a:avLst/>
          </a:prstGeom>
          <a:noFill/>
          <a:ln>
            <a:noFill/>
          </a:ln>
        </p:spPr>
        <p:txBody>
          <a:bodyPr lIns="50800" tIns="50800" rIns="50800" bIns="50800" anchor="ctr" anchorCtr="0">
            <a:noAutofit/>
          </a:bodyPr>
          <a:lstStyle/>
          <a:p>
            <a:pPr marL="1104900" marR="0" lvl="0" indent="-609600"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Πλειάδες σε εντολές εκχώρησης</a:t>
            </a:r>
            <a:endParaRPr lang="en-US" sz="3600" u="none" strike="noStrike" cap="none" dirty="0">
              <a:solidFill>
                <a:schemeClr val="lt1"/>
              </a:solidFill>
              <a:latin typeface="Arial" charset="0"/>
              <a:ea typeface="Arial" charset="0"/>
              <a:cs typeface="Arial" charset="0"/>
              <a:sym typeface="Cabin"/>
            </a:endParaRPr>
          </a:p>
          <a:p>
            <a:pPr marL="1104900" marR="0" lvl="0" indent="-609600"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Ταξινόμηση λεξικών είτε κατά κλειδί είτε κατά τιμή</a:t>
            </a:r>
            <a:r>
              <a:rPr lang="en-US" sz="3600" u="none" strike="noStrike" cap="none" dirty="0">
                <a:solidFill>
                  <a:schemeClr val="lt1"/>
                </a:solidFill>
                <a:latin typeface="Arial" charset="0"/>
                <a:ea typeface="Arial" charset="0"/>
                <a:cs typeface="Arial" charset="0"/>
                <a:sym typeface="Cabin"/>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800" u="none" strike="noStrike" cap="none" dirty="0">
                <a:solidFill>
                  <a:srgbClr val="FFD966"/>
                </a:solidFill>
                <a:latin typeface="Arial" charset="0"/>
                <a:ea typeface="Arial" charset="0"/>
                <a:cs typeface="Arial" charset="0"/>
                <a:sym typeface="Cabin"/>
              </a:rPr>
              <a:t>Οι Πλειάδες είναι σαν τις Λίστες</a:t>
            </a:r>
            <a:endParaRPr lang="en-US" sz="7800" u="none" strike="noStrike" cap="none" dirty="0">
              <a:solidFill>
                <a:srgbClr val="FFD966"/>
              </a:solidFill>
              <a:latin typeface="Arial" charset="0"/>
              <a:ea typeface="Arial" charset="0"/>
              <a:cs typeface="Arial" charset="0"/>
              <a:sym typeface="Cabin"/>
            </a:endParaRPr>
          </a:p>
        </p:txBody>
      </p:sp>
      <p:sp>
        <p:nvSpPr>
          <p:cNvPr id="175" name="Shape 175"/>
          <p:cNvSpPr txBox="1">
            <a:spLocks noGrp="1"/>
          </p:cNvSpPr>
          <p:nvPr>
            <p:ph type="body" idx="1"/>
          </p:nvPr>
        </p:nvSpPr>
        <p:spPr>
          <a:xfrm>
            <a:off x="750168" y="2603251"/>
            <a:ext cx="14051783" cy="1725613"/>
          </a:xfrm>
          <a:prstGeom prst="rect">
            <a:avLst/>
          </a:prstGeom>
          <a:noFill/>
          <a:ln>
            <a:noFill/>
          </a:ln>
        </p:spPr>
        <p:txBody>
          <a:bodyPr lIns="50800" tIns="50800" rIns="50800" bIns="50800" anchor="ctr" anchorCtr="0">
            <a:noAutofit/>
          </a:bodyPr>
          <a:lstStyle/>
          <a:p>
            <a:pPr marL="495300" marR="0" lvl="0" indent="0" algn="l" rtl="0">
              <a:lnSpc>
                <a:spcPct val="100000"/>
              </a:lnSpc>
              <a:spcBef>
                <a:spcPts val="0"/>
              </a:spcBef>
              <a:spcAft>
                <a:spcPts val="0"/>
              </a:spcAft>
              <a:buClr>
                <a:schemeClr val="lt1"/>
              </a:buClr>
              <a:buSzPct val="100000"/>
              <a:buNone/>
            </a:pPr>
            <a:r>
              <a:rPr lang="el-GR" sz="3600" u="none" strike="noStrike" cap="none" dirty="0">
                <a:solidFill>
                  <a:schemeClr val="lt1"/>
                </a:solidFill>
                <a:latin typeface="Arial" charset="0"/>
                <a:ea typeface="Arial" charset="0"/>
                <a:cs typeface="Arial" charset="0"/>
                <a:sym typeface="Cabin"/>
              </a:rPr>
              <a:t>Οι Πλειάδες είναι άλλο ένα είδος διατεταγμένης ακολουθίας που λειτουργεί σαν μια λίστα - έχουν στοιχεία που αντιστοιχούν σε έναν αύξων αριθμό, ξεκινώντας από το 0</a:t>
            </a:r>
            <a:endParaRPr lang="en-US" sz="3600" u="none" strike="noStrike" cap="none" dirty="0">
              <a:solidFill>
                <a:schemeClr val="lt1"/>
              </a:solidFill>
              <a:latin typeface="Arial" charset="0"/>
              <a:ea typeface="Arial" charset="0"/>
              <a:cs typeface="Arial" charset="0"/>
              <a:sym typeface="Cabin"/>
            </a:endParaRPr>
          </a:p>
        </p:txBody>
      </p:sp>
      <p:sp>
        <p:nvSpPr>
          <p:cNvPr id="176" name="Shape 176"/>
          <p:cNvSpPr txBox="1"/>
          <p:nvPr/>
        </p:nvSpPr>
        <p:spPr>
          <a:xfrm>
            <a:off x="1281325" y="4487751"/>
            <a:ext cx="9142498" cy="355589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 = ('Glenn', 'Sally', 'Joseph')</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rgbClr val="00FFFF"/>
                </a:solidFill>
                <a:latin typeface="Courier"/>
                <a:ea typeface="Courier New"/>
                <a:cs typeface="Courier"/>
                <a:sym typeface="Courier New"/>
              </a:rPr>
              <a:t>[2]</a:t>
            </a:r>
            <a:r>
              <a:rPr lang="en-US" sz="3000" dirty="0">
                <a:solidFill>
                  <a:srgbClr val="FFFF00"/>
                </a:solidFill>
                <a:latin typeface="Courier"/>
                <a:ea typeface="Courier New"/>
                <a:cs typeface="Courier"/>
                <a:sym typeface="Courier New"/>
              </a:rPr>
              <a:t>)</a:t>
            </a:r>
            <a:endParaRPr lang="en-US" sz="3000" i="0" u="none" strike="noStrike" cap="none" dirty="0">
              <a:solidFill>
                <a:srgbClr val="00FFFF"/>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Joseph</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y</a:t>
            </a:r>
            <a:r>
              <a:rPr lang="en-US" sz="3000" i="0" u="none" strike="noStrike" cap="none" dirty="0">
                <a:solidFill>
                  <a:schemeClr val="lt1"/>
                </a:solidFill>
                <a:latin typeface="Courier"/>
                <a:ea typeface="Courier New"/>
                <a:cs typeface="Courier"/>
                <a:sym typeface="Courier New"/>
              </a:rPr>
              <a:t> = ( 1, 9, 2 )</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a:solidFill>
                  <a:srgbClr val="00FF00"/>
                </a:solidFill>
                <a:latin typeface="Courier"/>
                <a:ea typeface="Courier New"/>
                <a:cs typeface="Courier"/>
                <a:sym typeface="Courier New"/>
              </a:rPr>
              <a:t>y</a:t>
            </a:r>
            <a:r>
              <a:rPr lang="en-US" sz="3000" dirty="0">
                <a:solidFill>
                  <a:srgbClr val="FFFF00"/>
                </a:solidFill>
                <a:latin typeface="Courier"/>
                <a:ea typeface="Courier New"/>
                <a:cs typeface="Courier"/>
                <a:sym typeface="Courier New"/>
              </a:rPr>
              <a:t>)</a:t>
            </a:r>
            <a:endParaRPr lang="en-US" sz="30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(1, 9, 2)</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a:solidFill>
                  <a:srgbClr val="FF00FF"/>
                </a:solidFill>
                <a:latin typeface="Courier"/>
                <a:ea typeface="Courier New"/>
                <a:cs typeface="Courier"/>
                <a:sym typeface="Courier New"/>
              </a:rPr>
              <a:t>max</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y</a:t>
            </a:r>
            <a:r>
              <a:rPr lang="en-US" sz="3000" i="0" u="none" strike="noStrike" cap="none" dirty="0">
                <a:solidFill>
                  <a:schemeClr val="lt1"/>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a:t>
            </a: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9</a:t>
            </a:r>
          </a:p>
        </p:txBody>
      </p:sp>
      <p:sp>
        <p:nvSpPr>
          <p:cNvPr id="177" name="Shape 177"/>
          <p:cNvSpPr txBox="1"/>
          <p:nvPr/>
        </p:nvSpPr>
        <p:spPr>
          <a:xfrm>
            <a:off x="10515700" y="4329113"/>
            <a:ext cx="4572000" cy="355589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for</a:t>
            </a: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rgbClr val="00FFFF"/>
                </a:solidFill>
                <a:latin typeface="Courier"/>
                <a:ea typeface="Courier New"/>
                <a:cs typeface="Courier"/>
                <a:sym typeface="Courier New"/>
              </a:rPr>
              <a:t>iter</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in</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00FF"/>
                </a:solidFill>
                <a:latin typeface="Courier"/>
                <a:ea typeface="Courier New"/>
                <a:cs typeface="Courier"/>
                <a:sym typeface="Courier New"/>
              </a:rPr>
              <a:t>y</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err="1">
                <a:solidFill>
                  <a:srgbClr val="00FFFF"/>
                </a:solidFill>
                <a:latin typeface="Courier"/>
                <a:ea typeface="Courier New"/>
                <a:cs typeface="Courier"/>
                <a:sym typeface="Courier New"/>
              </a:rPr>
              <a:t>iter</a:t>
            </a:r>
            <a:r>
              <a:rPr lang="en-US" sz="30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1</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9</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2</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20040" y="789708"/>
            <a:ext cx="15707358" cy="17501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600" u="none" strike="noStrike" cap="none" dirty="0">
                <a:solidFill>
                  <a:srgbClr val="FFD966"/>
                </a:solidFill>
                <a:latin typeface="Arial" charset="0"/>
                <a:ea typeface="Arial" charset="0"/>
                <a:cs typeface="Arial" charset="0"/>
                <a:sym typeface="Cabin"/>
              </a:rPr>
              <a:t>αλλά ... οι Πλειάδες είναι «αμετάβλητες»</a:t>
            </a:r>
            <a:endParaRPr lang="en-US" sz="6600" u="none" strike="noStrike" cap="none" dirty="0">
              <a:solidFill>
                <a:srgbClr val="FFD966"/>
              </a:solidFill>
              <a:latin typeface="Arial" charset="0"/>
              <a:ea typeface="Arial" charset="0"/>
              <a:cs typeface="Arial" charset="0"/>
              <a:sym typeface="Cabin"/>
            </a:endParaRPr>
          </a:p>
        </p:txBody>
      </p:sp>
      <p:sp>
        <p:nvSpPr>
          <p:cNvPr id="183" name="Shape 183"/>
          <p:cNvSpPr txBox="1">
            <a:spLocks noGrp="1"/>
          </p:cNvSpPr>
          <p:nvPr>
            <p:ph type="body" idx="1"/>
          </p:nvPr>
        </p:nvSpPr>
        <p:spPr>
          <a:xfrm>
            <a:off x="1155700" y="2603500"/>
            <a:ext cx="13932000" cy="1325563"/>
          </a:xfrm>
          <a:prstGeom prst="rect">
            <a:avLst/>
          </a:prstGeom>
          <a:noFill/>
          <a:ln>
            <a:noFill/>
          </a:ln>
        </p:spPr>
        <p:txBody>
          <a:bodyPr lIns="50800" tIns="50800" rIns="50800" bIns="50800" anchor="ctr" anchorCtr="0">
            <a:noAutofit/>
          </a:bodyPr>
          <a:lstStyle/>
          <a:p>
            <a:pPr marL="317500" marR="0" lvl="0" indent="0" algn="l" rtl="0">
              <a:lnSpc>
                <a:spcPct val="100000"/>
              </a:lnSpc>
              <a:spcBef>
                <a:spcPts val="0"/>
              </a:spcBef>
              <a:spcAft>
                <a:spcPts val="0"/>
              </a:spcAft>
              <a:buClr>
                <a:schemeClr val="lt1"/>
              </a:buClr>
              <a:buSzPct val="171000"/>
              <a:buNone/>
            </a:pPr>
            <a:r>
              <a:rPr lang="el-GR" sz="3800" u="none" strike="noStrike" cap="none" dirty="0">
                <a:solidFill>
                  <a:schemeClr val="lt1"/>
                </a:solidFill>
                <a:latin typeface="Arial" charset="0"/>
                <a:ea typeface="Arial" charset="0"/>
                <a:cs typeface="Arial" charset="0"/>
                <a:sym typeface="Cabin"/>
              </a:rPr>
              <a:t>Σε αντίθεση με μια λίστα, αφής στιγμής δημιουργήσετε μια </a:t>
            </a:r>
            <a:r>
              <a:rPr lang="el-GR" sz="3800" dirty="0">
                <a:solidFill>
                  <a:srgbClr val="FF00FF"/>
                </a:solidFill>
                <a:latin typeface="Arial" charset="0"/>
                <a:cs typeface="Arial" charset="0"/>
                <a:sym typeface="Cabin"/>
              </a:rPr>
              <a:t>πλειάδα</a:t>
            </a:r>
            <a:r>
              <a:rPr lang="el-GR" sz="3800" u="none" strike="noStrike" cap="none" dirty="0">
                <a:solidFill>
                  <a:schemeClr val="lt1"/>
                </a:solidFill>
                <a:latin typeface="Arial" charset="0"/>
                <a:ea typeface="Arial" charset="0"/>
                <a:cs typeface="Arial" charset="0"/>
                <a:sym typeface="Cabin"/>
              </a:rPr>
              <a:t>, </a:t>
            </a:r>
            <a:r>
              <a:rPr lang="el-GR" sz="3800" dirty="0">
                <a:solidFill>
                  <a:srgbClr val="FF7F00"/>
                </a:solidFill>
                <a:latin typeface="Arial" charset="0"/>
                <a:cs typeface="Arial" charset="0"/>
                <a:sym typeface="Cabin"/>
              </a:rPr>
              <a:t>δεν μπορείτε </a:t>
            </a:r>
            <a:r>
              <a:rPr lang="el-GR" sz="3800" u="none" strike="noStrike" cap="none" dirty="0">
                <a:solidFill>
                  <a:schemeClr val="lt1"/>
                </a:solidFill>
                <a:latin typeface="Arial" charset="0"/>
                <a:ea typeface="Arial" charset="0"/>
                <a:cs typeface="Arial" charset="0"/>
                <a:sym typeface="Cabin"/>
              </a:rPr>
              <a:t>να αλλάξετε τα περιεχόμενά της - παρόμοια με μια συμβολοσειρά</a:t>
            </a:r>
            <a:endParaRPr lang="en-US" sz="3800" u="none" strike="noStrike" cap="none" dirty="0">
              <a:solidFill>
                <a:schemeClr val="lt1"/>
              </a:solidFill>
              <a:latin typeface="Arial" charset="0"/>
              <a:ea typeface="Arial" charset="0"/>
              <a:cs typeface="Arial" charset="0"/>
              <a:sym typeface="Cabin"/>
            </a:endParaRPr>
          </a:p>
        </p:txBody>
      </p:sp>
      <p:sp>
        <p:nvSpPr>
          <p:cNvPr id="184" name="Shape 184"/>
          <p:cNvSpPr txBox="1"/>
          <p:nvPr/>
        </p:nvSpPr>
        <p:spPr>
          <a:xfrm>
            <a:off x="749300" y="4465898"/>
            <a:ext cx="5078400" cy="243840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 = [9, 8, 7]</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rgbClr val="00FFFF"/>
                </a:solidFill>
                <a:latin typeface="Courier"/>
                <a:ea typeface="Courier New"/>
                <a:cs typeface="Courier"/>
                <a:sym typeface="Courier New"/>
              </a:rPr>
              <a:t>[2]</a:t>
            </a:r>
            <a:r>
              <a:rPr lang="en-US" sz="3000" i="0" u="none" strike="noStrike" cap="none" dirty="0">
                <a:solidFill>
                  <a:schemeClr val="lt1"/>
                </a:solidFill>
                <a:latin typeface="Courier"/>
                <a:ea typeface="Courier New"/>
                <a:cs typeface="Courier"/>
                <a:sym typeface="Courier New"/>
              </a:rPr>
              <a:t> = 6</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a:solidFill>
                  <a:srgbClr val="00FF00"/>
                </a:solidFill>
                <a:latin typeface="Courier"/>
                <a:ea typeface="Courier New"/>
                <a:cs typeface="Courier"/>
                <a:sym typeface="Courier New"/>
              </a:rPr>
              <a:t>x</a:t>
            </a:r>
            <a:r>
              <a:rPr lang="en-US" sz="3000" dirty="0">
                <a:solidFill>
                  <a:srgbClr val="FFFF00"/>
                </a:solidFill>
                <a:latin typeface="Courier"/>
                <a:ea typeface="Courier New"/>
                <a:cs typeface="Courier"/>
                <a:sym typeface="Courier New"/>
              </a:rPr>
              <a:t>)</a:t>
            </a:r>
            <a:endParaRPr lang="en-US" sz="30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&gt;&gt;&gt;[9, 8, 6]</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
        <p:nvSpPr>
          <p:cNvPr id="185" name="Shape 185"/>
          <p:cNvSpPr txBox="1"/>
          <p:nvPr/>
        </p:nvSpPr>
        <p:spPr>
          <a:xfrm>
            <a:off x="6266650" y="4433879"/>
            <a:ext cx="4394200" cy="3390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y</a:t>
            </a:r>
            <a:r>
              <a:rPr lang="en-US" sz="3000" i="0" u="none" strike="noStrike" cap="none" dirty="0">
                <a:solidFill>
                  <a:schemeClr val="lt1"/>
                </a:solidFill>
                <a:latin typeface="Courier"/>
                <a:ea typeface="Courier New"/>
                <a:cs typeface="Courier"/>
                <a:sym typeface="Courier New"/>
              </a:rPr>
              <a:t> = 'ABC'</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y</a:t>
            </a:r>
            <a:r>
              <a:rPr lang="en-US" sz="3000" i="0" u="none" strike="noStrike" cap="none" dirty="0">
                <a:solidFill>
                  <a:srgbClr val="00FFFF"/>
                </a:solidFill>
                <a:latin typeface="Courier"/>
                <a:ea typeface="Courier New"/>
                <a:cs typeface="Courier"/>
                <a:sym typeface="Courier New"/>
              </a:rPr>
              <a:t>[2]</a:t>
            </a:r>
            <a:r>
              <a:rPr lang="en-US" sz="3000" i="0" u="none" strike="noStrike" cap="none" dirty="0">
                <a:solidFill>
                  <a:schemeClr val="lt1"/>
                </a:solidFill>
                <a:latin typeface="Courier"/>
                <a:ea typeface="Courier New"/>
                <a:cs typeface="Courier"/>
                <a:sym typeface="Courier New"/>
              </a:rPr>
              <a:t> = 'D'</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a:t>
            </a:r>
            <a:r>
              <a:rPr lang="en-US" sz="3000" i="0" u="none" strike="noStrike" cap="none" dirty="0" err="1">
                <a:solidFill>
                  <a:srgbClr val="FF66FF"/>
                </a:solidFill>
                <a:latin typeface="Courier"/>
                <a:ea typeface="Courier New"/>
                <a:cs typeface="Courier"/>
                <a:sym typeface="Courier New"/>
              </a:rPr>
              <a:t>str</a:t>
            </a:r>
            <a:r>
              <a:rPr lang="en-US" sz="3000" i="0" u="none" strike="noStrike" cap="none" dirty="0">
                <a:solidFill>
                  <a:srgbClr val="FF66FF"/>
                </a:solidFill>
                <a:latin typeface="Courier"/>
                <a:ea typeface="Courier New"/>
                <a:cs typeface="Courier"/>
                <a:sym typeface="Courier New"/>
              </a:rPr>
              <a:t>' object does </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a:solidFill>
                  <a:srgbClr val="FF66FF"/>
                </a:solidFill>
                <a:latin typeface="Courier"/>
                <a:ea typeface="Courier New"/>
                <a:cs typeface="Courier"/>
                <a:sym typeface="Courier New"/>
              </a:rPr>
              <a:t>not support </a:t>
            </a:r>
            <a:r>
              <a:rPr lang="en-US" sz="3000" i="0" u="none" strike="noStrike" cap="none" dirty="0">
                <a:solidFill>
                  <a:srgbClr val="00FFFF"/>
                </a:solidFill>
                <a:latin typeface="Courier"/>
                <a:ea typeface="Courier New"/>
                <a:cs typeface="Courier"/>
                <a:sym typeface="Courier New"/>
              </a:rPr>
              <a:t>item</a:t>
            </a:r>
            <a:r>
              <a:rPr lang="en-US" sz="3000" i="0" u="none" strike="noStrike" cap="none" dirty="0">
                <a:solidFill>
                  <a:srgbClr val="FF66FF"/>
                </a:solidFill>
                <a:latin typeface="Courier"/>
                <a:ea typeface="Courier New"/>
                <a:cs typeface="Courier"/>
                <a:sym typeface="Courier New"/>
              </a:rPr>
              <a:t> </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a:solidFill>
                  <a:srgbClr val="FF66FF"/>
                </a:solidFill>
                <a:latin typeface="Courier"/>
                <a:ea typeface="Courier New"/>
                <a:cs typeface="Courier"/>
                <a:sym typeface="Courier New"/>
              </a:rPr>
              <a:t>Assignment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
        <p:nvSpPr>
          <p:cNvPr id="186" name="Shape 186"/>
          <p:cNvSpPr txBox="1"/>
          <p:nvPr/>
        </p:nvSpPr>
        <p:spPr>
          <a:xfrm>
            <a:off x="11099800" y="4433879"/>
            <a:ext cx="4927598" cy="3390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z</a:t>
            </a:r>
            <a:r>
              <a:rPr lang="en-US" sz="3000" i="0" u="none" strike="noStrike" cap="none" dirty="0">
                <a:solidFill>
                  <a:schemeClr val="lt1"/>
                </a:solidFill>
                <a:latin typeface="Courier"/>
                <a:ea typeface="Courier New"/>
                <a:cs typeface="Courier"/>
                <a:sym typeface="Courier New"/>
              </a:rPr>
              <a:t> = (5, 4, 3)</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z</a:t>
            </a:r>
            <a:r>
              <a:rPr lang="en-US" sz="3000" i="0" u="none" strike="noStrike" cap="none" dirty="0">
                <a:solidFill>
                  <a:srgbClr val="00FFFF"/>
                </a:solidFill>
                <a:latin typeface="Courier"/>
                <a:ea typeface="Courier New"/>
                <a:cs typeface="Courier"/>
                <a:sym typeface="Courier New"/>
              </a:rPr>
              <a:t>[2]</a:t>
            </a:r>
            <a:r>
              <a:rPr lang="en-US" sz="3000" i="0" u="none" strike="noStrike" cap="none" dirty="0">
                <a:solidFill>
                  <a:schemeClr val="lt1"/>
                </a:solidFill>
                <a:latin typeface="Courier"/>
                <a:ea typeface="Courier New"/>
                <a:cs typeface="Courier"/>
                <a:sym typeface="Courier New"/>
              </a:rPr>
              <a:t> = 0</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:'tuple' object does </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a:solidFill>
                  <a:srgbClr val="FF66FF"/>
                </a:solidFill>
                <a:latin typeface="Courier"/>
                <a:ea typeface="Courier New"/>
                <a:cs typeface="Courier"/>
                <a:sym typeface="Courier New"/>
              </a:rPr>
              <a:t>not support </a:t>
            </a:r>
            <a:r>
              <a:rPr lang="en-US" sz="3000" i="0" u="none" strike="noStrike" cap="none" dirty="0">
                <a:solidFill>
                  <a:srgbClr val="00FFFF"/>
                </a:solidFill>
                <a:latin typeface="Courier"/>
                <a:ea typeface="Courier New"/>
                <a:cs typeface="Courier"/>
                <a:sym typeface="Courier New"/>
              </a:rPr>
              <a:t>item</a:t>
            </a:r>
            <a:r>
              <a:rPr lang="en-US" sz="3000" i="0" u="none" strike="noStrike" cap="none" dirty="0">
                <a:solidFill>
                  <a:srgbClr val="FF66FF"/>
                </a:solidFill>
                <a:latin typeface="Courier"/>
                <a:ea typeface="Courier New"/>
                <a:cs typeface="Courier"/>
                <a:sym typeface="Courier New"/>
              </a:rPr>
              <a:t> </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a:solidFill>
                  <a:srgbClr val="FF66FF"/>
                </a:solidFill>
                <a:latin typeface="Courier"/>
                <a:ea typeface="Courier New"/>
                <a:cs typeface="Courier"/>
                <a:sym typeface="Courier New"/>
              </a:rPr>
              <a:t>Assignment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274320" y="789708"/>
            <a:ext cx="15788640" cy="17501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6600" u="none" strike="noStrike" cap="none" dirty="0">
                <a:solidFill>
                  <a:srgbClr val="FFD966"/>
                </a:solidFill>
                <a:latin typeface="Arial" charset="0"/>
                <a:ea typeface="Arial" charset="0"/>
                <a:cs typeface="Arial" charset="0"/>
                <a:sym typeface="Cabin"/>
              </a:rPr>
              <a:t>Πράγματα που</a:t>
            </a:r>
            <a:r>
              <a:rPr lang="en-US" sz="6600" u="none" strike="noStrike" cap="none" dirty="0">
                <a:solidFill>
                  <a:srgbClr val="FFFF00"/>
                </a:solidFill>
                <a:latin typeface="Arial" charset="0"/>
                <a:ea typeface="Arial" charset="0"/>
                <a:cs typeface="Arial" charset="0"/>
                <a:sym typeface="Cabin"/>
              </a:rPr>
              <a:t> </a:t>
            </a:r>
            <a:r>
              <a:rPr lang="el-GR" sz="6600" u="none" strike="noStrike" cap="none" dirty="0">
                <a:solidFill>
                  <a:srgbClr val="FF66FF"/>
                </a:solidFill>
                <a:latin typeface="Arial" charset="0"/>
                <a:ea typeface="Arial" charset="0"/>
                <a:cs typeface="Arial" charset="0"/>
                <a:sym typeface="Cabin"/>
              </a:rPr>
              <a:t>δεν</a:t>
            </a:r>
            <a:r>
              <a:rPr lang="en-US" sz="6600" u="none" strike="noStrike" cap="none" dirty="0">
                <a:solidFill>
                  <a:srgbClr val="FFFF00"/>
                </a:solidFill>
                <a:latin typeface="Arial" charset="0"/>
                <a:ea typeface="Arial" charset="0"/>
                <a:cs typeface="Arial" charset="0"/>
                <a:sym typeface="Cabin"/>
              </a:rPr>
              <a:t> </a:t>
            </a:r>
            <a:r>
              <a:rPr lang="el-GR" sz="6600" u="none" strike="noStrike" cap="none" dirty="0">
                <a:solidFill>
                  <a:srgbClr val="FFD966"/>
                </a:solidFill>
                <a:latin typeface="Arial" charset="0"/>
                <a:ea typeface="Arial" charset="0"/>
                <a:cs typeface="Arial" charset="0"/>
                <a:sym typeface="Cabin"/>
              </a:rPr>
              <a:t>κάνουμε με Πλειάδες</a:t>
            </a:r>
            <a:endParaRPr lang="en-US" sz="6600" u="none" strike="noStrike" cap="none" dirty="0">
              <a:solidFill>
                <a:srgbClr val="FFD966"/>
              </a:solidFill>
              <a:latin typeface="Arial" charset="0"/>
              <a:ea typeface="Arial" charset="0"/>
              <a:cs typeface="Arial" charset="0"/>
              <a:sym typeface="Cabin"/>
            </a:endParaRPr>
          </a:p>
        </p:txBody>
      </p:sp>
      <p:sp>
        <p:nvSpPr>
          <p:cNvPr id="192" name="Shape 192"/>
          <p:cNvSpPr txBox="1"/>
          <p:nvPr/>
        </p:nvSpPr>
        <p:spPr>
          <a:xfrm>
            <a:off x="1422400" y="2527300"/>
            <a:ext cx="13416000" cy="54165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7F00"/>
                </a:solidFill>
                <a:latin typeface="Courier"/>
                <a:ea typeface="Courier New"/>
                <a:cs typeface="Courier"/>
                <a:sym typeface="Courier New"/>
              </a:rPr>
              <a:t>(3, 2, 1)</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F00"/>
                </a:solidFill>
                <a:latin typeface="Courier"/>
                <a:ea typeface="Courier New"/>
                <a:cs typeface="Courier"/>
                <a:sym typeface="Courier New"/>
              </a:rPr>
              <a:t>x</a:t>
            </a:r>
            <a:r>
              <a:rPr lang="en-US" sz="3000" i="0" u="none" strike="noStrike" cap="none" dirty="0" err="1">
                <a:solidFill>
                  <a:srgbClr val="FF00FF"/>
                </a:solidFill>
                <a:latin typeface="Courier"/>
                <a:ea typeface="Courier New"/>
                <a:cs typeface="Courier"/>
                <a:sym typeface="Courier New"/>
              </a:rPr>
              <a:t>.sort</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AttributeError</a:t>
            </a:r>
            <a:r>
              <a:rPr lang="en-US" sz="3000" i="0" u="none" strike="noStrike" cap="none" dirty="0">
                <a:solidFill>
                  <a:srgbClr val="FF66FF"/>
                </a:solidFill>
                <a:latin typeface="Courier"/>
                <a:ea typeface="Courier New"/>
                <a:cs typeface="Courier"/>
                <a:sym typeface="Courier New"/>
              </a:rPr>
              <a:t>: 'tuple' object has no attribute 'sort'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F00"/>
                </a:solidFill>
                <a:latin typeface="Courier"/>
                <a:ea typeface="Courier New"/>
                <a:cs typeface="Courier"/>
                <a:sym typeface="Courier New"/>
              </a:rPr>
              <a:t>x</a:t>
            </a:r>
            <a:r>
              <a:rPr lang="en-US" sz="3000" i="0" u="none" strike="noStrike" cap="none" dirty="0" err="1">
                <a:solidFill>
                  <a:srgbClr val="FF00FF"/>
                </a:solidFill>
                <a:latin typeface="Courier"/>
                <a:ea typeface="Courier New"/>
                <a:cs typeface="Courier"/>
                <a:sym typeface="Courier New"/>
              </a:rPr>
              <a:t>.append</a:t>
            </a:r>
            <a:r>
              <a:rPr lang="en-US" sz="3000" i="0" u="none" strike="noStrike" cap="none" dirty="0">
                <a:solidFill>
                  <a:schemeClr val="lt1"/>
                </a:solidFill>
                <a:latin typeface="Courier"/>
                <a:ea typeface="Courier New"/>
                <a:cs typeface="Courier"/>
                <a:sym typeface="Courier New"/>
              </a:rPr>
              <a:t>(5)</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AttributeError</a:t>
            </a:r>
            <a:r>
              <a:rPr lang="en-US" sz="3000" i="0" u="none" strike="noStrike" cap="none" dirty="0">
                <a:solidFill>
                  <a:srgbClr val="FF66FF"/>
                </a:solidFill>
                <a:latin typeface="Courier"/>
                <a:ea typeface="Courier New"/>
                <a:cs typeface="Courier"/>
                <a:sym typeface="Courier New"/>
              </a:rPr>
              <a:t>: 'tuple' object has no attribute 'append'</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F00"/>
                </a:solidFill>
                <a:latin typeface="Courier"/>
                <a:ea typeface="Courier New"/>
                <a:cs typeface="Courier"/>
                <a:sym typeface="Courier New"/>
              </a:rPr>
              <a:t>x</a:t>
            </a:r>
            <a:r>
              <a:rPr lang="en-US" sz="3000" i="0" u="none" strike="noStrike" cap="none" dirty="0" err="1">
                <a:solidFill>
                  <a:srgbClr val="FF00FF"/>
                </a:solidFill>
                <a:latin typeface="Courier"/>
                <a:ea typeface="Courier New"/>
                <a:cs typeface="Courier"/>
                <a:sym typeface="Courier New"/>
              </a:rPr>
              <a:t>.reverse</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AttributeError</a:t>
            </a:r>
            <a:r>
              <a:rPr lang="en-US" sz="3000" i="0" u="none" strike="noStrike" cap="none" dirty="0">
                <a:solidFill>
                  <a:srgbClr val="FF66FF"/>
                </a:solidFill>
                <a:latin typeface="Courier"/>
                <a:ea typeface="Courier New"/>
                <a:cs typeface="Courier"/>
                <a:sym typeface="Courier New"/>
              </a:rPr>
              <a:t>: 'tuple' object has no attribute 'reverse'</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800" u="none" strike="noStrike" cap="none" dirty="0">
                <a:solidFill>
                  <a:srgbClr val="FFD966"/>
                </a:solidFill>
                <a:latin typeface="Arial" charset="0"/>
                <a:ea typeface="Arial" charset="0"/>
                <a:cs typeface="Arial" charset="0"/>
                <a:sym typeface="Cabin"/>
              </a:rPr>
              <a:t>Μια ιστορία Δύο Ακολουθιών</a:t>
            </a:r>
            <a:endParaRPr lang="en-US" sz="7800" u="none" strike="noStrike" cap="none" dirty="0">
              <a:solidFill>
                <a:srgbClr val="FFD966"/>
              </a:solidFill>
              <a:latin typeface="Arial" charset="0"/>
              <a:ea typeface="Arial" charset="0"/>
              <a:cs typeface="Arial" charset="0"/>
              <a:sym typeface="Cabin"/>
            </a:endParaRPr>
          </a:p>
        </p:txBody>
      </p:sp>
      <p:sp>
        <p:nvSpPr>
          <p:cNvPr id="198" name="Shape 198"/>
          <p:cNvSpPr txBox="1"/>
          <p:nvPr/>
        </p:nvSpPr>
        <p:spPr>
          <a:xfrm>
            <a:off x="1765300" y="3454400"/>
            <a:ext cx="12712699" cy="386079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l</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00FF"/>
                </a:solidFill>
                <a:latin typeface="Courier"/>
                <a:ea typeface="Courier New"/>
                <a:cs typeface="Courier"/>
                <a:sym typeface="Courier New"/>
              </a:rPr>
              <a:t>list</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FF00FF"/>
                </a:solidFill>
                <a:latin typeface="Courier"/>
                <a:ea typeface="Courier New"/>
                <a:cs typeface="Courier"/>
                <a:sym typeface="Courier New"/>
              </a:rPr>
              <a:t>dir</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l</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['append', 'count', 'extend', 'index', 'insert', 'pop', 'remove', 'reverse', 'sort']</a:t>
            </a:r>
          </a:p>
          <a:p>
            <a:pPr marL="0" marR="0" lvl="0" indent="0" algn="ctr" rtl="0">
              <a:lnSpc>
                <a:spcPct val="100000"/>
              </a:lnSpc>
              <a:spcBef>
                <a:spcPts val="0"/>
              </a:spcBef>
              <a:spcAft>
                <a:spcPts val="0"/>
              </a:spcAft>
              <a:buClr>
                <a:srgbClr val="000000"/>
              </a:buClr>
              <a:buFont typeface="Arial"/>
              <a:buNone/>
            </a:pPr>
            <a:endParaRPr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t</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00FF"/>
                </a:solidFill>
                <a:latin typeface="Courier"/>
                <a:ea typeface="Courier New"/>
                <a:cs typeface="Courier"/>
                <a:sym typeface="Courier New"/>
              </a:rPr>
              <a:t>tuple</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FF00FF"/>
                </a:solidFill>
                <a:latin typeface="Courier"/>
                <a:ea typeface="Courier New"/>
                <a:cs typeface="Courier"/>
                <a:sym typeface="Courier New"/>
              </a:rPr>
              <a:t>dir</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t</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['count', 'index']</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256540" y="789708"/>
            <a:ext cx="15742920" cy="17501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200" u="none" strike="noStrike" cap="none" dirty="0">
                <a:solidFill>
                  <a:srgbClr val="FFD966"/>
                </a:solidFill>
                <a:latin typeface="Arial" charset="0"/>
                <a:ea typeface="Arial" charset="0"/>
                <a:cs typeface="Arial" charset="0"/>
                <a:sym typeface="Cabin"/>
              </a:rPr>
              <a:t>Οι Πλειάδες είναι Πιο Αποτελεσματικές</a:t>
            </a:r>
            <a:endParaRPr lang="en-US" sz="7200" u="none" strike="noStrike" cap="none" dirty="0">
              <a:solidFill>
                <a:srgbClr val="FFD966"/>
              </a:solidFill>
              <a:latin typeface="Arial" charset="0"/>
              <a:ea typeface="Arial" charset="0"/>
              <a:cs typeface="Arial" charset="0"/>
              <a:sym typeface="Cabin"/>
            </a:endParaRPr>
          </a:p>
        </p:txBody>
      </p:sp>
      <p:sp>
        <p:nvSpPr>
          <p:cNvPr id="204" name="Shape 204"/>
          <p:cNvSpPr txBox="1">
            <a:spLocks noGrp="1"/>
          </p:cNvSpPr>
          <p:nvPr>
            <p:ph type="body" idx="1"/>
          </p:nvPr>
        </p:nvSpPr>
        <p:spPr>
          <a:xfrm>
            <a:off x="1155700" y="2603500"/>
            <a:ext cx="13932000" cy="4931562"/>
          </a:xfrm>
          <a:prstGeom prst="rect">
            <a:avLst/>
          </a:prstGeom>
          <a:noFill/>
          <a:ln>
            <a:noFill/>
          </a:ln>
        </p:spPr>
        <p:txBody>
          <a:bodyPr lIns="50800" tIns="50800" rIns="50800" bIns="50800" anchor="ctr" anchorCtr="0">
            <a:noAutofit/>
          </a:bodyPr>
          <a:lstStyle/>
          <a:p>
            <a:pPr marL="1104900" marR="0" lvl="0" indent="-609600"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Δεδομένου ότι η </a:t>
            </a:r>
            <a:r>
              <a:rPr lang="el-GR" sz="3600" u="none" strike="noStrike" cap="none" dirty="0" err="1">
                <a:solidFill>
                  <a:schemeClr val="lt1"/>
                </a:solidFill>
                <a:latin typeface="Arial" charset="0"/>
                <a:ea typeface="Arial" charset="0"/>
                <a:cs typeface="Arial" charset="0"/>
                <a:sym typeface="Cabin"/>
              </a:rPr>
              <a:t>Python</a:t>
            </a:r>
            <a:r>
              <a:rPr lang="el-GR" sz="3600" u="none" strike="noStrike" cap="none" dirty="0">
                <a:solidFill>
                  <a:schemeClr val="lt1"/>
                </a:solidFill>
                <a:latin typeface="Arial" charset="0"/>
                <a:ea typeface="Arial" charset="0"/>
                <a:cs typeface="Arial" charset="0"/>
                <a:sym typeface="Cabin"/>
              </a:rPr>
              <a:t> δεν χρειάζεται να κατασκευάσει δομές  πλειάδων, που να είναι τροποποιήσιμες, είναι απλούστερες ως προς τη χρήση και πιο αποτελεσματικές ως προς τις επιδόσεις της μνήμης από τις λίστες</a:t>
            </a:r>
            <a:endParaRPr lang="en-US" sz="3600" u="none" strike="noStrike" cap="none" dirty="0">
              <a:solidFill>
                <a:schemeClr val="lt1"/>
              </a:solidFill>
              <a:latin typeface="Arial" charset="0"/>
              <a:ea typeface="Arial" charset="0"/>
              <a:cs typeface="Arial" charset="0"/>
              <a:sym typeface="Cabin"/>
            </a:endParaRPr>
          </a:p>
          <a:p>
            <a:pPr marL="1104900" marR="0" lvl="0" indent="-609600"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Έτσι, στο πρόγραμμά μας όταν δημιουργούμε «προσωρινές μεταβλητές» προτιμούμε πλειάδες από λίστες</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800" u="none" strike="noStrike" cap="none" dirty="0">
                <a:solidFill>
                  <a:srgbClr val="FFD966"/>
                </a:solidFill>
                <a:latin typeface="Arial" charset="0"/>
                <a:ea typeface="Arial" charset="0"/>
                <a:cs typeface="Arial" charset="0"/>
                <a:sym typeface="Cabin"/>
              </a:rPr>
              <a:t>Πλειάδες και Εκχώρηση</a:t>
            </a:r>
            <a:endParaRPr lang="en-US" sz="7800" u="none" strike="noStrike" cap="none" dirty="0">
              <a:solidFill>
                <a:srgbClr val="FFD966"/>
              </a:solidFill>
              <a:latin typeface="Arial" charset="0"/>
              <a:ea typeface="Arial" charset="0"/>
              <a:cs typeface="Arial" charset="0"/>
              <a:sym typeface="Cabin"/>
            </a:endParaRPr>
          </a:p>
        </p:txBody>
      </p:sp>
      <p:sp>
        <p:nvSpPr>
          <p:cNvPr id="210" name="Shape 210"/>
          <p:cNvSpPr txBox="1">
            <a:spLocks noGrp="1"/>
          </p:cNvSpPr>
          <p:nvPr>
            <p:ph type="body" idx="1"/>
          </p:nvPr>
        </p:nvSpPr>
        <p:spPr>
          <a:xfrm>
            <a:off x="1155700" y="2603500"/>
            <a:ext cx="13932000" cy="1997075"/>
          </a:xfrm>
          <a:prstGeom prst="rect">
            <a:avLst/>
          </a:prstGeom>
          <a:noFill/>
          <a:ln>
            <a:noFill/>
          </a:ln>
        </p:spPr>
        <p:txBody>
          <a:bodyPr lIns="50800" tIns="50800" rIns="50800" bIns="50800" anchor="ctr" anchorCtr="0">
            <a:noAutofit/>
          </a:bodyPr>
          <a:lstStyle/>
          <a:p>
            <a:pPr marL="1104900" marR="0" lvl="0" indent="-609600"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Μπορούμε να βάλουμε και μια </a:t>
            </a:r>
            <a:r>
              <a:rPr lang="el-GR" sz="3600" dirty="0">
                <a:solidFill>
                  <a:srgbClr val="FF7F00"/>
                </a:solidFill>
                <a:latin typeface="Arial" charset="0"/>
                <a:cs typeface="Arial" charset="0"/>
                <a:sym typeface="Cabin"/>
              </a:rPr>
              <a:t>πλειάδα</a:t>
            </a:r>
            <a:r>
              <a:rPr lang="el-GR" sz="3600" u="none" strike="noStrike" cap="none" dirty="0">
                <a:solidFill>
                  <a:schemeClr val="lt1"/>
                </a:solidFill>
                <a:latin typeface="Arial" charset="0"/>
                <a:ea typeface="Arial" charset="0"/>
                <a:cs typeface="Arial" charset="0"/>
                <a:sym typeface="Cabin"/>
              </a:rPr>
              <a:t> στην </a:t>
            </a:r>
            <a:r>
              <a:rPr lang="el-GR" sz="3600" dirty="0">
                <a:solidFill>
                  <a:srgbClr val="00FFFF"/>
                </a:solidFill>
                <a:latin typeface="Arial" charset="0"/>
                <a:cs typeface="Arial" charset="0"/>
                <a:sym typeface="Cabin"/>
              </a:rPr>
              <a:t>αριστερή</a:t>
            </a:r>
            <a:r>
              <a:rPr lang="el-GR" sz="3600" u="none" strike="noStrike" cap="none" dirty="0">
                <a:solidFill>
                  <a:schemeClr val="lt1"/>
                </a:solidFill>
                <a:latin typeface="Arial" charset="0"/>
                <a:ea typeface="Arial" charset="0"/>
                <a:cs typeface="Arial" charset="0"/>
                <a:sym typeface="Cabin"/>
              </a:rPr>
              <a:t> πλευρά μιας εντολής εκχώρησης</a:t>
            </a:r>
            <a:endParaRPr lang="en-US" sz="3600" u="none" strike="noStrike" cap="none" dirty="0">
              <a:solidFill>
                <a:schemeClr val="lt1"/>
              </a:solidFill>
              <a:latin typeface="Arial" charset="0"/>
              <a:ea typeface="Arial" charset="0"/>
              <a:cs typeface="Arial" charset="0"/>
              <a:sym typeface="Cabin"/>
            </a:endParaRPr>
          </a:p>
          <a:p>
            <a:pPr marL="1104900" marR="0" lvl="0" indent="-609600"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Μπορούμε ακόμη και να παραλείψουμε τις παρενθέσεις</a:t>
            </a:r>
            <a:endParaRPr lang="en-US" sz="3600" u="none" strike="noStrike" cap="none" dirty="0">
              <a:solidFill>
                <a:schemeClr val="lt1"/>
              </a:solidFill>
              <a:latin typeface="Arial" charset="0"/>
              <a:ea typeface="Arial" charset="0"/>
              <a:cs typeface="Arial" charset="0"/>
              <a:sym typeface="Cabin"/>
            </a:endParaRPr>
          </a:p>
        </p:txBody>
      </p:sp>
      <p:sp>
        <p:nvSpPr>
          <p:cNvPr id="211" name="Shape 211"/>
          <p:cNvSpPr txBox="1"/>
          <p:nvPr/>
        </p:nvSpPr>
        <p:spPr>
          <a:xfrm>
            <a:off x="4889500" y="5197475"/>
            <a:ext cx="7378699" cy="2921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300" i="0" u="none" strike="noStrike" cap="none" dirty="0">
                <a:solidFill>
                  <a:schemeClr val="lt1"/>
                </a:solidFill>
                <a:latin typeface="Courier"/>
                <a:ea typeface="Courier New"/>
                <a:cs typeface="Courier"/>
                <a:sym typeface="Courier New"/>
              </a:rPr>
              <a:t>&gt;&gt;&gt; </a:t>
            </a:r>
            <a:r>
              <a:rPr lang="en-US" sz="3300" i="0" u="none" strike="noStrike" cap="none" dirty="0">
                <a:solidFill>
                  <a:srgbClr val="FF7F00"/>
                </a:solidFill>
                <a:latin typeface="Courier"/>
                <a:ea typeface="Courier New"/>
                <a:cs typeface="Courier"/>
                <a:sym typeface="Courier New"/>
              </a:rPr>
              <a:t>(x, y)</a:t>
            </a:r>
            <a:r>
              <a:rPr lang="en-US" sz="3300" i="0" u="none" strike="noStrike" cap="none" dirty="0">
                <a:solidFill>
                  <a:schemeClr val="lt1"/>
                </a:solidFill>
                <a:latin typeface="Courier"/>
                <a:ea typeface="Courier New"/>
                <a:cs typeface="Courier"/>
                <a:sym typeface="Courier New"/>
              </a:rPr>
              <a:t> = </a:t>
            </a:r>
            <a:r>
              <a:rPr lang="en-US" sz="3300" i="0" u="none" strike="noStrike" cap="none" dirty="0">
                <a:solidFill>
                  <a:srgbClr val="FF7F00"/>
                </a:solidFill>
                <a:latin typeface="Courier"/>
                <a:ea typeface="Courier New"/>
                <a:cs typeface="Courier"/>
                <a:sym typeface="Courier New"/>
              </a:rPr>
              <a:t>(4, '</a:t>
            </a:r>
            <a:r>
              <a:rPr lang="el-GR" sz="3300" i="0" u="none" strike="noStrike" cap="none" dirty="0">
                <a:solidFill>
                  <a:srgbClr val="FF7F00"/>
                </a:solidFill>
                <a:latin typeface="Courier"/>
                <a:ea typeface="Courier New"/>
                <a:cs typeface="Courier"/>
                <a:sym typeface="Courier New"/>
              </a:rPr>
              <a:t>Φώτης</a:t>
            </a:r>
            <a:r>
              <a:rPr lang="en-US" sz="3300" i="0" u="none" strike="noStrike" cap="none" dirty="0">
                <a:solidFill>
                  <a:srgbClr val="FF7F00"/>
                </a:solidFill>
                <a:latin typeface="Courier"/>
                <a:ea typeface="Courier New"/>
                <a:cs typeface="Courier"/>
                <a:sym typeface="Courier New"/>
              </a:rPr>
              <a:t>')</a:t>
            </a:r>
          </a:p>
          <a:p>
            <a:pPr lvl="0">
              <a:buClr>
                <a:schemeClr val="lt1"/>
              </a:buClr>
              <a:buSzPct val="25000"/>
            </a:pPr>
            <a:r>
              <a:rPr lang="en-US" sz="3300" i="0" u="none" strike="noStrike" cap="none" dirty="0">
                <a:solidFill>
                  <a:schemeClr val="lt1"/>
                </a:solidFill>
                <a:latin typeface="Courier"/>
                <a:ea typeface="Courier New"/>
                <a:cs typeface="Courier"/>
                <a:sym typeface="Courier New"/>
              </a:rPr>
              <a:t>&gt;&gt;&gt; </a:t>
            </a:r>
            <a:r>
              <a:rPr lang="en-US" sz="3300" i="0" u="none" strike="noStrike" cap="none" dirty="0">
                <a:solidFill>
                  <a:srgbClr val="FFFF00"/>
                </a:solidFill>
                <a:latin typeface="Courier"/>
                <a:ea typeface="Courier New"/>
                <a:cs typeface="Courier"/>
                <a:sym typeface="Courier New"/>
              </a:rPr>
              <a:t>print(</a:t>
            </a:r>
            <a:r>
              <a:rPr lang="en-US" sz="3300" i="0" u="none" strike="noStrike" cap="none" dirty="0">
                <a:solidFill>
                  <a:srgbClr val="00FF00"/>
                </a:solidFill>
                <a:latin typeface="Courier"/>
                <a:ea typeface="Courier New"/>
                <a:cs typeface="Courier"/>
                <a:sym typeface="Courier New"/>
              </a:rPr>
              <a:t>y</a:t>
            </a:r>
            <a:r>
              <a:rPr lang="en-US" sz="3600" dirty="0">
                <a:solidFill>
                  <a:srgbClr val="FFFF00"/>
                </a:solidFill>
                <a:latin typeface="Courier"/>
                <a:ea typeface="Courier New"/>
                <a:cs typeface="Courier"/>
                <a:sym typeface="Courier New"/>
              </a:rPr>
              <a:t>)</a:t>
            </a:r>
            <a:endParaRPr lang="en-US" sz="33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l-GR" sz="3300" i="0" u="none" strike="noStrike" cap="none" dirty="0">
                <a:solidFill>
                  <a:schemeClr val="lt1"/>
                </a:solidFill>
                <a:latin typeface="Courier"/>
                <a:ea typeface="Courier New"/>
                <a:cs typeface="Courier"/>
                <a:sym typeface="Courier New"/>
              </a:rPr>
              <a:t>Φώτης</a:t>
            </a:r>
            <a:endParaRPr lang="en-US" sz="33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300" i="0" u="none" strike="noStrike" cap="none" dirty="0">
                <a:solidFill>
                  <a:schemeClr val="lt1"/>
                </a:solidFill>
                <a:latin typeface="Courier"/>
                <a:ea typeface="Courier New"/>
                <a:cs typeface="Courier"/>
                <a:sym typeface="Courier New"/>
              </a:rPr>
              <a:t>&gt;&gt;&gt; </a:t>
            </a:r>
            <a:r>
              <a:rPr lang="en-US" sz="3300" i="0" u="none" strike="noStrike" cap="none" dirty="0">
                <a:solidFill>
                  <a:srgbClr val="FF7F00"/>
                </a:solidFill>
                <a:latin typeface="Courier"/>
                <a:ea typeface="Courier New"/>
                <a:cs typeface="Courier"/>
                <a:sym typeface="Courier New"/>
              </a:rPr>
              <a:t>(a, b)</a:t>
            </a:r>
            <a:r>
              <a:rPr lang="en-US" sz="3300" i="0" u="none" strike="noStrike" cap="none" dirty="0">
                <a:solidFill>
                  <a:schemeClr val="lt1"/>
                </a:solidFill>
                <a:latin typeface="Courier"/>
                <a:ea typeface="Courier New"/>
                <a:cs typeface="Courier"/>
                <a:sym typeface="Courier New"/>
              </a:rPr>
              <a:t> = </a:t>
            </a:r>
            <a:r>
              <a:rPr lang="en-US" sz="3300" i="0" u="none" strike="noStrike" cap="none" dirty="0">
                <a:solidFill>
                  <a:srgbClr val="FF7F00"/>
                </a:solidFill>
                <a:latin typeface="Courier"/>
                <a:ea typeface="Courier New"/>
                <a:cs typeface="Courier"/>
                <a:sym typeface="Courier New"/>
              </a:rPr>
              <a:t>(99, 98)</a:t>
            </a:r>
          </a:p>
          <a:p>
            <a:pPr lvl="0">
              <a:buClr>
                <a:schemeClr val="lt1"/>
              </a:buClr>
              <a:buSzPct val="25000"/>
            </a:pPr>
            <a:r>
              <a:rPr lang="en-US" sz="3300" i="0" u="none" strike="noStrike" cap="none" dirty="0">
                <a:solidFill>
                  <a:schemeClr val="lt1"/>
                </a:solidFill>
                <a:latin typeface="Courier"/>
                <a:ea typeface="Courier New"/>
                <a:cs typeface="Courier"/>
                <a:sym typeface="Courier New"/>
              </a:rPr>
              <a:t>&gt;&gt;&gt; </a:t>
            </a:r>
            <a:r>
              <a:rPr lang="en-US" sz="3300" i="0" u="none" strike="noStrike" cap="none" dirty="0">
                <a:solidFill>
                  <a:srgbClr val="FFFF00"/>
                </a:solidFill>
                <a:latin typeface="Courier"/>
                <a:ea typeface="Courier New"/>
                <a:cs typeface="Courier"/>
                <a:sym typeface="Courier New"/>
              </a:rPr>
              <a:t>print(</a:t>
            </a:r>
            <a:r>
              <a:rPr lang="en-US" sz="3300" i="0" u="none" strike="noStrike" cap="none" dirty="0">
                <a:solidFill>
                  <a:srgbClr val="00FF00"/>
                </a:solidFill>
                <a:latin typeface="Courier"/>
                <a:ea typeface="Courier New"/>
                <a:cs typeface="Courier"/>
                <a:sym typeface="Courier New"/>
              </a:rPr>
              <a:t>a</a:t>
            </a:r>
            <a:r>
              <a:rPr lang="en-US" sz="3600" dirty="0">
                <a:solidFill>
                  <a:srgbClr val="FFFF00"/>
                </a:solidFill>
                <a:latin typeface="Courier"/>
                <a:ea typeface="Courier New"/>
                <a:cs typeface="Courier"/>
                <a:sym typeface="Courier New"/>
              </a:rPr>
              <a:t>)</a:t>
            </a:r>
            <a:endParaRPr lang="en-US" sz="33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300" i="0" u="none" strike="noStrike" cap="none" dirty="0">
                <a:solidFill>
                  <a:schemeClr val="lt1"/>
                </a:solidFill>
                <a:latin typeface="Courier"/>
                <a:ea typeface="Courier New"/>
                <a:cs typeface="Courier"/>
                <a:sym typeface="Courier New"/>
              </a:rPr>
              <a:t>99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800" u="none" strike="noStrike" cap="none" dirty="0">
                <a:solidFill>
                  <a:srgbClr val="FFD966"/>
                </a:solidFill>
                <a:latin typeface="Arial" charset="0"/>
                <a:ea typeface="Arial" charset="0"/>
                <a:cs typeface="Arial" charset="0"/>
                <a:sym typeface="Cabin"/>
              </a:rPr>
              <a:t>Πλειάδες και Λεξικά</a:t>
            </a:r>
            <a:endParaRPr lang="en-US" sz="7800" u="none" strike="noStrike" cap="none" dirty="0">
              <a:solidFill>
                <a:srgbClr val="FFD966"/>
              </a:solidFill>
              <a:latin typeface="Arial" charset="0"/>
              <a:ea typeface="Arial" charset="0"/>
              <a:cs typeface="Arial" charset="0"/>
              <a:sym typeface="Cabin"/>
            </a:endParaRPr>
          </a:p>
        </p:txBody>
      </p:sp>
      <p:sp>
        <p:nvSpPr>
          <p:cNvPr id="217" name="Shape 217"/>
          <p:cNvSpPr txBox="1">
            <a:spLocks noGrp="1"/>
          </p:cNvSpPr>
          <p:nvPr>
            <p:ph type="body" idx="1"/>
          </p:nvPr>
        </p:nvSpPr>
        <p:spPr>
          <a:xfrm>
            <a:off x="1155701" y="2603500"/>
            <a:ext cx="4824476" cy="5113001"/>
          </a:xfrm>
          <a:prstGeom prst="rect">
            <a:avLst/>
          </a:prstGeom>
          <a:noFill/>
          <a:ln>
            <a:noFill/>
          </a:ln>
        </p:spPr>
        <p:txBody>
          <a:bodyPr lIns="50800" tIns="50800" rIns="50800" bIns="50800" anchor="ctr" anchorCtr="0">
            <a:noAutofit/>
          </a:bodyPr>
          <a:lstStyle/>
          <a:p>
            <a:pPr marL="495300" marR="0" lvl="0" indent="0" algn="l" rtl="0">
              <a:lnSpc>
                <a:spcPct val="100000"/>
              </a:lnSpc>
              <a:spcBef>
                <a:spcPts val="0"/>
              </a:spcBef>
              <a:spcAft>
                <a:spcPts val="0"/>
              </a:spcAft>
              <a:buClr>
                <a:schemeClr val="lt1"/>
              </a:buClr>
              <a:buSzPct val="100000"/>
              <a:buNone/>
            </a:pPr>
            <a:r>
              <a:rPr lang="el-GR" sz="3600" u="none" strike="noStrike" cap="none" dirty="0">
                <a:solidFill>
                  <a:schemeClr val="lt1"/>
                </a:solidFill>
                <a:latin typeface="Arial" charset="0"/>
                <a:ea typeface="Arial" charset="0"/>
                <a:cs typeface="Arial" charset="0"/>
                <a:sym typeface="Cabin"/>
              </a:rPr>
              <a:t>Η μέθοδος</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00FF"/>
                </a:solidFill>
                <a:latin typeface="Arial" charset="0"/>
                <a:ea typeface="Arial" charset="0"/>
                <a:cs typeface="Arial" charset="0"/>
                <a:sym typeface="Cabin"/>
              </a:rPr>
              <a:t>items</a:t>
            </a:r>
            <a:r>
              <a:rPr lang="en-US" sz="3600" u="none" strike="noStrike" cap="none"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στα λεξικά επιστρέφει μια λίστα </a:t>
            </a:r>
            <a:r>
              <a:rPr lang="el-GR" sz="3600" dirty="0">
                <a:solidFill>
                  <a:srgbClr val="FF7F00"/>
                </a:solidFill>
                <a:latin typeface="Arial" charset="0"/>
                <a:cs typeface="Arial" charset="0"/>
                <a:sym typeface="Cabin"/>
              </a:rPr>
              <a:t>πλειάδων</a:t>
            </a:r>
            <a:r>
              <a:rPr lang="el-GR" sz="3600" dirty="0">
                <a:solidFill>
                  <a:schemeClr val="lt1"/>
                </a:solidFill>
                <a:latin typeface="Arial" charset="0"/>
                <a:ea typeface="Arial" charset="0"/>
                <a:cs typeface="Arial" charset="0"/>
                <a:sym typeface="Cabin"/>
              </a:rPr>
              <a:t> της μορφής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κλειδί</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τιμή</a:t>
            </a:r>
            <a:r>
              <a:rPr lang="en-US" sz="3600" u="none" strike="noStrike" cap="none" dirty="0">
                <a:solidFill>
                  <a:schemeClr val="lt1"/>
                </a:solidFill>
                <a:latin typeface="Arial" charset="0"/>
                <a:ea typeface="Arial" charset="0"/>
                <a:cs typeface="Arial" charset="0"/>
                <a:sym typeface="Cabin"/>
              </a:rPr>
              <a:t>)</a:t>
            </a:r>
            <a:endParaRPr lang="en-US" sz="3600" u="none" strike="noStrike" cap="none" dirty="0">
              <a:solidFill>
                <a:srgbClr val="FF7F00"/>
              </a:solidFill>
              <a:latin typeface="Arial" charset="0"/>
              <a:ea typeface="Arial" charset="0"/>
              <a:cs typeface="Arial" charset="0"/>
              <a:sym typeface="Cabin"/>
            </a:endParaRPr>
          </a:p>
        </p:txBody>
      </p:sp>
      <p:sp>
        <p:nvSpPr>
          <p:cNvPr id="218" name="Shape 218"/>
          <p:cNvSpPr txBox="1"/>
          <p:nvPr/>
        </p:nvSpPr>
        <p:spPr>
          <a:xfrm>
            <a:off x="6786563" y="2182500"/>
            <a:ext cx="9469437" cy="6248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d = </a:t>
            </a:r>
            <a:r>
              <a:rPr lang="en-US" sz="3200" i="0" u="none" strike="noStrike" cap="none" dirty="0" err="1">
                <a:solidFill>
                  <a:schemeClr val="lt1"/>
                </a:solidFill>
                <a:latin typeface="Courier"/>
                <a:ea typeface="Courier New"/>
                <a:cs typeface="Courier"/>
                <a:sym typeface="Courier New"/>
              </a:rPr>
              <a:t>dict</a:t>
            </a:r>
            <a:r>
              <a:rPr lang="en-US" sz="32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a:solidFill>
                  <a:srgbClr val="00FF00"/>
                </a:solidFill>
                <a:latin typeface="Courier"/>
                <a:ea typeface="Courier New"/>
                <a:cs typeface="Courier"/>
                <a:sym typeface="Courier New"/>
              </a:rPr>
              <a:t>d</a:t>
            </a:r>
            <a:r>
              <a:rPr lang="en-US" sz="3200" i="0" u="none" strike="noStrike" cap="none" dirty="0">
                <a:solidFill>
                  <a:srgbClr val="00FFFF"/>
                </a:solidFill>
                <a:latin typeface="Courier"/>
                <a:ea typeface="Courier New"/>
                <a:cs typeface="Courier"/>
                <a:sym typeface="Courier New"/>
              </a:rPr>
              <a:t>['</a:t>
            </a:r>
            <a:r>
              <a:rPr lang="en-US" sz="3200" i="0" u="none" strike="noStrike" cap="none" dirty="0" err="1">
                <a:solidFill>
                  <a:srgbClr val="00FFFF"/>
                </a:solidFill>
                <a:latin typeface="Courier"/>
                <a:ea typeface="Courier New"/>
                <a:cs typeface="Courier"/>
                <a:sym typeface="Courier New"/>
              </a:rPr>
              <a:t>csev</a:t>
            </a:r>
            <a:r>
              <a:rPr lang="en-US" sz="3200" i="0" u="none" strike="noStrike" cap="none" dirty="0">
                <a:solidFill>
                  <a:srgbClr val="00FFFF"/>
                </a:solidFill>
                <a:latin typeface="Courier"/>
                <a:ea typeface="Courier New"/>
                <a:cs typeface="Courier"/>
                <a:sym typeface="Courier New"/>
              </a:rPr>
              <a:t>']</a:t>
            </a:r>
            <a:r>
              <a:rPr lang="en-US" sz="3200" i="0" u="none" strike="noStrike" cap="none" dirty="0">
                <a:solidFill>
                  <a:schemeClr val="lt1"/>
                </a:solidFill>
                <a:latin typeface="Courier"/>
                <a:ea typeface="Courier New"/>
                <a:cs typeface="Courier"/>
                <a:sym typeface="Courier New"/>
              </a:rPr>
              <a:t> = 2</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a:solidFill>
                  <a:srgbClr val="00FF00"/>
                </a:solidFill>
                <a:latin typeface="Courier"/>
                <a:ea typeface="Courier New"/>
                <a:cs typeface="Courier"/>
                <a:sym typeface="Courier New"/>
              </a:rPr>
              <a:t>d</a:t>
            </a:r>
            <a:r>
              <a:rPr lang="en-US" sz="3200" i="0" u="none" strike="noStrike" cap="none" dirty="0">
                <a:solidFill>
                  <a:srgbClr val="00FFFF"/>
                </a:solidFill>
                <a:latin typeface="Courier"/>
                <a:ea typeface="Courier New"/>
                <a:cs typeface="Courier"/>
                <a:sym typeface="Courier New"/>
              </a:rPr>
              <a:t>['</a:t>
            </a:r>
            <a:r>
              <a:rPr lang="en-US" sz="3200" i="0" u="none" strike="noStrike" cap="none" dirty="0" err="1">
                <a:solidFill>
                  <a:srgbClr val="00FFFF"/>
                </a:solidFill>
                <a:latin typeface="Courier"/>
                <a:ea typeface="Courier New"/>
                <a:cs typeface="Courier"/>
                <a:sym typeface="Courier New"/>
              </a:rPr>
              <a:t>cwen</a:t>
            </a:r>
            <a:r>
              <a:rPr lang="en-US" sz="3200" i="0" u="none" strike="noStrike" cap="none" dirty="0">
                <a:solidFill>
                  <a:srgbClr val="00FFFF"/>
                </a:solidFill>
                <a:latin typeface="Courier"/>
                <a:ea typeface="Courier New"/>
                <a:cs typeface="Courier"/>
                <a:sym typeface="Courier New"/>
              </a:rPr>
              <a:t>']</a:t>
            </a:r>
            <a:r>
              <a:rPr lang="en-US" sz="3200" i="0" u="none" strike="noStrike" cap="none" dirty="0">
                <a:solidFill>
                  <a:schemeClr val="lt1"/>
                </a:solidFill>
                <a:latin typeface="Courier"/>
                <a:ea typeface="Courier New"/>
                <a:cs typeface="Courier"/>
                <a:sym typeface="Courier New"/>
              </a:rPr>
              <a:t> = 4</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a:solidFill>
                  <a:srgbClr val="FFFF00"/>
                </a:solidFill>
                <a:latin typeface="Courier"/>
                <a:ea typeface="Courier New"/>
                <a:cs typeface="Courier"/>
                <a:sym typeface="Courier New"/>
              </a:rPr>
              <a:t>for</a:t>
            </a:r>
            <a:r>
              <a:rPr lang="en-US" sz="3200" i="0" u="none" strike="noStrike" cap="none" dirty="0">
                <a:solidFill>
                  <a:schemeClr val="lt1"/>
                </a:solidFill>
                <a:latin typeface="Courier"/>
                <a:ea typeface="Courier New"/>
                <a:cs typeface="Courier"/>
                <a:sym typeface="Courier New"/>
              </a:rPr>
              <a:t> </a:t>
            </a:r>
            <a:r>
              <a:rPr lang="en-US" sz="3200" i="0" u="none" strike="noStrike" cap="none" dirty="0">
                <a:solidFill>
                  <a:srgbClr val="FF7F00"/>
                </a:solidFill>
                <a:latin typeface="Courier"/>
                <a:ea typeface="Courier New"/>
                <a:cs typeface="Courier"/>
                <a:sym typeface="Courier New"/>
              </a:rPr>
              <a:t>(</a:t>
            </a:r>
            <a:r>
              <a:rPr lang="en-US" sz="3200" i="0" u="none" strike="noStrike" cap="none" dirty="0" err="1">
                <a:solidFill>
                  <a:srgbClr val="FF7F00"/>
                </a:solidFill>
                <a:latin typeface="Courier"/>
                <a:ea typeface="Courier New"/>
                <a:cs typeface="Courier"/>
                <a:sym typeface="Courier New"/>
              </a:rPr>
              <a:t>k,v</a:t>
            </a:r>
            <a:r>
              <a:rPr lang="en-US" sz="3200" i="0" u="none" strike="noStrike" cap="none" dirty="0">
                <a:solidFill>
                  <a:srgbClr val="FF7F00"/>
                </a:solidFill>
                <a:latin typeface="Courier"/>
                <a:ea typeface="Courier New"/>
                <a:cs typeface="Courier"/>
                <a:sym typeface="Courier New"/>
              </a:rPr>
              <a:t>)</a:t>
            </a:r>
            <a:r>
              <a:rPr lang="en-US" sz="3200" i="0" u="none" strike="noStrike" cap="none" dirty="0">
                <a:solidFill>
                  <a:schemeClr val="lt1"/>
                </a:solidFill>
                <a:latin typeface="Courier"/>
                <a:ea typeface="Courier New"/>
                <a:cs typeface="Courier"/>
                <a:sym typeface="Courier New"/>
              </a:rPr>
              <a:t> in </a:t>
            </a:r>
            <a:r>
              <a:rPr lang="en-US" sz="3200" i="0" u="none" strike="noStrike" cap="none" dirty="0" err="1">
                <a:solidFill>
                  <a:srgbClr val="00FF00"/>
                </a:solidFill>
                <a:latin typeface="Courier"/>
                <a:ea typeface="Courier New"/>
                <a:cs typeface="Courier"/>
                <a:sym typeface="Courier New"/>
              </a:rPr>
              <a:t>d</a:t>
            </a:r>
            <a:r>
              <a:rPr lang="en-US" sz="3200" i="0" u="none" strike="noStrike" cap="none" dirty="0" err="1">
                <a:solidFill>
                  <a:srgbClr val="FF00FF"/>
                </a:solidFill>
                <a:latin typeface="Courier"/>
                <a:ea typeface="Courier New"/>
                <a:cs typeface="Courier"/>
                <a:sym typeface="Courier New"/>
              </a:rPr>
              <a:t>.items</a:t>
            </a:r>
            <a:r>
              <a:rPr lang="en-US" sz="3200" i="0" u="none" strike="noStrike" cap="none" dirty="0">
                <a:solidFill>
                  <a:schemeClr val="lt1"/>
                </a:solidFill>
                <a:latin typeface="Courier"/>
                <a:ea typeface="Courier New"/>
                <a:cs typeface="Courier"/>
                <a:sym typeface="Courier New"/>
              </a:rPr>
              <a:t>(): </a:t>
            </a:r>
          </a:p>
          <a:p>
            <a:pPr lvl="0">
              <a:buClr>
                <a:schemeClr val="lt1"/>
              </a:buClr>
              <a:buSzPct val="25000"/>
            </a:pPr>
            <a:r>
              <a:rPr lang="en-US" sz="3200" i="0" u="none" strike="noStrike" cap="none" dirty="0">
                <a:solidFill>
                  <a:schemeClr val="lt1"/>
                </a:solidFill>
                <a:latin typeface="Courier"/>
                <a:ea typeface="Courier New"/>
                <a:cs typeface="Courier"/>
                <a:sym typeface="Courier New"/>
              </a:rPr>
              <a:t>...     </a:t>
            </a:r>
            <a:r>
              <a:rPr lang="en-US" sz="3200" i="0" u="none" strike="noStrike" cap="none" dirty="0">
                <a:solidFill>
                  <a:srgbClr val="FFFF00"/>
                </a:solidFill>
                <a:latin typeface="Courier"/>
                <a:ea typeface="Courier New"/>
                <a:cs typeface="Courier"/>
                <a:sym typeface="Courier New"/>
              </a:rPr>
              <a:t>print(</a:t>
            </a:r>
            <a:r>
              <a:rPr lang="en-US" sz="3200" i="0" u="none" strike="noStrike" cap="none" dirty="0">
                <a:solidFill>
                  <a:srgbClr val="00FF00"/>
                </a:solidFill>
                <a:latin typeface="Courier"/>
                <a:ea typeface="Courier New"/>
                <a:cs typeface="Courier"/>
                <a:sym typeface="Courier New"/>
              </a:rPr>
              <a:t>k</a:t>
            </a:r>
            <a:r>
              <a:rPr lang="en-US" sz="3200" i="0" u="none" strike="noStrike" cap="none" dirty="0">
                <a:solidFill>
                  <a:schemeClr val="lt1"/>
                </a:solidFill>
                <a:latin typeface="Courier"/>
                <a:ea typeface="Courier New"/>
                <a:cs typeface="Courier"/>
                <a:sym typeface="Courier New"/>
              </a:rPr>
              <a:t>, </a:t>
            </a:r>
            <a:r>
              <a:rPr lang="en-US" sz="3200" i="0" u="none" strike="noStrike" cap="none" dirty="0">
                <a:solidFill>
                  <a:srgbClr val="00FF00"/>
                </a:solidFill>
                <a:latin typeface="Courier"/>
                <a:ea typeface="Courier New"/>
                <a:cs typeface="Courier"/>
                <a:sym typeface="Courier New"/>
              </a:rPr>
              <a:t>v</a:t>
            </a:r>
            <a:r>
              <a:rPr lang="en-US" sz="3200" dirty="0">
                <a:solidFill>
                  <a:srgbClr val="FFFF00"/>
                </a:solidFill>
                <a:latin typeface="Courier"/>
                <a:ea typeface="Courier New"/>
                <a:cs typeface="Courier"/>
                <a:sym typeface="Courier New"/>
              </a:rPr>
              <a:t>)</a:t>
            </a:r>
            <a:endParaRPr lang="en-US" sz="32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err="1">
                <a:solidFill>
                  <a:schemeClr val="lt1"/>
                </a:solidFill>
                <a:latin typeface="Courier"/>
                <a:ea typeface="Courier New"/>
                <a:cs typeface="Courier"/>
                <a:sym typeface="Courier New"/>
              </a:rPr>
              <a:t>csev</a:t>
            </a:r>
            <a:r>
              <a:rPr lang="en-US" sz="3200" i="0" u="none" strike="noStrike" cap="none" dirty="0">
                <a:solidFill>
                  <a:schemeClr val="lt1"/>
                </a:solidFill>
                <a:latin typeface="Courier"/>
                <a:ea typeface="Courier New"/>
                <a:cs typeface="Courier"/>
                <a:sym typeface="Courier New"/>
              </a:rPr>
              <a:t> 2</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err="1">
                <a:solidFill>
                  <a:schemeClr val="lt1"/>
                </a:solidFill>
                <a:latin typeface="Courier"/>
                <a:ea typeface="Courier New"/>
                <a:cs typeface="Courier"/>
                <a:sym typeface="Courier New"/>
              </a:rPr>
              <a:t>cwen</a:t>
            </a:r>
            <a:r>
              <a:rPr lang="en-US" sz="3200" i="0" u="none" strike="noStrike" cap="none" dirty="0">
                <a:solidFill>
                  <a:schemeClr val="lt1"/>
                </a:solidFill>
                <a:latin typeface="Courier"/>
                <a:ea typeface="Courier New"/>
                <a:cs typeface="Courier"/>
                <a:sym typeface="Courier New"/>
              </a:rPr>
              <a:t> 4</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err="1">
                <a:solidFill>
                  <a:srgbClr val="00FF00"/>
                </a:solidFill>
                <a:latin typeface="Courier"/>
                <a:ea typeface="Courier New"/>
                <a:cs typeface="Courier"/>
                <a:sym typeface="Courier New"/>
              </a:rPr>
              <a:t>tups</a:t>
            </a:r>
            <a:r>
              <a:rPr lang="en-US" sz="3200" i="0" u="none" strike="noStrike" cap="none" dirty="0">
                <a:solidFill>
                  <a:schemeClr val="lt1"/>
                </a:solidFill>
                <a:latin typeface="Courier"/>
                <a:ea typeface="Courier New"/>
                <a:cs typeface="Courier"/>
                <a:sym typeface="Courier New"/>
              </a:rPr>
              <a:t> = </a:t>
            </a:r>
            <a:r>
              <a:rPr lang="en-US" sz="3200" i="0" u="none" strike="noStrike" cap="none" dirty="0" err="1">
                <a:solidFill>
                  <a:srgbClr val="00FF00"/>
                </a:solidFill>
                <a:latin typeface="Courier"/>
                <a:ea typeface="Courier New"/>
                <a:cs typeface="Courier"/>
                <a:sym typeface="Courier New"/>
              </a:rPr>
              <a:t>d</a:t>
            </a:r>
            <a:r>
              <a:rPr lang="en-US" sz="3200" i="0" u="none" strike="noStrike" cap="none" dirty="0" err="1">
                <a:solidFill>
                  <a:srgbClr val="FF00FF"/>
                </a:solidFill>
                <a:latin typeface="Courier"/>
                <a:ea typeface="Courier New"/>
                <a:cs typeface="Courier"/>
                <a:sym typeface="Courier New"/>
              </a:rPr>
              <a:t>.items</a:t>
            </a:r>
            <a:r>
              <a:rPr lang="en-US" sz="3200" i="0" u="none" strike="noStrike" cap="none" dirty="0">
                <a:solidFill>
                  <a:schemeClr val="lt1"/>
                </a:solidFill>
                <a:latin typeface="Courier"/>
                <a:ea typeface="Courier New"/>
                <a:cs typeface="Courier"/>
                <a:sym typeface="Courier New"/>
              </a:rPr>
              <a:t>()</a:t>
            </a:r>
          </a:p>
          <a:p>
            <a:pPr lvl="0">
              <a:buClr>
                <a:schemeClr val="lt1"/>
              </a:buClr>
              <a:buSzPct val="25000"/>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a:solidFill>
                  <a:srgbClr val="FFFF00"/>
                </a:solidFill>
                <a:latin typeface="Courier"/>
                <a:ea typeface="Courier New"/>
                <a:cs typeface="Courier"/>
                <a:sym typeface="Courier New"/>
              </a:rPr>
              <a:t>print(</a:t>
            </a:r>
            <a:r>
              <a:rPr lang="en-US" sz="3200" i="0" u="none" strike="noStrike" cap="none" dirty="0" err="1">
                <a:solidFill>
                  <a:srgbClr val="00FF00"/>
                </a:solidFill>
                <a:latin typeface="Courier"/>
                <a:ea typeface="Courier New"/>
                <a:cs typeface="Courier"/>
                <a:sym typeface="Courier New"/>
              </a:rPr>
              <a:t>tups</a:t>
            </a:r>
            <a:r>
              <a:rPr lang="en-US" sz="3200" dirty="0">
                <a:solidFill>
                  <a:srgbClr val="FFFF00"/>
                </a:solidFill>
                <a:latin typeface="Courier"/>
                <a:ea typeface="Courier New"/>
                <a:cs typeface="Courier"/>
                <a:sym typeface="Courier New"/>
              </a:rPr>
              <a:t>)</a:t>
            </a:r>
            <a:endParaRPr lang="en-US" sz="32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err="1">
                <a:solidFill>
                  <a:schemeClr val="lt1"/>
                </a:solidFill>
                <a:latin typeface="Courier"/>
                <a:ea typeface="Courier New"/>
                <a:cs typeface="Courier"/>
                <a:sym typeface="Courier New"/>
              </a:rPr>
              <a:t>dict_items</a:t>
            </a:r>
            <a:r>
              <a:rPr lang="en-US" sz="3200" i="0" u="none" strike="noStrike" cap="none" dirty="0">
                <a:solidFill>
                  <a:schemeClr val="lt1"/>
                </a:solidFill>
                <a:latin typeface="Courier"/>
                <a:ea typeface="Courier New"/>
                <a:cs typeface="Courier"/>
                <a:sym typeface="Courier New"/>
              </a:rPr>
              <a:t>([</a:t>
            </a:r>
            <a:r>
              <a:rPr lang="en-US" sz="3200" i="0" u="none" strike="noStrike" cap="none" dirty="0">
                <a:solidFill>
                  <a:srgbClr val="FF7F00"/>
                </a:solidFill>
                <a:latin typeface="Courier"/>
                <a:ea typeface="Courier New"/>
                <a:cs typeface="Courier"/>
                <a:sym typeface="Courier New"/>
              </a:rPr>
              <a:t>('</a:t>
            </a:r>
            <a:r>
              <a:rPr lang="en-US" sz="3200" i="0" u="none" strike="noStrike" cap="none" dirty="0" err="1">
                <a:solidFill>
                  <a:srgbClr val="FF7F00"/>
                </a:solidFill>
                <a:latin typeface="Courier"/>
                <a:ea typeface="Courier New"/>
                <a:cs typeface="Courier"/>
                <a:sym typeface="Courier New"/>
              </a:rPr>
              <a:t>csev</a:t>
            </a:r>
            <a:r>
              <a:rPr lang="en-US" sz="3200" i="0" u="none" strike="noStrike" cap="none" dirty="0">
                <a:solidFill>
                  <a:srgbClr val="FF7F00"/>
                </a:solidFill>
                <a:latin typeface="Courier"/>
                <a:ea typeface="Courier New"/>
                <a:cs typeface="Courier"/>
                <a:sym typeface="Courier New"/>
              </a:rPr>
              <a:t>', 2)</a:t>
            </a:r>
            <a:r>
              <a:rPr lang="en-US" sz="3200" i="0" u="none" strike="noStrike" cap="none" dirty="0">
                <a:solidFill>
                  <a:schemeClr val="lt1"/>
                </a:solidFill>
                <a:latin typeface="Courier"/>
                <a:ea typeface="Courier New"/>
                <a:cs typeface="Courier"/>
                <a:sym typeface="Courier New"/>
              </a:rPr>
              <a:t>, </a:t>
            </a:r>
            <a:r>
              <a:rPr lang="en-US" sz="3200" i="0" u="none" strike="noStrike" cap="none" dirty="0">
                <a:solidFill>
                  <a:srgbClr val="FF7F00"/>
                </a:solidFill>
                <a:latin typeface="Courier"/>
                <a:ea typeface="Courier New"/>
                <a:cs typeface="Courier"/>
                <a:sym typeface="Courier New"/>
              </a:rPr>
              <a:t>('</a:t>
            </a:r>
            <a:r>
              <a:rPr lang="en-US" sz="3200" i="0" u="none" strike="noStrike" cap="none" dirty="0" err="1">
                <a:solidFill>
                  <a:srgbClr val="FF7F00"/>
                </a:solidFill>
                <a:latin typeface="Courier"/>
                <a:ea typeface="Courier New"/>
                <a:cs typeface="Courier"/>
                <a:sym typeface="Courier New"/>
              </a:rPr>
              <a:t>cwen</a:t>
            </a:r>
            <a:r>
              <a:rPr lang="en-US" sz="3200" i="0" u="none" strike="noStrike" cap="none" dirty="0">
                <a:solidFill>
                  <a:srgbClr val="FF7F00"/>
                </a:solidFill>
                <a:latin typeface="Courier"/>
                <a:ea typeface="Courier New"/>
                <a:cs typeface="Courier"/>
                <a:sym typeface="Courier New"/>
              </a:rPr>
              <a:t>', 4)</a:t>
            </a:r>
            <a:r>
              <a:rPr lang="en-US" sz="3200" i="0" u="none" strike="noStrike" cap="none" dirty="0">
                <a:solidFill>
                  <a:schemeClr val="lt1"/>
                </a:solidFill>
                <a:latin typeface="Courier"/>
                <a:ea typeface="Courier New"/>
                <a:cs typeface="Courier"/>
                <a:sym typeface="Courier New"/>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1162000" y="438971"/>
            <a:ext cx="13932000" cy="17501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800" u="none" strike="noStrike" cap="none" dirty="0">
                <a:solidFill>
                  <a:srgbClr val="FFD966"/>
                </a:solidFill>
                <a:latin typeface="Arial" charset="0"/>
                <a:ea typeface="Arial" charset="0"/>
                <a:cs typeface="Arial" charset="0"/>
                <a:sym typeface="Cabin"/>
              </a:rPr>
              <a:t>Οι Πλειάδες είναι Συγκρίσιμες</a:t>
            </a:r>
            <a:endParaRPr lang="en-US" sz="7800" u="none" strike="noStrike" cap="none" dirty="0">
              <a:solidFill>
                <a:srgbClr val="FFD966"/>
              </a:solidFill>
              <a:latin typeface="Arial" charset="0"/>
              <a:ea typeface="Arial" charset="0"/>
              <a:cs typeface="Arial" charset="0"/>
              <a:sym typeface="Cabin"/>
            </a:endParaRPr>
          </a:p>
        </p:txBody>
      </p:sp>
      <p:sp>
        <p:nvSpPr>
          <p:cNvPr id="224" name="Shape 224"/>
          <p:cNvSpPr txBox="1">
            <a:spLocks noGrp="1"/>
          </p:cNvSpPr>
          <p:nvPr>
            <p:ph type="body" idx="1"/>
          </p:nvPr>
        </p:nvSpPr>
        <p:spPr>
          <a:xfrm>
            <a:off x="1162000" y="2451100"/>
            <a:ext cx="14199920" cy="2120900"/>
          </a:xfrm>
          <a:prstGeom prst="rect">
            <a:avLst/>
          </a:prstGeom>
          <a:noFill/>
          <a:ln>
            <a:noFill/>
          </a:ln>
        </p:spPr>
        <p:txBody>
          <a:bodyPr lIns="50800" tIns="50800" rIns="50800" bIns="50800" anchor="ctr" anchorCtr="0">
            <a:noAutofit/>
          </a:bodyPr>
          <a:lstStyle/>
          <a:p>
            <a:pPr marL="317500" marR="0" lvl="0" indent="0" algn="l" rtl="0">
              <a:lnSpc>
                <a:spcPct val="100000"/>
              </a:lnSpc>
              <a:spcBef>
                <a:spcPts val="0"/>
              </a:spcBef>
              <a:spcAft>
                <a:spcPts val="0"/>
              </a:spcAft>
              <a:buClr>
                <a:schemeClr val="lt1"/>
              </a:buClr>
              <a:buSzPct val="171000"/>
              <a:buNone/>
            </a:pPr>
            <a:r>
              <a:rPr lang="el-GR" sz="3800" u="none" strike="noStrike" cap="none" dirty="0">
                <a:solidFill>
                  <a:schemeClr val="lt1"/>
                </a:solidFill>
                <a:latin typeface="Arial" charset="0"/>
                <a:ea typeface="Arial" charset="0"/>
                <a:cs typeface="Arial" charset="0"/>
                <a:sym typeface="Cabin"/>
              </a:rPr>
              <a:t>Οι συγκριτικοί </a:t>
            </a:r>
            <a:r>
              <a:rPr lang="el-GR" sz="3800" u="none" strike="noStrike" cap="none" dirty="0">
                <a:solidFill>
                  <a:srgbClr val="00FFFF"/>
                </a:solidFill>
                <a:latin typeface="Arial" charset="0"/>
                <a:ea typeface="Arial" charset="0"/>
                <a:cs typeface="Arial" charset="0"/>
                <a:sym typeface="Cabin"/>
              </a:rPr>
              <a:t>τελεστές</a:t>
            </a:r>
            <a:r>
              <a:rPr lang="en-US" sz="3800" u="none" strike="noStrike" cap="none" dirty="0">
                <a:solidFill>
                  <a:schemeClr val="lt1"/>
                </a:solidFill>
                <a:latin typeface="Arial" charset="0"/>
                <a:ea typeface="Arial" charset="0"/>
                <a:cs typeface="Arial" charset="0"/>
                <a:sym typeface="Cabin"/>
              </a:rPr>
              <a:t> </a:t>
            </a:r>
            <a:r>
              <a:rPr lang="el-GR" sz="3800" u="none" strike="noStrike" cap="none" dirty="0">
                <a:solidFill>
                  <a:schemeClr val="lt1"/>
                </a:solidFill>
                <a:latin typeface="Arial" charset="0"/>
                <a:ea typeface="Arial" charset="0"/>
                <a:cs typeface="Arial" charset="0"/>
                <a:sym typeface="Cabin"/>
              </a:rPr>
              <a:t>λειτουργούν στις </a:t>
            </a:r>
            <a:r>
              <a:rPr lang="el-GR" sz="3800" u="none" strike="noStrike" cap="none" dirty="0">
                <a:solidFill>
                  <a:srgbClr val="FF7F00"/>
                </a:solidFill>
                <a:latin typeface="Arial" charset="0"/>
                <a:ea typeface="Arial" charset="0"/>
                <a:cs typeface="Arial" charset="0"/>
                <a:sym typeface="Cabin"/>
              </a:rPr>
              <a:t>πλειάδες</a:t>
            </a:r>
            <a:r>
              <a:rPr lang="en-US" sz="3800" u="none" strike="noStrike" cap="none" dirty="0">
                <a:solidFill>
                  <a:schemeClr val="lt1"/>
                </a:solidFill>
                <a:latin typeface="Arial" charset="0"/>
                <a:ea typeface="Arial" charset="0"/>
                <a:cs typeface="Arial" charset="0"/>
                <a:sym typeface="Cabin"/>
              </a:rPr>
              <a:t> </a:t>
            </a:r>
            <a:r>
              <a:rPr lang="el-GR" sz="3800" u="none" strike="noStrike" cap="none" dirty="0">
                <a:solidFill>
                  <a:schemeClr val="lt1"/>
                </a:solidFill>
                <a:latin typeface="Arial" charset="0"/>
                <a:ea typeface="Arial" charset="0"/>
                <a:cs typeface="Arial" charset="0"/>
                <a:sym typeface="Cabin"/>
              </a:rPr>
              <a:t>και σε άλλες ακολουθίες</a:t>
            </a:r>
            <a:r>
              <a:rPr lang="en-US" sz="3800" u="none" strike="noStrike" cap="none" dirty="0">
                <a:solidFill>
                  <a:schemeClr val="lt1"/>
                </a:solidFill>
                <a:latin typeface="Arial" charset="0"/>
                <a:ea typeface="Arial" charset="0"/>
                <a:cs typeface="Arial" charset="0"/>
                <a:sym typeface="Cabin"/>
              </a:rPr>
              <a:t>. </a:t>
            </a:r>
            <a:r>
              <a:rPr lang="el-GR" sz="3800" u="none" strike="noStrike" cap="none" dirty="0">
                <a:solidFill>
                  <a:schemeClr val="lt1"/>
                </a:solidFill>
                <a:latin typeface="Arial" charset="0"/>
                <a:ea typeface="Arial" charset="0"/>
                <a:cs typeface="Arial" charset="0"/>
                <a:sym typeface="Cabin"/>
              </a:rPr>
              <a:t>Εάν το πρώτο στοιχείο είναι ίσο, η </a:t>
            </a:r>
            <a:r>
              <a:rPr lang="el-GR" sz="3800" u="none" strike="noStrike" cap="none" dirty="0" err="1">
                <a:solidFill>
                  <a:schemeClr val="lt1"/>
                </a:solidFill>
                <a:latin typeface="Arial" charset="0"/>
                <a:ea typeface="Arial" charset="0"/>
                <a:cs typeface="Arial" charset="0"/>
                <a:sym typeface="Cabin"/>
              </a:rPr>
              <a:t>Python</a:t>
            </a:r>
            <a:r>
              <a:rPr lang="el-GR" sz="3800" u="none" strike="noStrike" cap="none" dirty="0">
                <a:solidFill>
                  <a:schemeClr val="lt1"/>
                </a:solidFill>
                <a:latin typeface="Arial" charset="0"/>
                <a:ea typeface="Arial" charset="0"/>
                <a:cs typeface="Arial" charset="0"/>
                <a:sym typeface="Cabin"/>
              </a:rPr>
              <a:t> συνεχίζει στο επόμενο στοιχείο και ούτω καθεξής, μέχρι να βρει στοιχεία που διαφέρουν</a:t>
            </a:r>
            <a:r>
              <a:rPr lang="en-US" sz="3800" u="none" strike="noStrike" cap="none" dirty="0">
                <a:solidFill>
                  <a:schemeClr val="lt1"/>
                </a:solidFill>
                <a:latin typeface="Arial" charset="0"/>
                <a:ea typeface="Arial" charset="0"/>
                <a:cs typeface="Arial" charset="0"/>
                <a:sym typeface="Cabin"/>
              </a:rPr>
              <a:t>.</a:t>
            </a:r>
          </a:p>
        </p:txBody>
      </p:sp>
      <p:sp>
        <p:nvSpPr>
          <p:cNvPr id="225" name="Shape 225"/>
          <p:cNvSpPr txBox="1"/>
          <p:nvPr/>
        </p:nvSpPr>
        <p:spPr>
          <a:xfrm>
            <a:off x="2852738" y="4986338"/>
            <a:ext cx="11404500" cy="344646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7F00"/>
                </a:solidFill>
                <a:latin typeface="Courier"/>
                <a:ea typeface="Courier New"/>
                <a:cs typeface="Courier"/>
                <a:sym typeface="Courier New"/>
              </a:rPr>
              <a:t>(0, 1, 2) </a:t>
            </a:r>
            <a:r>
              <a:rPr lang="en-US" sz="2800" i="0" u="none" strike="noStrike" cap="none" dirty="0">
                <a:solidFill>
                  <a:srgbClr val="00FFFF"/>
                </a:solidFill>
                <a:latin typeface="Courier"/>
                <a:ea typeface="Courier New"/>
                <a:cs typeface="Courier"/>
                <a:sym typeface="Courier New"/>
              </a:rPr>
              <a:t>&lt;</a:t>
            </a:r>
            <a:r>
              <a:rPr lang="en-US" sz="2800" i="0" u="none" strike="noStrike" cap="none" dirty="0">
                <a:solidFill>
                  <a:srgbClr val="FF7F00"/>
                </a:solidFill>
                <a:latin typeface="Courier"/>
                <a:ea typeface="Courier New"/>
                <a:cs typeface="Courier"/>
                <a:sym typeface="Courier New"/>
              </a:rPr>
              <a:t> (5, 1, 2)</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True</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7F00"/>
                </a:solidFill>
                <a:latin typeface="Courier"/>
                <a:ea typeface="Courier New"/>
                <a:cs typeface="Courier"/>
                <a:sym typeface="Courier New"/>
              </a:rPr>
              <a:t>(0, 1, 2000000) </a:t>
            </a:r>
            <a:r>
              <a:rPr lang="en-US" sz="2800" i="0" u="none" strike="noStrike" cap="none" dirty="0">
                <a:solidFill>
                  <a:srgbClr val="00FFFF"/>
                </a:solidFill>
                <a:latin typeface="Courier"/>
                <a:ea typeface="Courier New"/>
                <a:cs typeface="Courier"/>
                <a:sym typeface="Courier New"/>
              </a:rPr>
              <a:t>&lt;</a:t>
            </a:r>
            <a:r>
              <a:rPr lang="en-US" sz="2800" i="0" u="none" strike="noStrike" cap="none" dirty="0">
                <a:solidFill>
                  <a:srgbClr val="FF7F00"/>
                </a:solidFill>
                <a:latin typeface="Courier"/>
                <a:ea typeface="Courier New"/>
                <a:cs typeface="Courier"/>
                <a:sym typeface="Courier New"/>
              </a:rPr>
              <a:t> (0, 3, 4)</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True</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7F00"/>
                </a:solidFill>
                <a:latin typeface="Courier"/>
                <a:ea typeface="Courier New"/>
                <a:cs typeface="Courier"/>
                <a:sym typeface="Courier New"/>
              </a:rPr>
              <a:t>( '</a:t>
            </a:r>
            <a:r>
              <a:rPr lang="el-GR" sz="2800" i="0" u="none" strike="noStrike" cap="none" dirty="0">
                <a:solidFill>
                  <a:srgbClr val="FF7F00"/>
                </a:solidFill>
                <a:latin typeface="Courier"/>
                <a:ea typeface="Courier New"/>
                <a:cs typeface="Courier"/>
                <a:sym typeface="Courier New"/>
              </a:rPr>
              <a:t>Γιώργος</a:t>
            </a:r>
            <a:r>
              <a:rPr lang="en-US" sz="2800" i="0" u="none" strike="noStrike" cap="none" dirty="0">
                <a:solidFill>
                  <a:srgbClr val="FF7F00"/>
                </a:solidFill>
                <a:latin typeface="Courier"/>
                <a:ea typeface="Courier New"/>
                <a:cs typeface="Courier"/>
                <a:sym typeface="Courier New"/>
              </a:rPr>
              <a:t>’, ‘</a:t>
            </a:r>
            <a:r>
              <a:rPr lang="el-GR" sz="2800" dirty="0">
                <a:solidFill>
                  <a:srgbClr val="FF7F00"/>
                </a:solidFill>
                <a:latin typeface="Courier"/>
                <a:ea typeface="Courier New"/>
                <a:cs typeface="Courier"/>
                <a:sym typeface="Courier New"/>
              </a:rPr>
              <a:t>Σάββας</a:t>
            </a:r>
            <a:r>
              <a:rPr lang="en-US" sz="2800" i="0" u="none" strike="noStrike" cap="none" dirty="0">
                <a:solidFill>
                  <a:srgbClr val="FF7F00"/>
                </a:solidFill>
                <a:latin typeface="Courier"/>
                <a:ea typeface="Courier New"/>
                <a:cs typeface="Courier"/>
                <a:sym typeface="Courier New"/>
              </a:rPr>
              <a:t>' ) </a:t>
            </a:r>
            <a:r>
              <a:rPr lang="en-US" sz="2800" i="0" u="none" strike="noStrike" cap="none" dirty="0">
                <a:solidFill>
                  <a:srgbClr val="00FFFF"/>
                </a:solidFill>
                <a:latin typeface="Courier"/>
                <a:ea typeface="Courier New"/>
                <a:cs typeface="Courier"/>
                <a:sym typeface="Courier New"/>
              </a:rPr>
              <a:t>&lt;</a:t>
            </a:r>
            <a:r>
              <a:rPr lang="en-US" sz="2800" i="0" u="none" strike="noStrike" cap="none" dirty="0">
                <a:solidFill>
                  <a:srgbClr val="FF7F00"/>
                </a:solidFill>
                <a:latin typeface="Courier"/>
                <a:ea typeface="Courier New"/>
                <a:cs typeface="Courier"/>
                <a:sym typeface="Courier New"/>
              </a:rPr>
              <a:t> ('</a:t>
            </a:r>
            <a:r>
              <a:rPr lang="el-GR" sz="2800" i="0" u="none" strike="noStrike" cap="none" dirty="0">
                <a:solidFill>
                  <a:srgbClr val="FF7F00"/>
                </a:solidFill>
                <a:latin typeface="Courier"/>
                <a:ea typeface="Courier New"/>
                <a:cs typeface="Courier"/>
                <a:sym typeface="Courier New"/>
              </a:rPr>
              <a:t>Γιώργος</a:t>
            </a:r>
            <a:r>
              <a:rPr lang="en-US" sz="2800" i="0" u="none" strike="noStrike" cap="none" dirty="0">
                <a:solidFill>
                  <a:srgbClr val="FF7F00"/>
                </a:solidFill>
                <a:latin typeface="Courier"/>
                <a:ea typeface="Courier New"/>
                <a:cs typeface="Courier"/>
                <a:sym typeface="Courier New"/>
              </a:rPr>
              <a:t>', ‘</a:t>
            </a:r>
            <a:r>
              <a:rPr lang="el-GR" sz="2800" i="0" u="none" strike="noStrike" cap="none" dirty="0">
                <a:solidFill>
                  <a:srgbClr val="FF7F00"/>
                </a:solidFill>
                <a:latin typeface="Courier"/>
                <a:ea typeface="Courier New"/>
                <a:cs typeface="Courier"/>
                <a:sym typeface="Courier New"/>
              </a:rPr>
              <a:t>Σοφία</a:t>
            </a:r>
            <a:r>
              <a:rPr lang="en-US" sz="2800" i="0" u="none" strike="noStrike" cap="none" dirty="0">
                <a:solidFill>
                  <a:srgbClr val="FF7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True</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7F00"/>
                </a:solidFill>
                <a:latin typeface="Courier"/>
                <a:ea typeface="Courier New"/>
                <a:cs typeface="Courier"/>
                <a:sym typeface="Courier New"/>
              </a:rPr>
              <a:t>( '</a:t>
            </a:r>
            <a:r>
              <a:rPr lang="el-GR" sz="2800" i="0" u="none" strike="noStrike" cap="none" dirty="0">
                <a:solidFill>
                  <a:srgbClr val="FF7F00"/>
                </a:solidFill>
                <a:latin typeface="Courier"/>
                <a:ea typeface="Courier New"/>
                <a:cs typeface="Courier"/>
                <a:sym typeface="Courier New"/>
              </a:rPr>
              <a:t>Γιώργος</a:t>
            </a:r>
            <a:r>
              <a:rPr lang="en-US" sz="2800" i="0" u="none" strike="noStrike" cap="none" dirty="0">
                <a:solidFill>
                  <a:srgbClr val="FF7F00"/>
                </a:solidFill>
                <a:latin typeface="Courier"/>
                <a:ea typeface="Courier New"/>
                <a:cs typeface="Courier"/>
                <a:sym typeface="Courier New"/>
              </a:rPr>
              <a:t>', ‘</a:t>
            </a:r>
            <a:r>
              <a:rPr lang="el-GR" sz="2800" i="0" u="none" strike="noStrike" cap="none" dirty="0">
                <a:solidFill>
                  <a:srgbClr val="FF7F00"/>
                </a:solidFill>
                <a:latin typeface="Courier"/>
                <a:ea typeface="Courier New"/>
                <a:cs typeface="Courier"/>
                <a:sym typeface="Courier New"/>
              </a:rPr>
              <a:t>Σάββας</a:t>
            </a:r>
            <a:r>
              <a:rPr lang="en-US" sz="2800" i="0" u="none" strike="noStrike" cap="none" dirty="0">
                <a:solidFill>
                  <a:srgbClr val="FF7F00"/>
                </a:solidFill>
                <a:latin typeface="Courier"/>
                <a:ea typeface="Courier New"/>
                <a:cs typeface="Courier"/>
                <a:sym typeface="Courier New"/>
              </a:rPr>
              <a:t>') </a:t>
            </a:r>
            <a:r>
              <a:rPr lang="en-US" sz="2800" i="0" u="none" strike="noStrike" cap="none" dirty="0">
                <a:solidFill>
                  <a:srgbClr val="00FFFF"/>
                </a:solidFill>
                <a:latin typeface="Courier"/>
                <a:ea typeface="Courier New"/>
                <a:cs typeface="Courier"/>
                <a:sym typeface="Courier New"/>
              </a:rPr>
              <a:t>&gt;</a:t>
            </a:r>
            <a:r>
              <a:rPr lang="en-US" sz="2800" i="0" u="none" strike="noStrike" cap="none" dirty="0">
                <a:solidFill>
                  <a:srgbClr val="FF7F00"/>
                </a:solidFill>
                <a:latin typeface="Courier"/>
                <a:ea typeface="Courier New"/>
                <a:cs typeface="Courier"/>
                <a:sym typeface="Courier New"/>
              </a:rPr>
              <a:t> (‘</a:t>
            </a:r>
            <a:r>
              <a:rPr lang="el-GR" sz="2800" i="0" u="none" strike="noStrike" cap="none" dirty="0">
                <a:solidFill>
                  <a:srgbClr val="FF7F00"/>
                </a:solidFill>
                <a:latin typeface="Courier"/>
                <a:ea typeface="Courier New"/>
                <a:cs typeface="Courier"/>
                <a:sym typeface="Courier New"/>
              </a:rPr>
              <a:t>Αγνή</a:t>
            </a:r>
            <a:r>
              <a:rPr lang="en-US" sz="2800" i="0" u="none" strike="noStrike" cap="none" dirty="0">
                <a:solidFill>
                  <a:srgbClr val="FF7F00"/>
                </a:solidFill>
                <a:latin typeface="Courier"/>
                <a:ea typeface="Courier New"/>
                <a:cs typeface="Courier"/>
                <a:sym typeface="Courier New"/>
              </a:rPr>
              <a:t>', ‘</a:t>
            </a:r>
            <a:r>
              <a:rPr lang="el-GR" sz="2800" i="0" u="none" strike="noStrike" cap="none" dirty="0">
                <a:solidFill>
                  <a:srgbClr val="FF7F00"/>
                </a:solidFill>
                <a:latin typeface="Courier"/>
                <a:ea typeface="Courier New"/>
                <a:cs typeface="Courier"/>
                <a:sym typeface="Courier New"/>
              </a:rPr>
              <a:t>Σοφία</a:t>
            </a:r>
            <a:r>
              <a:rPr lang="en-US" sz="2800" i="0" u="none" strike="noStrike" cap="none" dirty="0">
                <a:solidFill>
                  <a:srgbClr val="FF7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True</a:t>
            </a:r>
          </a:p>
        </p:txBody>
      </p: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1362</Words>
  <Application>Microsoft Office PowerPoint</Application>
  <PresentationFormat>Προσαρμογή</PresentationFormat>
  <Paragraphs>170</Paragraphs>
  <Slides>16</Slides>
  <Notes>16</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Arial</vt:lpstr>
      <vt:lpstr>Cabin</vt:lpstr>
      <vt:lpstr>Courier</vt:lpstr>
      <vt:lpstr>Courier New</vt:lpstr>
      <vt:lpstr>Gill Sans</vt:lpstr>
      <vt:lpstr>Title &amp; Subtitle</vt:lpstr>
      <vt:lpstr>Πλειάδες</vt:lpstr>
      <vt:lpstr>Οι Πλειάδες είναι σαν τις Λίστες</vt:lpstr>
      <vt:lpstr>αλλά ... οι Πλειάδες είναι «αμετάβλητες»</vt:lpstr>
      <vt:lpstr>Πράγματα που δεν κάνουμε με Πλειάδες</vt:lpstr>
      <vt:lpstr>Μια ιστορία Δύο Ακολουθιών</vt:lpstr>
      <vt:lpstr>Οι Πλειάδες είναι Πιο Αποτελεσματικές</vt:lpstr>
      <vt:lpstr>Πλειάδες και Εκχώρηση</vt:lpstr>
      <vt:lpstr>Πλειάδες και Λεξικά</vt:lpstr>
      <vt:lpstr>Οι Πλειάδες είναι Συγκρίσιμες</vt:lpstr>
      <vt:lpstr>Ταξινομόντας Λίστες Πλειάδων</vt:lpstr>
      <vt:lpstr>Χρησιμοποιώντας την sorted()</vt:lpstr>
      <vt:lpstr>Ταξινόμηση κατά Τιμή Αντί για Κλειδί</vt:lpstr>
      <vt:lpstr>Παρουσίαση του PowerPoint</vt:lpstr>
      <vt:lpstr>Ακόμα και πιο Σύντομη Έκδοση</vt:lpstr>
      <vt:lpstr>Σύνοψη</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Tuples</dc:title>
  <cp:lastModifiedBy>Konstantia Kiourtidou</cp:lastModifiedBy>
  <cp:revision>49</cp:revision>
  <dcterms:modified xsi:type="dcterms:W3CDTF">2021-08-25T09:21:34Z</dcterms:modified>
</cp:coreProperties>
</file>