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3"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92"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320" r:id="rId35"/>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F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55"/>
    <p:restoredTop sz="94444"/>
  </p:normalViewPr>
  <p:slideViewPr>
    <p:cSldViewPr snapToGrid="0" snapToObjects="1">
      <p:cViewPr varScale="1">
        <p:scale>
          <a:sx n="61" d="100"/>
          <a:sy n="61" d="100"/>
        </p:scale>
        <p:origin x="114" y="444"/>
      </p:cViewPr>
      <p:guideLst>
        <p:guide orient="horz" pos="288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2381456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l-GR" dirty="0">
                <a:solidFill>
                  <a:schemeClr val="dk2"/>
                </a:solidFill>
              </a:rPr>
              <a:t>Σημείωση από τον </a:t>
            </a:r>
            <a:r>
              <a:rPr lang="en-US" dirty="0">
                <a:solidFill>
                  <a:schemeClr val="dk2"/>
                </a:solidFill>
              </a:rPr>
              <a:t> Chuck</a:t>
            </a:r>
            <a:r>
              <a:rPr lang="el-GR" dirty="0">
                <a:solidFill>
                  <a:schemeClr val="dk2"/>
                </a:solidFill>
              </a:rPr>
              <a:t>. Εάν χρησιμοποιείτε αυτό το υλικό, μπορείτε να αφαιρέσετε το λογότυπο UM και να το αντικαταστήσετε με το δικό σας, αλλά διατηρήστε το λογότυπο CC-BY στην πρώτη σελίδα καθώς την/τις σελίδα/</a:t>
            </a:r>
            <a:r>
              <a:rPr lang="el-GR" dirty="0" err="1">
                <a:solidFill>
                  <a:schemeClr val="dk2"/>
                </a:solidFill>
              </a:rPr>
              <a:t>ες</a:t>
            </a:r>
            <a:r>
              <a:rPr lang="el-GR">
                <a:solidFill>
                  <a:schemeClr val="dk2"/>
                </a:solidFill>
              </a:rPr>
              <a:t> αναγνώρισης.</a:t>
            </a:r>
            <a:endParaRPr lang="en-US" dirty="0">
              <a:solidFill>
                <a:schemeClr val="dk2"/>
              </a:solidFill>
            </a:endParaRPr>
          </a:p>
        </p:txBody>
      </p:sp>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5553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63" name="Shape 2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71704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79" name="Shape 2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392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3" name="Shape 2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0884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07" name="Shape 3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14149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21" name="Shape 3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68001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31" name="Shape 3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58316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Shape 3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38" name="Shape 3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883054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Shape 35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53" name="Shape 3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18632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67" name="Shape 3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45545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Shape 37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79" name="Shape 3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0042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17078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90" name="Shape 3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16693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Shape 4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02" name="Shape 4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73393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Shape 41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13" name="Shape 4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35230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Shape 42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23" name="Shape 4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72726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Shape 43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36" name="Shape 4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59329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Shape 44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47" name="Shape 4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09531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Shape 45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58" name="Shape 4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66674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Shape 46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69" name="Shape 4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19194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Shape 47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79" name="Shape 4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65960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Shape 49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92" name="Shape 4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848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31544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Shape 5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02" name="Shape 5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1718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Shape 5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10" name="Shape 5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071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3"/>
        <p:cNvGrpSpPr/>
        <p:nvPr/>
      </p:nvGrpSpPr>
      <p:grpSpPr>
        <a:xfrm>
          <a:off x="0" y="0"/>
          <a:ext cx="0" cy="0"/>
          <a:chOff x="0" y="0"/>
          <a:chExt cx="0" cy="0"/>
        </a:xfrm>
      </p:grpSpPr>
      <p:sp>
        <p:nvSpPr>
          <p:cNvPr id="524" name="Shape 52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25" name="Shape 5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788564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Shape 6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4" name="Shape 64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781231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25" name="Shape 2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6207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2" name="Shape 2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0613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8" name="Shape 2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8160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4" name="Shape 2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559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0" name="Shape 2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369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6" name="Shape 2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54897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Open">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40" name="Shape 40"/>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1155700" y="814388"/>
            <a:ext cx="13932000" cy="1725512"/>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
        <p:nvSpPr>
          <p:cNvPr id="157" name="Shape 157"/>
          <p:cNvSpPr txBox="1">
            <a:spLocks noGrp="1"/>
          </p:cNvSpPr>
          <p:nvPr>
            <p:ph type="body" idx="1"/>
          </p:nvPr>
        </p:nvSpPr>
        <p:spPr>
          <a:xfrm>
            <a:off x="1155700" y="2603500"/>
            <a:ext cx="13932000" cy="5702399"/>
          </a:xfrm>
          <a:prstGeom prst="rect">
            <a:avLst/>
          </a:prstGeom>
          <a:noFill/>
          <a:ln>
            <a:noFill/>
          </a:ln>
        </p:spPr>
        <p:txBody>
          <a:bodyPr lIns="91425" tIns="91425" rIns="91425" bIns="91425" anchor="t" anchorCtr="0"/>
          <a:lstStyle>
            <a:lvl1pPr marL="711200" lvl="0" indent="-142494" algn="l" rtl="0">
              <a:spcBef>
                <a:spcPts val="3500"/>
              </a:spcBef>
              <a:spcAft>
                <a:spcPts val="0"/>
              </a:spcAft>
              <a:buClr>
                <a:schemeClr val="lt1"/>
              </a:buClr>
              <a:buFont typeface="Cabin"/>
              <a:buChar char="•"/>
              <a:defRPr sz="3200"/>
            </a:lvl1pPr>
            <a:lvl2pPr marL="1003300" lvl="1" indent="-142494" algn="l" rtl="0">
              <a:spcBef>
                <a:spcPts val="3500"/>
              </a:spcBef>
              <a:spcAft>
                <a:spcPts val="0"/>
              </a:spcAft>
              <a:buClr>
                <a:schemeClr val="lt1"/>
              </a:buClr>
              <a:buFont typeface="Cabin"/>
              <a:buChar char="•"/>
              <a:defRPr/>
            </a:lvl2pPr>
            <a:lvl3pPr marL="1295400" lvl="2" indent="-142494" algn="l" rtl="0">
              <a:spcBef>
                <a:spcPts val="3500"/>
              </a:spcBef>
              <a:spcAft>
                <a:spcPts val="0"/>
              </a:spcAft>
              <a:buClr>
                <a:schemeClr val="lt1"/>
              </a:buClr>
              <a:buFont typeface="Cabin"/>
              <a:buChar char="•"/>
              <a:defRPr/>
            </a:lvl3pPr>
            <a:lvl4pPr marL="1600200" lvl="3" indent="-142494" algn="l" rtl="0">
              <a:spcBef>
                <a:spcPts val="3500"/>
              </a:spcBef>
              <a:spcAft>
                <a:spcPts val="0"/>
              </a:spcAft>
              <a:buClr>
                <a:schemeClr val="lt1"/>
              </a:buClr>
              <a:buFont typeface="Cabin"/>
              <a:buChar char="•"/>
              <a:defRPr/>
            </a:lvl4pPr>
            <a:lvl5pPr marL="1892300" lvl="4" indent="-142494" algn="l" rtl="0">
              <a:spcBef>
                <a:spcPts val="3500"/>
              </a:spcBef>
              <a:spcAft>
                <a:spcPts val="0"/>
              </a:spcAft>
              <a:buClr>
                <a:schemeClr val="lt1"/>
              </a:buClr>
              <a:buFont typeface="Cabin"/>
              <a:buChar char="•"/>
              <a:defRPr/>
            </a:lvl5pPr>
            <a:lvl6pPr marL="2349500" lvl="5" indent="-142494" algn="l" rtl="0">
              <a:spcBef>
                <a:spcPts val="3500"/>
              </a:spcBef>
              <a:spcAft>
                <a:spcPts val="0"/>
              </a:spcAft>
              <a:buClr>
                <a:schemeClr val="lt1"/>
              </a:buClr>
              <a:buFont typeface="Cabin"/>
              <a:buChar char="•"/>
              <a:defRPr/>
            </a:lvl6pPr>
            <a:lvl7pPr marL="2806700" lvl="6" indent="-142494" algn="l" rtl="0">
              <a:spcBef>
                <a:spcPts val="3500"/>
              </a:spcBef>
              <a:spcAft>
                <a:spcPts val="0"/>
              </a:spcAft>
              <a:buClr>
                <a:schemeClr val="lt1"/>
              </a:buClr>
              <a:buFont typeface="Cabin"/>
              <a:buChar char="•"/>
              <a:defRPr/>
            </a:lvl7pPr>
            <a:lvl8pPr marL="3263900" lvl="7" indent="-142494" algn="l" rtl="0">
              <a:spcBef>
                <a:spcPts val="3500"/>
              </a:spcBef>
              <a:spcAft>
                <a:spcPts val="0"/>
              </a:spcAft>
              <a:buClr>
                <a:schemeClr val="lt1"/>
              </a:buClr>
              <a:buFont typeface="Cabin"/>
              <a:buChar char="•"/>
              <a:defRPr/>
            </a:lvl8pPr>
            <a:lvl9pPr marL="3721100" lvl="8" indent="-142494" algn="l" rtl="0">
              <a:spcBef>
                <a:spcPts val="3500"/>
              </a:spcBef>
              <a:spcAft>
                <a:spcPts val="0"/>
              </a:spcAft>
              <a:buClr>
                <a:schemeClr val="lt1"/>
              </a:buClr>
              <a:buFont typeface="Cabin"/>
              <a:buChar char="•"/>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1155700" y="814388"/>
            <a:ext cx="13932000" cy="1725512"/>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dirty="0"/>
          </a:p>
        </p:txBody>
      </p:sp>
    </p:spTree>
    <p:extLst>
      <p:ext uri="{BB962C8B-B14F-4D97-AF65-F5344CB8AC3E}">
        <p14:creationId xmlns:p14="http://schemas.microsoft.com/office/powerpoint/2010/main" val="1112833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Shape 155"/>
        <p:cNvGrpSpPr/>
        <p:nvPr/>
      </p:nvGrpSpPr>
      <p:grpSpPr>
        <a:xfrm>
          <a:off x="0" y="0"/>
          <a:ext cx="0" cy="0"/>
          <a:chOff x="0" y="0"/>
          <a:chExt cx="0" cy="0"/>
        </a:xfrm>
      </p:grpSpPr>
    </p:spTree>
    <p:extLst>
      <p:ext uri="{BB962C8B-B14F-4D97-AF65-F5344CB8AC3E}">
        <p14:creationId xmlns:p14="http://schemas.microsoft.com/office/powerpoint/2010/main" val="908664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1155700" y="789709"/>
            <a:ext cx="13931900" cy="175029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30257330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dirty="0"/>
          </a:p>
        </p:txBody>
      </p:sp>
      <p:sp>
        <p:nvSpPr>
          <p:cNvPr id="7" name="Shape 7"/>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a:p>
        </p:txBody>
      </p:sp>
      <p:sp>
        <p:nvSpPr>
          <p:cNvPr id="4" name="Rectangle 3"/>
          <p:cNvSpPr>
            <a:spLocks noChangeArrowheads="1"/>
          </p:cNvSpPr>
          <p:nvPr userDrawn="1"/>
        </p:nvSpPr>
        <p:spPr bwMode="auto">
          <a:xfrm>
            <a:off x="0" y="0"/>
            <a:ext cx="16256000" cy="768096"/>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
        <p:nvSpPr>
          <p:cNvPr id="5" name="Rectangle 3"/>
          <p:cNvSpPr>
            <a:spLocks noChangeArrowheads="1"/>
          </p:cNvSpPr>
          <p:nvPr userDrawn="1"/>
        </p:nvSpPr>
        <p:spPr bwMode="auto">
          <a:xfrm>
            <a:off x="0" y="8357616"/>
            <a:ext cx="16256000" cy="786384"/>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Tree>
  </p:cSld>
  <p:clrMap bg1="lt1" tx1="dk1" bg2="dk2" tx2="lt2" accent1="accent1" accent2="accent2" accent3="accent3" accent4="accent4" accent5="accent5" accent6="accent6" hlink="hlink" folHlink="folHlink"/>
  <p:sldLayoutIdLst>
    <p:sldLayoutId id="2147483657" r:id="rId1"/>
    <p:sldLayoutId id="2147483690" r:id="rId2"/>
    <p:sldLayoutId id="2147483704" r:id="rId3"/>
    <p:sldLayoutId id="2147483705" r:id="rId4"/>
    <p:sldLayoutId id="2147483706"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7200" b="0" i="0" u="none" strike="noStrike" cap="none">
          <a:solidFill>
            <a:srgbClr val="FFFF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y4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image" Target="../media/image1.png"/><Relationship Id="rId4" Type="http://schemas.openxmlformats.org/officeDocument/2006/relationships/hyperlink" Target="www.pythonlearn.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Regular_expression"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Regular_expression"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www.dr-chuck.com" TargetMode="External"/><Relationship Id="rId2" Type="http://schemas.openxmlformats.org/officeDocument/2006/relationships/notesSlide" Target="../notesSlides/notesSlide33.xml"/><Relationship Id="rId1" Type="http://schemas.openxmlformats.org/officeDocument/2006/relationships/slideLayout" Target="../slideLayouts/slideLayout5.xml"/><Relationship Id="rId5" Type="http://schemas.openxmlformats.org/officeDocument/2006/relationships/image" Target="../media/image2.jp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xkcd.com/208/"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1155700" y="1536700"/>
            <a:ext cx="13931900" cy="3086099"/>
          </a:xfrm>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7600" u="none" strike="noStrike" cap="none" dirty="0">
                <a:solidFill>
                  <a:srgbClr val="FFD966"/>
                </a:solidFill>
                <a:latin typeface="Arial Regular" charset="0"/>
                <a:ea typeface="Arial Regular" charset="0"/>
                <a:cs typeface="Arial Regular" charset="0"/>
                <a:sym typeface="Cabin"/>
              </a:rPr>
              <a:t>Regular Expressions</a:t>
            </a:r>
            <a:r>
              <a:rPr lang="el-GR" sz="7600" u="none" strike="noStrike" cap="none" dirty="0">
                <a:solidFill>
                  <a:srgbClr val="FFD966"/>
                </a:solidFill>
                <a:latin typeface="Arial Regular" charset="0"/>
                <a:ea typeface="Arial Regular" charset="0"/>
                <a:cs typeface="Arial Regular" charset="0"/>
                <a:sym typeface="Cabin"/>
              </a:rPr>
              <a:t> / Κανονικές Εκφράσεις</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205" name="Shape 205"/>
          <p:cNvSpPr txBox="1">
            <a:spLocks noGrp="1"/>
          </p:cNvSpPr>
          <p:nvPr>
            <p:ph type="body" idx="1"/>
          </p:nvPr>
        </p:nvSpPr>
        <p:spPr>
          <a:xfrm>
            <a:off x="1155700" y="4711700"/>
            <a:ext cx="13931900" cy="1549400"/>
          </a:xfrm>
          <a:prstGeom prst="rect">
            <a:avLst/>
          </a:prstGeom>
          <a:noFill/>
          <a:ln>
            <a:noFill/>
          </a:ln>
        </p:spPr>
        <p:txBody>
          <a:bodyPr lIns="38100" tIns="38100" rIns="38100" bIns="38100" anchor="t"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4800" u="none" strike="noStrike" cap="none" dirty="0">
                <a:solidFill>
                  <a:schemeClr val="lt1"/>
                </a:solidFill>
                <a:latin typeface="Arial Regular" charset="0"/>
                <a:ea typeface="Arial Regular" charset="0"/>
                <a:cs typeface="Arial Regular" charset="0"/>
                <a:sym typeface="Cabin"/>
              </a:rPr>
              <a:t>Κεφάλαιο</a:t>
            </a:r>
            <a:r>
              <a:rPr lang="en-US" sz="4800" u="none" strike="noStrike" cap="none" dirty="0">
                <a:solidFill>
                  <a:schemeClr val="lt1"/>
                </a:solidFill>
                <a:latin typeface="Arial Regular" charset="0"/>
                <a:ea typeface="Arial Regular" charset="0"/>
                <a:cs typeface="Arial Regular" charset="0"/>
                <a:sym typeface="Cabin"/>
              </a:rPr>
              <a:t> 11</a:t>
            </a:r>
          </a:p>
        </p:txBody>
      </p:sp>
      <p:sp>
        <p:nvSpPr>
          <p:cNvPr id="206" name="Shape 206"/>
          <p:cNvSpPr txBox="1"/>
          <p:nvPr/>
        </p:nvSpPr>
        <p:spPr>
          <a:xfrm>
            <a:off x="2990025" y="6988169"/>
            <a:ext cx="9985799" cy="10160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200" u="none" strike="noStrike" cap="none" dirty="0">
                <a:solidFill>
                  <a:srgbClr val="FFFF00"/>
                </a:solidFill>
                <a:latin typeface="Arial" charset="0"/>
                <a:ea typeface="Arial" charset="0"/>
                <a:cs typeface="Arial" charset="0"/>
                <a:sym typeface="Cabin"/>
              </a:rPr>
              <a:t>Python </a:t>
            </a:r>
            <a:r>
              <a:rPr lang="el-GR" sz="3200" u="none" strike="noStrike" cap="none" dirty="0">
                <a:solidFill>
                  <a:srgbClr val="FFFF00"/>
                </a:solidFill>
                <a:latin typeface="Arial" charset="0"/>
                <a:ea typeface="Arial" charset="0"/>
                <a:cs typeface="Arial" charset="0"/>
                <a:sym typeface="Cabin"/>
              </a:rPr>
              <a:t>για Όλους</a:t>
            </a:r>
            <a:endParaRPr lang="en-US" sz="3200" u="none" strike="noStrike" cap="none" dirty="0">
              <a:solidFill>
                <a:srgbClr val="FFFF00"/>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FF00"/>
              </a:buClr>
              <a:buSzPct val="25000"/>
              <a:buFont typeface="Cabin"/>
              <a:buNone/>
            </a:pPr>
            <a:r>
              <a:rPr lang="en-US" sz="3200" dirty="0">
                <a:solidFill>
                  <a:srgbClr val="FFFF00"/>
                </a:solidFill>
                <a:latin typeface="Arial" charset="0"/>
                <a:ea typeface="Arial" charset="0"/>
                <a:cs typeface="Arial" charset="0"/>
                <a:sym typeface="Cabin"/>
                <a:hlinkClick r:id="rId3"/>
              </a:rPr>
              <a:t>www.py4e.com</a:t>
            </a:r>
            <a:endParaRPr lang="en-US" sz="3200" u="sng" strike="noStrike" cap="none" dirty="0">
              <a:solidFill>
                <a:schemeClr val="hlink"/>
              </a:solidFill>
              <a:latin typeface="Arial" charset="0"/>
              <a:ea typeface="Arial" charset="0"/>
              <a:cs typeface="Arial" charset="0"/>
              <a:sym typeface="Cabin"/>
              <a:hlinkClick r:id="rId4"/>
            </a:endParaRPr>
          </a:p>
        </p:txBody>
      </p:sp>
      <p:pic>
        <p:nvPicPr>
          <p:cNvPr id="207" name="Shape 207"/>
          <p:cNvPicPr preferRelativeResize="0"/>
          <p:nvPr/>
        </p:nvPicPr>
        <p:blipFill rotWithShape="1">
          <a:blip r:embed="rId5">
            <a:alphaModFix/>
          </a:blip>
          <a:srcRect/>
          <a:stretch/>
        </p:blipFill>
        <p:spPr>
          <a:xfrm>
            <a:off x="13130212" y="7346944"/>
            <a:ext cx="1968500" cy="668337"/>
          </a:xfrm>
          <a:prstGeom prst="rect">
            <a:avLst/>
          </a:prstGeom>
          <a:noFill/>
          <a:ln>
            <a:noFill/>
          </a:ln>
        </p:spPr>
      </p:pic>
      <p:pic>
        <p:nvPicPr>
          <p:cNvPr id="208" name="Shape 208"/>
          <p:cNvPicPr preferRelativeResize="0"/>
          <p:nvPr/>
        </p:nvPicPr>
        <p:blipFill rotWithShape="1">
          <a:blip r:embed="rId6">
            <a:alphaModFix/>
          </a:blip>
          <a:srcRect/>
          <a:stretch/>
        </p:blipFill>
        <p:spPr>
          <a:xfrm>
            <a:off x="526325" y="6669169"/>
            <a:ext cx="1346100" cy="13461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912898" y="814388"/>
            <a:ext cx="14621325" cy="17255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Regular" charset="0"/>
                <a:ea typeface="Arial Regular" charset="0"/>
                <a:cs typeface="Arial Regular" charset="0"/>
                <a:sym typeface="Cabin"/>
              </a:rPr>
              <a:t>Χρήση του</a:t>
            </a:r>
            <a:r>
              <a:rPr lang="en-US" sz="7600" u="none" strike="noStrike" cap="none" dirty="0">
                <a:solidFill>
                  <a:srgbClr val="FFD966"/>
                </a:solidFill>
                <a:latin typeface="Arial Regular" charset="0"/>
                <a:ea typeface="Arial Regular" charset="0"/>
                <a:cs typeface="Arial Regular" charset="0"/>
                <a:sym typeface="Cabin"/>
              </a:rPr>
              <a:t> </a:t>
            </a:r>
            <a:r>
              <a:rPr lang="en-US" sz="7600" u="none" strike="noStrike" cap="none" dirty="0" err="1">
                <a:solidFill>
                  <a:srgbClr val="00FF00"/>
                </a:solidFill>
                <a:latin typeface="Arial Regular" charset="0"/>
                <a:ea typeface="Arial Regular" charset="0"/>
                <a:cs typeface="Arial Regular" charset="0"/>
                <a:sym typeface="Cabin"/>
              </a:rPr>
              <a:t>re.search</a:t>
            </a:r>
            <a:r>
              <a:rPr lang="en-US" sz="7600" u="none" strike="noStrike" cap="none" dirty="0">
                <a:solidFill>
                  <a:srgbClr val="00FF00"/>
                </a:solidFill>
                <a:latin typeface="Arial Regular" charset="0"/>
                <a:ea typeface="Arial Regular" charset="0"/>
                <a:cs typeface="Arial Regular" charset="0"/>
                <a:sym typeface="Cabin"/>
              </a:rPr>
              <a:t>()</a:t>
            </a:r>
            <a:r>
              <a:rPr lang="en-US" sz="7600" u="none" strike="noStrike" cap="none" dirty="0">
                <a:solidFill>
                  <a:srgbClr val="FFD966"/>
                </a:solidFill>
                <a:latin typeface="Arial Regular" charset="0"/>
                <a:ea typeface="Arial Regular" charset="0"/>
                <a:cs typeface="Arial Regular" charset="0"/>
                <a:sym typeface="Cabin"/>
              </a:rPr>
              <a:t> </a:t>
            </a:r>
            <a:r>
              <a:rPr lang="el-GR" sz="7600" u="none" strike="noStrike" cap="none" dirty="0">
                <a:solidFill>
                  <a:srgbClr val="FFD966"/>
                </a:solidFill>
                <a:latin typeface="Arial Regular" charset="0"/>
                <a:ea typeface="Arial Regular" charset="0"/>
                <a:cs typeface="Arial Regular" charset="0"/>
                <a:sym typeface="Cabin"/>
              </a:rPr>
              <a:t>Αντί του</a:t>
            </a:r>
            <a:r>
              <a:rPr lang="en-US" sz="7600" u="none" strike="noStrike" cap="none" dirty="0">
                <a:solidFill>
                  <a:srgbClr val="FFD966"/>
                </a:solidFill>
                <a:latin typeface="Arial Regular" charset="0"/>
                <a:ea typeface="Arial Regular" charset="0"/>
                <a:cs typeface="Arial Regular" charset="0"/>
                <a:sym typeface="Cabin"/>
              </a:rPr>
              <a:t> </a:t>
            </a:r>
            <a:r>
              <a:rPr lang="en-US" sz="7600" u="none" strike="noStrike" cap="none" dirty="0" err="1">
                <a:solidFill>
                  <a:srgbClr val="FF00FF"/>
                </a:solidFill>
                <a:latin typeface="Arial Regular" charset="0"/>
                <a:ea typeface="Arial Regular" charset="0"/>
                <a:cs typeface="Arial Regular" charset="0"/>
                <a:sym typeface="Cabin"/>
              </a:rPr>
              <a:t>startswith</a:t>
            </a:r>
            <a:r>
              <a:rPr lang="en-US" sz="7600" u="none" strike="noStrike" cap="none" dirty="0">
                <a:solidFill>
                  <a:srgbClr val="FF00FF"/>
                </a:solidFill>
                <a:latin typeface="Arial Regular" charset="0"/>
                <a:ea typeface="Arial Regular" charset="0"/>
                <a:cs typeface="Arial Regular" charset="0"/>
                <a:sym typeface="Cabin"/>
              </a:rPr>
              <a:t>()</a:t>
            </a:r>
          </a:p>
        </p:txBody>
      </p:sp>
      <p:sp>
        <p:nvSpPr>
          <p:cNvPr id="266" name="Shape 266"/>
          <p:cNvSpPr txBox="1"/>
          <p:nvPr/>
        </p:nvSpPr>
        <p:spPr>
          <a:xfrm>
            <a:off x="7881325" y="3120650"/>
            <a:ext cx="7895700" cy="3416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2400" i="0" u="none" strike="noStrike" cap="none" dirty="0">
                <a:solidFill>
                  <a:srgbClr val="00FF00"/>
                </a:solidFill>
                <a:latin typeface="Courier"/>
                <a:ea typeface="Courier New"/>
                <a:cs typeface="Courier"/>
                <a:sym typeface="Courier New"/>
              </a:rPr>
              <a:t>import re</a:t>
            </a:r>
          </a:p>
          <a:p>
            <a:pPr marL="0" marR="0" lvl="0" indent="0" algn="ctr" rtl="0">
              <a:lnSpc>
                <a:spcPct val="100000"/>
              </a:lnSpc>
              <a:spcBef>
                <a:spcPts val="0"/>
              </a:spcBef>
              <a:spcAft>
                <a:spcPts val="0"/>
              </a:spcAft>
              <a:buNone/>
            </a:pPr>
            <a:endParaRPr sz="2400" i="0" u="none" strike="noStrike" cap="none" dirty="0">
              <a:solidFill>
                <a:srgbClr val="00FF00"/>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hand = open('</a:t>
            </a:r>
            <a:r>
              <a:rPr lang="en-US" sz="2400" i="0" u="none" strike="noStrike" cap="none" dirty="0" err="1">
                <a:solidFill>
                  <a:schemeClr val="lt1"/>
                </a:solidFill>
                <a:latin typeface="Courier"/>
                <a:ea typeface="Courier New"/>
                <a:cs typeface="Courier"/>
                <a:sym typeface="Courier New"/>
              </a:rPr>
              <a:t>mbox-short.txt</a:t>
            </a:r>
            <a:r>
              <a:rPr lang="en-US" sz="24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for </a:t>
            </a:r>
            <a:r>
              <a:rPr lang="el-GR" sz="2400" i="0" u="none" strike="noStrike" cap="none" dirty="0">
                <a:solidFill>
                  <a:schemeClr val="lt1"/>
                </a:solidFill>
                <a:latin typeface="Courier"/>
                <a:ea typeface="Courier New"/>
                <a:cs typeface="Courier"/>
                <a:sym typeface="Courier New"/>
              </a:rPr>
              <a:t>γραμμή</a:t>
            </a:r>
            <a:r>
              <a:rPr lang="en-US" sz="2400" i="0" u="none" strike="noStrike" cap="none" dirty="0">
                <a:solidFill>
                  <a:schemeClr val="lt1"/>
                </a:solidFill>
                <a:latin typeface="Courier"/>
                <a:ea typeface="Courier New"/>
                <a:cs typeface="Courier"/>
                <a:sym typeface="Courier New"/>
              </a:rPr>
              <a:t> in hand:</a:t>
            </a:r>
          </a:p>
          <a:p>
            <a:pPr marL="0" marR="0" lvl="0" indent="0" algn="l" rtl="0">
              <a:lnSpc>
                <a:spcPct val="100000"/>
              </a:lnSpc>
              <a:spcBef>
                <a:spcPts val="0"/>
              </a:spcBef>
              <a:spcAft>
                <a:spcPts val="0"/>
              </a:spcAft>
              <a:buClr>
                <a:schemeClr val="lt1"/>
              </a:buClr>
              <a:buSzPct val="25000"/>
              <a:buFont typeface="Cabin"/>
              <a:buNone/>
            </a:pPr>
            <a:r>
              <a:rPr lang="el-GR" sz="2400" i="0" u="none" strike="noStrike" cap="none" dirty="0">
                <a:solidFill>
                  <a:schemeClr val="lt1"/>
                </a:solidFill>
                <a:latin typeface="Courier"/>
                <a:ea typeface="Courier New"/>
                <a:cs typeface="Courier"/>
                <a:sym typeface="Courier New"/>
              </a:rPr>
              <a:t>   </a:t>
            </a:r>
            <a:r>
              <a:rPr lang="en-US" sz="2400" i="0" u="none" strike="noStrike" cap="none" dirty="0">
                <a:solidFill>
                  <a:schemeClr val="lt1"/>
                </a:solidFill>
                <a:latin typeface="Courier"/>
                <a:ea typeface="Courier New"/>
                <a:cs typeface="Courier"/>
                <a:sym typeface="Courier New"/>
              </a:rPr>
              <a:t> </a:t>
            </a:r>
            <a:r>
              <a:rPr lang="el-GR" sz="2400" i="0" u="none" strike="noStrike" cap="none" dirty="0">
                <a:solidFill>
                  <a:schemeClr val="lt1"/>
                </a:solidFill>
                <a:latin typeface="Courier"/>
                <a:ea typeface="Courier New"/>
                <a:cs typeface="Courier"/>
                <a:sym typeface="Courier New"/>
              </a:rPr>
              <a:t>γραμμή</a:t>
            </a:r>
            <a:r>
              <a:rPr lang="en-US" sz="2400" i="0" u="none" strike="noStrike" cap="none" dirty="0">
                <a:solidFill>
                  <a:schemeClr val="lt1"/>
                </a:solidFill>
                <a:latin typeface="Courier"/>
                <a:ea typeface="Courier New"/>
                <a:cs typeface="Courier"/>
                <a:sym typeface="Courier New"/>
              </a:rPr>
              <a:t> = </a:t>
            </a:r>
            <a:r>
              <a:rPr lang="el-GR" sz="2400" i="0" u="none" strike="noStrike" cap="none" dirty="0">
                <a:solidFill>
                  <a:schemeClr val="lt1"/>
                </a:solidFill>
                <a:latin typeface="Courier"/>
                <a:ea typeface="Courier New"/>
                <a:cs typeface="Courier"/>
                <a:sym typeface="Courier New"/>
              </a:rPr>
              <a:t>γραμμή</a:t>
            </a:r>
            <a:r>
              <a:rPr lang="en-US" sz="2400" i="0" u="none" strike="noStrike" cap="none" dirty="0">
                <a:solidFill>
                  <a:schemeClr val="lt1"/>
                </a:solidFill>
                <a:latin typeface="Courier"/>
                <a:ea typeface="Courier New"/>
                <a:cs typeface="Courier"/>
                <a:sym typeface="Courier New"/>
              </a:rPr>
              <a:t>.</a:t>
            </a:r>
            <a:r>
              <a:rPr lang="en-US" sz="2400" i="0" u="none" strike="noStrike" cap="none" dirty="0" err="1">
                <a:solidFill>
                  <a:schemeClr val="lt1"/>
                </a:solidFill>
                <a:latin typeface="Courier"/>
                <a:ea typeface="Courier New"/>
                <a:cs typeface="Courier"/>
                <a:sym typeface="Courier New"/>
              </a:rPr>
              <a:t>rstrip</a:t>
            </a:r>
            <a:r>
              <a:rPr lang="en-US" sz="24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    if </a:t>
            </a:r>
            <a:r>
              <a:rPr lang="en-US" sz="2400" i="0" u="none" strike="noStrike" cap="none" dirty="0" err="1">
                <a:solidFill>
                  <a:srgbClr val="00FF00"/>
                </a:solidFill>
                <a:latin typeface="Courier"/>
                <a:ea typeface="Courier New"/>
                <a:cs typeface="Courier"/>
                <a:sym typeface="Courier New"/>
              </a:rPr>
              <a:t>re.search</a:t>
            </a:r>
            <a:r>
              <a:rPr lang="en-US" sz="2400" i="0" u="none" strike="noStrike" cap="none" dirty="0">
                <a:solidFill>
                  <a:srgbClr val="00FF00"/>
                </a:solidFill>
                <a:latin typeface="Courier"/>
                <a:ea typeface="Courier New"/>
                <a:cs typeface="Courier"/>
                <a:sym typeface="Courier New"/>
              </a:rPr>
              <a:t>('</a:t>
            </a:r>
            <a:r>
              <a:rPr lang="en-US" sz="2400" i="0" u="none" strike="noStrike" cap="none" dirty="0">
                <a:solidFill>
                  <a:srgbClr val="FFFF00"/>
                </a:solidFill>
                <a:latin typeface="Courier"/>
                <a:ea typeface="Courier New"/>
                <a:cs typeface="Courier"/>
                <a:sym typeface="Courier New"/>
              </a:rPr>
              <a:t>^</a:t>
            </a:r>
            <a:r>
              <a:rPr lang="en-US" sz="2400" i="0" u="none" strike="noStrike" cap="none" dirty="0">
                <a:solidFill>
                  <a:srgbClr val="00FF00"/>
                </a:solidFill>
                <a:latin typeface="Courier"/>
                <a:ea typeface="Courier New"/>
                <a:cs typeface="Courier"/>
                <a:sym typeface="Courier New"/>
              </a:rPr>
              <a:t>From:', </a:t>
            </a:r>
            <a:r>
              <a:rPr lang="el-GR" sz="2400" i="0" u="none" strike="noStrike" cap="none" dirty="0">
                <a:solidFill>
                  <a:srgbClr val="00FF00"/>
                </a:solidFill>
                <a:latin typeface="Courier"/>
                <a:ea typeface="Courier New"/>
                <a:cs typeface="Courier"/>
                <a:sym typeface="Courier New"/>
              </a:rPr>
              <a:t>γραμμή</a:t>
            </a:r>
            <a:r>
              <a:rPr lang="en-US" sz="2400" i="0" u="none" strike="noStrike" cap="none" dirty="0">
                <a:solidFill>
                  <a:srgbClr val="00FF00"/>
                </a:solidFill>
                <a:latin typeface="Courier"/>
                <a:ea typeface="Courier New"/>
                <a:cs typeface="Courier"/>
                <a:sym typeface="Courier New"/>
              </a:rPr>
              <a:t>)</a:t>
            </a:r>
            <a:r>
              <a:rPr lang="en-US" sz="2400" i="0" u="none" strike="noStrike" cap="none" dirty="0">
                <a:solidFill>
                  <a:schemeClr val="lt1"/>
                </a:solidFill>
                <a:latin typeface="Courier"/>
                <a:ea typeface="Courier New"/>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        print(</a:t>
            </a:r>
            <a:r>
              <a:rPr lang="el-GR" sz="2400" i="0" u="none" strike="noStrike" cap="none" dirty="0">
                <a:solidFill>
                  <a:schemeClr val="lt1"/>
                </a:solidFill>
                <a:latin typeface="Courier"/>
                <a:ea typeface="Courier New"/>
                <a:cs typeface="Courier"/>
                <a:sym typeface="Courier New"/>
              </a:rPr>
              <a:t>γραμμή</a:t>
            </a:r>
            <a:r>
              <a:rPr lang="en-US" sz="2400" i="0" u="none" strike="noStrike" cap="none" dirty="0">
                <a:solidFill>
                  <a:schemeClr val="lt1"/>
                </a:solidFill>
                <a:latin typeface="Courier"/>
                <a:ea typeface="Courier New"/>
                <a:cs typeface="Courier"/>
                <a:sym typeface="Courier New"/>
              </a:rPr>
              <a:t>)</a:t>
            </a:r>
          </a:p>
        </p:txBody>
      </p:sp>
      <p:sp>
        <p:nvSpPr>
          <p:cNvPr id="267" name="Shape 267"/>
          <p:cNvSpPr txBox="1"/>
          <p:nvPr/>
        </p:nvSpPr>
        <p:spPr>
          <a:xfrm>
            <a:off x="682250" y="3305150"/>
            <a:ext cx="8364000" cy="32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hand = open('</a:t>
            </a:r>
            <a:r>
              <a:rPr lang="en-US" sz="2400" i="0" u="none" strike="noStrike" cap="none" dirty="0" err="1">
                <a:solidFill>
                  <a:schemeClr val="lt1"/>
                </a:solidFill>
                <a:latin typeface="Courier"/>
                <a:ea typeface="Courier New"/>
                <a:cs typeface="Courier"/>
                <a:sym typeface="Courier New"/>
              </a:rPr>
              <a:t>mbox-short.txt</a:t>
            </a:r>
            <a:r>
              <a:rPr lang="en-US" sz="24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for </a:t>
            </a:r>
            <a:r>
              <a:rPr lang="el-GR" sz="2400" i="0" u="none" strike="noStrike" cap="none" dirty="0">
                <a:solidFill>
                  <a:schemeClr val="lt1"/>
                </a:solidFill>
                <a:latin typeface="Courier"/>
                <a:ea typeface="Courier New"/>
                <a:cs typeface="Courier"/>
                <a:sym typeface="Courier New"/>
              </a:rPr>
              <a:t>γραμμή</a:t>
            </a:r>
            <a:r>
              <a:rPr lang="en-US" sz="2400" i="0" u="none" strike="noStrike" cap="none" dirty="0">
                <a:solidFill>
                  <a:schemeClr val="lt1"/>
                </a:solidFill>
                <a:latin typeface="Courier"/>
                <a:ea typeface="Courier New"/>
                <a:cs typeface="Courier"/>
                <a:sym typeface="Courier New"/>
              </a:rPr>
              <a:t> in hand:</a:t>
            </a:r>
          </a:p>
          <a:p>
            <a:pPr marL="0" marR="0" lvl="0" indent="0" algn="l" rtl="0">
              <a:lnSpc>
                <a:spcPct val="100000"/>
              </a:lnSpc>
              <a:spcBef>
                <a:spcPts val="0"/>
              </a:spcBef>
              <a:spcAft>
                <a:spcPts val="0"/>
              </a:spcAft>
              <a:buClr>
                <a:schemeClr val="lt1"/>
              </a:buClr>
              <a:buSzPct val="25000"/>
              <a:buFont typeface="Cabin"/>
              <a:buNone/>
            </a:pPr>
            <a:r>
              <a:rPr lang="el-GR" sz="2400" i="0" u="none" strike="noStrike" cap="none" dirty="0">
                <a:solidFill>
                  <a:schemeClr val="lt1"/>
                </a:solidFill>
                <a:latin typeface="Courier"/>
                <a:ea typeface="Courier New"/>
                <a:cs typeface="Courier"/>
                <a:sym typeface="Courier New"/>
              </a:rPr>
              <a:t>   </a:t>
            </a:r>
            <a:r>
              <a:rPr lang="en-US" sz="2400" i="0" u="none" strike="noStrike" cap="none" dirty="0">
                <a:solidFill>
                  <a:schemeClr val="lt1"/>
                </a:solidFill>
                <a:latin typeface="Courier"/>
                <a:ea typeface="Courier New"/>
                <a:cs typeface="Courier"/>
                <a:sym typeface="Courier New"/>
              </a:rPr>
              <a:t> </a:t>
            </a:r>
            <a:r>
              <a:rPr lang="el-GR" sz="2400" i="0" u="none" strike="noStrike" cap="none" dirty="0">
                <a:solidFill>
                  <a:schemeClr val="lt1"/>
                </a:solidFill>
                <a:latin typeface="Courier"/>
                <a:ea typeface="Courier New"/>
                <a:cs typeface="Courier"/>
                <a:sym typeface="Courier New"/>
              </a:rPr>
              <a:t>γραμμή</a:t>
            </a:r>
            <a:r>
              <a:rPr lang="en-US" sz="2400" i="0" u="none" strike="noStrike" cap="none" dirty="0">
                <a:solidFill>
                  <a:schemeClr val="lt1"/>
                </a:solidFill>
                <a:latin typeface="Courier"/>
                <a:ea typeface="Courier New"/>
                <a:cs typeface="Courier"/>
                <a:sym typeface="Courier New"/>
              </a:rPr>
              <a:t> = </a:t>
            </a:r>
            <a:r>
              <a:rPr lang="el-GR" sz="2400" i="0" u="none" strike="noStrike" cap="none" dirty="0">
                <a:solidFill>
                  <a:schemeClr val="lt1"/>
                </a:solidFill>
                <a:latin typeface="Courier"/>
                <a:ea typeface="Courier New"/>
                <a:cs typeface="Courier"/>
                <a:sym typeface="Courier New"/>
              </a:rPr>
              <a:t>γραμμή</a:t>
            </a:r>
            <a:r>
              <a:rPr lang="en-US" sz="2400" i="0" u="none" strike="noStrike" cap="none" dirty="0">
                <a:solidFill>
                  <a:schemeClr val="lt1"/>
                </a:solidFill>
                <a:latin typeface="Courier"/>
                <a:ea typeface="Courier New"/>
                <a:cs typeface="Courier"/>
                <a:sym typeface="Courier New"/>
              </a:rPr>
              <a:t>.</a:t>
            </a:r>
            <a:r>
              <a:rPr lang="en-US" sz="2400" i="0" u="none" strike="noStrike" cap="none" dirty="0" err="1">
                <a:solidFill>
                  <a:schemeClr val="lt1"/>
                </a:solidFill>
                <a:latin typeface="Courier"/>
                <a:ea typeface="Courier New"/>
                <a:cs typeface="Courier"/>
                <a:sym typeface="Courier New"/>
              </a:rPr>
              <a:t>rstrip</a:t>
            </a:r>
            <a:r>
              <a:rPr lang="en-US" sz="24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    if </a:t>
            </a:r>
            <a:r>
              <a:rPr lang="el-GR" sz="2400" i="0" u="none" strike="noStrike" cap="none" dirty="0">
                <a:solidFill>
                  <a:srgbClr val="FF00FF"/>
                </a:solidFill>
                <a:latin typeface="Courier"/>
                <a:ea typeface="Courier New"/>
                <a:cs typeface="Courier"/>
                <a:sym typeface="Courier New"/>
              </a:rPr>
              <a:t>γραμμή</a:t>
            </a:r>
            <a:r>
              <a:rPr lang="en-US" sz="2400" i="0" u="none" strike="noStrike" cap="none" dirty="0">
                <a:solidFill>
                  <a:srgbClr val="FF00FF"/>
                </a:solidFill>
                <a:latin typeface="Courier"/>
                <a:ea typeface="Courier New"/>
                <a:cs typeface="Courier"/>
                <a:sym typeface="Courier New"/>
              </a:rPr>
              <a:t>.</a:t>
            </a:r>
            <a:r>
              <a:rPr lang="en-US" sz="2400" i="0" u="none" strike="noStrike" cap="none" dirty="0" err="1">
                <a:solidFill>
                  <a:srgbClr val="FF00FF"/>
                </a:solidFill>
                <a:latin typeface="Courier"/>
                <a:ea typeface="Courier New"/>
                <a:cs typeface="Courier"/>
                <a:sym typeface="Courier New"/>
              </a:rPr>
              <a:t>startswith</a:t>
            </a:r>
            <a:r>
              <a:rPr lang="en-US" sz="2400" i="0" u="none" strike="noStrike" cap="none" dirty="0">
                <a:solidFill>
                  <a:srgbClr val="FF00FF"/>
                </a:solidFill>
                <a:latin typeface="Courier"/>
                <a:ea typeface="Courier New"/>
                <a:cs typeface="Courier"/>
                <a:sym typeface="Courier New"/>
              </a:rPr>
              <a:t>('From:')</a:t>
            </a:r>
            <a:r>
              <a:rPr lang="en-US" sz="2400" i="0" u="none" strike="noStrike" cap="none" dirty="0">
                <a:solidFill>
                  <a:schemeClr val="lt1"/>
                </a:solidFill>
                <a:latin typeface="Courier"/>
                <a:ea typeface="Courier New"/>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        print(</a:t>
            </a:r>
            <a:r>
              <a:rPr lang="el-GR" sz="2400" i="0" u="none" strike="noStrike" cap="none" dirty="0">
                <a:solidFill>
                  <a:schemeClr val="lt1"/>
                </a:solidFill>
                <a:latin typeface="Courier"/>
                <a:ea typeface="Courier New"/>
                <a:cs typeface="Courier"/>
                <a:sym typeface="Courier New"/>
              </a:rPr>
              <a:t>γραμμή</a:t>
            </a:r>
            <a:r>
              <a:rPr lang="en-US" sz="2400" i="0" u="none" strike="noStrike" cap="none" dirty="0">
                <a:solidFill>
                  <a:schemeClr val="lt1"/>
                </a:solidFill>
                <a:latin typeface="Courier"/>
                <a:ea typeface="Courier New"/>
                <a:cs typeface="Courier"/>
                <a:sym typeface="Courier New"/>
              </a:rPr>
              <a:t>)</a:t>
            </a:r>
          </a:p>
        </p:txBody>
      </p:sp>
      <p:sp>
        <p:nvSpPr>
          <p:cNvPr id="268" name="Shape 268"/>
          <p:cNvSpPr txBox="1"/>
          <p:nvPr/>
        </p:nvSpPr>
        <p:spPr>
          <a:xfrm>
            <a:off x="240550" y="7454900"/>
            <a:ext cx="15762299"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3600" u="none" strike="noStrike" cap="none" dirty="0">
                <a:solidFill>
                  <a:srgbClr val="FFD966"/>
                </a:solidFill>
                <a:latin typeface="Arial Regular" charset="0"/>
                <a:ea typeface="Arial Regular" charset="0"/>
                <a:cs typeface="Arial Regular" charset="0"/>
                <a:sym typeface="Cabin"/>
              </a:rPr>
              <a:t>Ρυθμίζουμε με ακρίβεια αυτό που ταιριάζει προσθέτοντας ειδικούς χαρακτήρες στη συμβολοσειρά</a:t>
            </a:r>
            <a:endParaRPr lang="en-US" sz="3600" u="none" strike="noStrike" cap="none" dirty="0">
              <a:solidFill>
                <a:srgbClr val="FFD966"/>
              </a:solidFill>
              <a:latin typeface="Arial Regular" charset="0"/>
              <a:ea typeface="Arial Regular" charset="0"/>
              <a:cs typeface="Arial Regular" charset="0"/>
              <a:sym typeface="Cabi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Regular" charset="0"/>
                <a:ea typeface="Arial Regular" charset="0"/>
                <a:cs typeface="Arial Regular" charset="0"/>
                <a:sym typeface="Cabin"/>
              </a:rPr>
              <a:t>Χαρακτήρες Μπαλαντέρ</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282" name="Shape 282"/>
          <p:cNvSpPr txBox="1">
            <a:spLocks noGrp="1"/>
          </p:cNvSpPr>
          <p:nvPr>
            <p:ph type="body" idx="1"/>
          </p:nvPr>
        </p:nvSpPr>
        <p:spPr>
          <a:xfrm>
            <a:off x="1067457" y="2603500"/>
            <a:ext cx="14121086" cy="2256511"/>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Regular" charset="0"/>
                <a:ea typeface="Arial Regular" charset="0"/>
                <a:cs typeface="Arial Regular" charset="0"/>
                <a:sym typeface="Cabin"/>
              </a:rPr>
              <a:t>Ο χαρακτήρας</a:t>
            </a:r>
            <a:r>
              <a:rPr lang="en-US" sz="3600" u="none" strike="noStrike" cap="none" dirty="0">
                <a:solidFill>
                  <a:schemeClr val="lt1"/>
                </a:solidFill>
                <a:latin typeface="Arial Regular" charset="0"/>
                <a:ea typeface="Arial Regular" charset="0"/>
                <a:cs typeface="Arial Regular" charset="0"/>
                <a:sym typeface="Cabin"/>
              </a:rPr>
              <a:t> </a:t>
            </a:r>
            <a:r>
              <a:rPr lang="el-GR" sz="3600" u="none" strike="noStrike" cap="none" dirty="0">
                <a:solidFill>
                  <a:srgbClr val="00FF00"/>
                </a:solidFill>
                <a:latin typeface="Arial Regular" charset="0"/>
                <a:ea typeface="Arial Regular" charset="0"/>
                <a:cs typeface="Arial Regular" charset="0"/>
                <a:sym typeface="Cabin"/>
              </a:rPr>
              <a:t>τελεία</a:t>
            </a:r>
            <a:r>
              <a:rPr lang="en-US" sz="3600" u="none" strike="noStrike" cap="none" dirty="0">
                <a:solidFill>
                  <a:schemeClr val="lt1"/>
                </a:solidFill>
                <a:latin typeface="Arial Regular" charset="0"/>
                <a:ea typeface="Arial Regular" charset="0"/>
                <a:cs typeface="Arial Regular" charset="0"/>
                <a:sym typeface="Cabin"/>
              </a:rPr>
              <a:t> </a:t>
            </a:r>
            <a:r>
              <a:rPr lang="el-GR" sz="3600" u="none" strike="noStrike" cap="none" dirty="0">
                <a:solidFill>
                  <a:schemeClr val="lt1"/>
                </a:solidFill>
                <a:latin typeface="Arial Regular" charset="0"/>
                <a:ea typeface="Arial Regular" charset="0"/>
                <a:cs typeface="Arial Regular" charset="0"/>
                <a:sym typeface="Cabin"/>
              </a:rPr>
              <a:t>ταιριάζει με οποιονδήποτε χαρακτήρα</a:t>
            </a:r>
            <a:endParaRPr lang="en-US" sz="3600" u="none" strike="noStrike" cap="none" dirty="0">
              <a:solidFill>
                <a:schemeClr val="lt1"/>
              </a:solidFill>
              <a:latin typeface="Arial Regular" charset="0"/>
              <a:ea typeface="Arial Regular" charset="0"/>
              <a:cs typeface="Arial Regular"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Regular" charset="0"/>
                <a:ea typeface="Arial Regular" charset="0"/>
                <a:cs typeface="Arial Regular" charset="0"/>
                <a:sym typeface="Cabin"/>
              </a:rPr>
              <a:t>Αν προσθέσετε τον</a:t>
            </a:r>
            <a:r>
              <a:rPr lang="en-US" sz="3600" u="none" strike="noStrike" cap="none" dirty="0">
                <a:solidFill>
                  <a:schemeClr val="lt1"/>
                </a:solidFill>
                <a:latin typeface="Arial Regular" charset="0"/>
                <a:ea typeface="Arial Regular" charset="0"/>
                <a:cs typeface="Arial Regular" charset="0"/>
                <a:sym typeface="Cabin"/>
              </a:rPr>
              <a:t> </a:t>
            </a:r>
            <a:r>
              <a:rPr lang="el-GR" sz="3600" u="none" strike="noStrike" cap="none" dirty="0">
                <a:solidFill>
                  <a:srgbClr val="FF7F00"/>
                </a:solidFill>
                <a:latin typeface="Arial Regular" charset="0"/>
                <a:ea typeface="Arial Regular" charset="0"/>
                <a:cs typeface="Arial Regular" charset="0"/>
                <a:sym typeface="Cabin"/>
              </a:rPr>
              <a:t>αστερίσκο</a:t>
            </a:r>
            <a:r>
              <a:rPr lang="en-US" sz="3600" u="none" strike="noStrike" cap="none" dirty="0">
                <a:solidFill>
                  <a:schemeClr val="lt1"/>
                </a:solidFill>
                <a:latin typeface="Arial Regular" charset="0"/>
                <a:ea typeface="Arial Regular" charset="0"/>
                <a:cs typeface="Arial Regular" charset="0"/>
                <a:sym typeface="Cabin"/>
              </a:rPr>
              <a:t>, </a:t>
            </a:r>
            <a:r>
              <a:rPr lang="el-GR" sz="3600" u="none" strike="noStrike" cap="none" dirty="0">
                <a:solidFill>
                  <a:schemeClr val="lt1"/>
                </a:solidFill>
                <a:latin typeface="Arial Regular" charset="0"/>
                <a:ea typeface="Arial Regular" charset="0"/>
                <a:cs typeface="Arial Regular" charset="0"/>
                <a:sym typeface="Cabin"/>
              </a:rPr>
              <a:t>ο χαρακτήρας είναι «όσες φορές»</a:t>
            </a:r>
            <a:endParaRPr lang="en-US" sz="3600" dirty="0">
              <a:solidFill>
                <a:schemeClr val="lt1"/>
              </a:solidFill>
              <a:latin typeface="Arial Regular" charset="0"/>
              <a:ea typeface="Arial Regular" charset="0"/>
              <a:cs typeface="Arial Regular" charset="0"/>
              <a:sym typeface="Cabin"/>
            </a:endParaRPr>
          </a:p>
        </p:txBody>
      </p:sp>
      <p:sp>
        <p:nvSpPr>
          <p:cNvPr id="283" name="Shape 283"/>
          <p:cNvSpPr txBox="1"/>
          <p:nvPr/>
        </p:nvSpPr>
        <p:spPr>
          <a:xfrm>
            <a:off x="1877019" y="5408975"/>
            <a:ext cx="9507300" cy="2216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New"/>
                <a:cs typeface="Courier"/>
                <a:sym typeface="Courier New"/>
              </a:rPr>
              <a:t>X</a:t>
            </a:r>
            <a:r>
              <a:rPr lang="en-US" sz="3000" i="0" u="none" strike="noStrike" cap="none" dirty="0">
                <a:solidFill>
                  <a:srgbClr val="00FF00"/>
                </a:solidFill>
                <a:latin typeface="Courier"/>
                <a:ea typeface="Courier New"/>
                <a:cs typeface="Courier"/>
                <a:sym typeface="Courier New"/>
              </a:rPr>
              <a:t>-Sieve</a:t>
            </a:r>
            <a:r>
              <a:rPr lang="en-US" sz="3000" i="0" u="none" strike="noStrike" cap="none" dirty="0">
                <a:solidFill>
                  <a:srgbClr val="FF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CMU Sieve 2.3</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New"/>
                <a:cs typeface="Courier"/>
                <a:sym typeface="Courier New"/>
              </a:rPr>
              <a:t>X</a:t>
            </a:r>
            <a:r>
              <a:rPr lang="en-US" sz="3000" i="0" u="none" strike="noStrike" cap="none" dirty="0">
                <a:solidFill>
                  <a:srgbClr val="00FF00"/>
                </a:solidFill>
                <a:latin typeface="Courier"/>
                <a:ea typeface="Courier New"/>
                <a:cs typeface="Courier"/>
                <a:sym typeface="Courier New"/>
              </a:rPr>
              <a:t>-DSPAM-Result</a:t>
            </a:r>
            <a:r>
              <a:rPr lang="en-US" sz="3000" i="0" u="none" strike="noStrike" cap="none" dirty="0">
                <a:solidFill>
                  <a:srgbClr val="FF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Innocent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New"/>
                <a:cs typeface="Courier"/>
                <a:sym typeface="Courier New"/>
              </a:rPr>
              <a:t>X</a:t>
            </a:r>
            <a:r>
              <a:rPr lang="en-US" sz="3000" i="0" u="none" strike="noStrike" cap="none" dirty="0">
                <a:solidFill>
                  <a:srgbClr val="00FF00"/>
                </a:solidFill>
                <a:latin typeface="Courier"/>
                <a:ea typeface="Courier New"/>
                <a:cs typeface="Courier"/>
                <a:sym typeface="Courier New"/>
              </a:rPr>
              <a:t>-DSPAM-Confidence</a:t>
            </a:r>
            <a:r>
              <a:rPr lang="en-US" sz="3000" i="0" u="none" strike="noStrike" cap="none" dirty="0">
                <a:solidFill>
                  <a:srgbClr val="FFFF00"/>
                </a:solidFill>
                <a:latin typeface="Courier"/>
                <a:ea typeface="Courier New"/>
                <a:cs typeface="Courier"/>
                <a:sym typeface="Courier New"/>
              </a:rPr>
              <a:t>:</a:t>
            </a:r>
            <a:r>
              <a:rPr lang="en-US" sz="3000" i="0" u="none" strike="noStrike" cap="none" dirty="0">
                <a:solidFill>
                  <a:schemeClr val="lt1"/>
                </a:solidFill>
                <a:latin typeface="Courier"/>
                <a:ea typeface="Courier New"/>
                <a:cs typeface="Courier"/>
                <a:sym typeface="Courier New"/>
              </a:rPr>
              <a:t> 0.8475</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New"/>
                <a:cs typeface="Courier"/>
                <a:sym typeface="Courier New"/>
              </a:rPr>
              <a:t>X</a:t>
            </a:r>
            <a:r>
              <a:rPr lang="en-US" sz="3000" i="0" u="none" strike="noStrike" cap="none" dirty="0">
                <a:solidFill>
                  <a:srgbClr val="00FF00"/>
                </a:solidFill>
                <a:latin typeface="Courier"/>
                <a:ea typeface="Courier New"/>
                <a:cs typeface="Courier"/>
                <a:sym typeface="Courier New"/>
              </a:rPr>
              <a:t>-Content-Type-Message-Body</a:t>
            </a:r>
            <a:r>
              <a:rPr lang="en-US" sz="3000" i="0" u="none" strike="noStrike" cap="none" dirty="0">
                <a:solidFill>
                  <a:srgbClr val="FF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text/plain</a:t>
            </a:r>
          </a:p>
        </p:txBody>
      </p:sp>
      <p:sp>
        <p:nvSpPr>
          <p:cNvPr id="284" name="Shape 284"/>
          <p:cNvSpPr txBox="1"/>
          <p:nvPr/>
        </p:nvSpPr>
        <p:spPr>
          <a:xfrm>
            <a:off x="11843075" y="6286475"/>
            <a:ext cx="3071700" cy="978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6000" b="0" i="0" u="none" strike="noStrike" cap="none">
                <a:solidFill>
                  <a:srgbClr val="FF00FF"/>
                </a:solidFill>
                <a:latin typeface="Courier"/>
                <a:ea typeface="Courier New"/>
                <a:cs typeface="Courier"/>
                <a:sym typeface="Courier New"/>
              </a:rPr>
              <a:t>^</a:t>
            </a:r>
            <a:r>
              <a:rPr lang="en-US" sz="6000" b="0" i="0" u="none" strike="noStrike" cap="none">
                <a:solidFill>
                  <a:srgbClr val="FFFF00"/>
                </a:solidFill>
                <a:latin typeface="Courier"/>
                <a:ea typeface="Courier New"/>
                <a:cs typeface="Courier"/>
                <a:sym typeface="Courier New"/>
              </a:rPr>
              <a:t>X</a:t>
            </a:r>
            <a:r>
              <a:rPr lang="en-US" sz="6000" b="0" i="0" u="none" strike="noStrike" cap="none">
                <a:solidFill>
                  <a:srgbClr val="00FF00"/>
                </a:solidFill>
                <a:latin typeface="Courier"/>
                <a:ea typeface="Courier New"/>
                <a:cs typeface="Courier"/>
                <a:sym typeface="Courier New"/>
              </a:rPr>
              <a:t>.</a:t>
            </a:r>
            <a:r>
              <a:rPr lang="en-US" sz="6000" b="0" i="0" u="none" strike="noStrike" cap="none">
                <a:solidFill>
                  <a:srgbClr val="FF7F00"/>
                </a:solidFill>
                <a:latin typeface="Courier"/>
                <a:ea typeface="Courier New"/>
                <a:cs typeface="Courier"/>
                <a:sym typeface="Courier New"/>
              </a:rPr>
              <a:t>*</a:t>
            </a:r>
            <a:r>
              <a:rPr lang="en-US" sz="6000" b="0" i="0" u="none" strike="noStrike" cap="none">
                <a:solidFill>
                  <a:srgbClr val="FFFF00"/>
                </a:solidFill>
                <a:latin typeface="Courier"/>
                <a:ea typeface="Courier New"/>
                <a:cs typeface="Courier"/>
                <a:sym typeface="Courier New"/>
              </a:rPr>
              <a:t>:</a:t>
            </a:r>
          </a:p>
        </p:txBody>
      </p:sp>
      <p:sp>
        <p:nvSpPr>
          <p:cNvPr id="285" name="Shape 285"/>
          <p:cNvSpPr txBox="1"/>
          <p:nvPr/>
        </p:nvSpPr>
        <p:spPr>
          <a:xfrm>
            <a:off x="7351711" y="5143500"/>
            <a:ext cx="4962525"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3600" u="none" strike="noStrike" cap="none" dirty="0">
                <a:solidFill>
                  <a:srgbClr val="FF00FF"/>
                </a:solidFill>
                <a:latin typeface="Arial Regular" charset="0"/>
                <a:ea typeface="Arial Regular" charset="0"/>
                <a:cs typeface="Arial Regular" charset="0"/>
                <a:sym typeface="Cabin"/>
              </a:rPr>
              <a:t>Ταιριάζει την αρχή της γραμμής</a:t>
            </a:r>
            <a:endParaRPr lang="en-US" sz="3600" u="none" strike="noStrike" cap="none" dirty="0">
              <a:solidFill>
                <a:srgbClr val="FF00FF"/>
              </a:solidFill>
              <a:latin typeface="Arial Regular" charset="0"/>
              <a:ea typeface="Arial Regular" charset="0"/>
              <a:cs typeface="Arial Regular" charset="0"/>
              <a:sym typeface="Cabin"/>
            </a:endParaRPr>
          </a:p>
        </p:txBody>
      </p:sp>
      <p:sp>
        <p:nvSpPr>
          <p:cNvPr id="286" name="Shape 286"/>
          <p:cNvSpPr txBox="1"/>
          <p:nvPr/>
        </p:nvSpPr>
        <p:spPr>
          <a:xfrm>
            <a:off x="11206550" y="8018512"/>
            <a:ext cx="4818899"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Regular" charset="0"/>
                <a:ea typeface="Arial Regular" charset="0"/>
                <a:cs typeface="Arial Regular" charset="0"/>
                <a:sym typeface="Cabin"/>
              </a:rPr>
              <a:t>Ταιριάζει οποιονδήποτε χαρακτήρα</a:t>
            </a:r>
            <a:endParaRPr lang="en-US" sz="3600" u="none" strike="noStrike" cap="none" dirty="0">
              <a:solidFill>
                <a:srgbClr val="00FF00"/>
              </a:solidFill>
              <a:latin typeface="Arial Regular" charset="0"/>
              <a:ea typeface="Arial Regular" charset="0"/>
              <a:cs typeface="Arial Regular" charset="0"/>
              <a:sym typeface="Cabin"/>
            </a:endParaRPr>
          </a:p>
        </p:txBody>
      </p:sp>
      <p:sp>
        <p:nvSpPr>
          <p:cNvPr id="287" name="Shape 287"/>
          <p:cNvSpPr txBox="1"/>
          <p:nvPr/>
        </p:nvSpPr>
        <p:spPr>
          <a:xfrm>
            <a:off x="13616000" y="4507637"/>
            <a:ext cx="2212800" cy="12582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3600" u="none" strike="noStrike" cap="none" dirty="0">
                <a:solidFill>
                  <a:srgbClr val="FF7F00"/>
                </a:solidFill>
                <a:latin typeface="Arial Regular" charset="0"/>
                <a:ea typeface="Arial Regular" charset="0"/>
                <a:cs typeface="Arial Regular" charset="0"/>
                <a:sym typeface="Cabin"/>
              </a:rPr>
              <a:t>Πολλές φορές</a:t>
            </a:r>
            <a:endParaRPr lang="en-US" sz="3600" u="none" strike="noStrike" cap="none" dirty="0">
              <a:solidFill>
                <a:srgbClr val="FF7F00"/>
              </a:solidFill>
              <a:latin typeface="Arial Regular" charset="0"/>
              <a:ea typeface="Arial Regular" charset="0"/>
              <a:cs typeface="Arial Regular" charset="0"/>
              <a:sym typeface="Cabin"/>
            </a:endParaRPr>
          </a:p>
        </p:txBody>
      </p:sp>
      <p:cxnSp>
        <p:nvCxnSpPr>
          <p:cNvPr id="288" name="Shape 288"/>
          <p:cNvCxnSpPr/>
          <p:nvPr/>
        </p:nvCxnSpPr>
        <p:spPr>
          <a:xfrm>
            <a:off x="13417487" y="7264500"/>
            <a:ext cx="81000" cy="590699"/>
          </a:xfrm>
          <a:prstGeom prst="straightConnector1">
            <a:avLst/>
          </a:prstGeom>
          <a:noFill/>
          <a:ln w="76200" cap="rnd" cmpd="sng">
            <a:solidFill>
              <a:srgbClr val="00FF00"/>
            </a:solidFill>
            <a:prstDash val="solid"/>
            <a:miter/>
            <a:headEnd type="stealth" w="med" len="med"/>
            <a:tailEnd type="none" w="med" len="med"/>
          </a:ln>
        </p:spPr>
      </p:cxnSp>
      <p:cxnSp>
        <p:nvCxnSpPr>
          <p:cNvPr id="289" name="Shape 289"/>
          <p:cNvCxnSpPr>
            <a:endCxn id="287" idx="2"/>
          </p:cNvCxnSpPr>
          <p:nvPr/>
        </p:nvCxnSpPr>
        <p:spPr>
          <a:xfrm rot="10800000" flipH="1">
            <a:off x="14122400" y="5765837"/>
            <a:ext cx="600000" cy="606000"/>
          </a:xfrm>
          <a:prstGeom prst="straightConnector1">
            <a:avLst/>
          </a:prstGeom>
          <a:noFill/>
          <a:ln w="76200" cap="rnd" cmpd="sng">
            <a:solidFill>
              <a:srgbClr val="FF7F00"/>
            </a:solidFill>
            <a:prstDash val="solid"/>
            <a:miter/>
            <a:headEnd type="stealth" w="med" len="med"/>
            <a:tailEnd type="none" w="med" len="med"/>
          </a:ln>
        </p:spPr>
      </p:cxnSp>
      <p:cxnSp>
        <p:nvCxnSpPr>
          <p:cNvPr id="290" name="Shape 290"/>
          <p:cNvCxnSpPr/>
          <p:nvPr/>
        </p:nvCxnSpPr>
        <p:spPr>
          <a:xfrm flipH="1" flipV="1">
            <a:off x="11277600" y="5601534"/>
            <a:ext cx="962561" cy="863680"/>
          </a:xfrm>
          <a:prstGeom prst="straightConnector1">
            <a:avLst/>
          </a:prstGeom>
          <a:noFill/>
          <a:ln w="76200" cap="rnd" cmpd="sng">
            <a:solidFill>
              <a:srgbClr val="FF00FF"/>
            </a:solidFill>
            <a:prstDash val="solid"/>
            <a:miter/>
            <a:headEnd type="stealth" w="med" len="med"/>
            <a:tailEnd type="none" w="med" len="med"/>
          </a:ln>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Regular" charset="0"/>
                <a:ea typeface="Arial Regular" charset="0"/>
                <a:cs typeface="Arial Regular" charset="0"/>
                <a:sym typeface="Cabin"/>
              </a:rPr>
              <a:t>Βελτιστοποιήστε το Ταίριασμα</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304" name="Shape 304"/>
          <p:cNvSpPr txBox="1">
            <a:spLocks noGrp="1"/>
          </p:cNvSpPr>
          <p:nvPr>
            <p:ph type="body" idx="1"/>
          </p:nvPr>
        </p:nvSpPr>
        <p:spPr>
          <a:xfrm>
            <a:off x="657553" y="2603500"/>
            <a:ext cx="14940894" cy="1508649"/>
          </a:xfrm>
          <a:prstGeom prst="rect">
            <a:avLst/>
          </a:prstGeom>
          <a:noFill/>
          <a:ln>
            <a:noFill/>
          </a:ln>
        </p:spPr>
        <p:txBody>
          <a:bodyPr lIns="38100" tIns="38100" rIns="38100" bIns="38100" anchor="t" anchorCtr="0">
            <a:noAutofit/>
          </a:bodyPr>
          <a:lstStyle/>
          <a:p>
            <a:pPr marL="0" marR="0" lvl="0" indent="0" algn="l" rtl="0">
              <a:lnSpc>
                <a:spcPct val="100000"/>
              </a:lnSpc>
              <a:spcBef>
                <a:spcPts val="0"/>
              </a:spcBef>
              <a:spcAft>
                <a:spcPts val="0"/>
              </a:spcAft>
              <a:buSzPct val="100000"/>
              <a:buNone/>
            </a:pPr>
            <a:r>
              <a:rPr lang="el-GR" sz="3600" u="none" strike="noStrike" cap="none" dirty="0">
                <a:solidFill>
                  <a:schemeClr val="lt1"/>
                </a:solidFill>
                <a:latin typeface="Arial Regular" charset="0"/>
                <a:ea typeface="Arial Regular" charset="0"/>
                <a:cs typeface="Arial Regular" charset="0"/>
                <a:sym typeface="Cabin"/>
              </a:rPr>
              <a:t>Ανάλογα με το πόσο «καθαρά» είναι τα δεδομένα σας και τον σκοπό της εφαρμογής σας, μπορεί να θέλετε να περιορίσετε λίγο την αντιστοίχιση</a:t>
            </a:r>
            <a:endParaRPr lang="en-US" sz="3600" u="none" strike="noStrike" cap="none" dirty="0">
              <a:solidFill>
                <a:schemeClr val="lt1"/>
              </a:solidFill>
              <a:latin typeface="Arial Regular" charset="0"/>
              <a:ea typeface="Arial Regular" charset="0"/>
              <a:cs typeface="Arial Regular" charset="0"/>
              <a:sym typeface="Cabin"/>
            </a:endParaRPr>
          </a:p>
        </p:txBody>
      </p:sp>
      <p:sp>
        <p:nvSpPr>
          <p:cNvPr id="296" name="Shape 296"/>
          <p:cNvSpPr txBox="1"/>
          <p:nvPr/>
        </p:nvSpPr>
        <p:spPr>
          <a:xfrm>
            <a:off x="1247775" y="5460627"/>
            <a:ext cx="8796300" cy="218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New"/>
                <a:cs typeface="Courier"/>
                <a:sym typeface="Courier New"/>
              </a:rPr>
              <a:t>X</a:t>
            </a:r>
            <a:r>
              <a:rPr lang="en-US" sz="3000" i="0" u="none" strike="noStrike" cap="none" dirty="0">
                <a:solidFill>
                  <a:srgbClr val="00FF00"/>
                </a:solidFill>
                <a:latin typeface="Courier"/>
                <a:ea typeface="Courier New"/>
                <a:cs typeface="Courier"/>
                <a:sym typeface="Courier New"/>
              </a:rPr>
              <a:t>-Sieve</a:t>
            </a:r>
            <a:r>
              <a:rPr lang="en-US" sz="3000" i="0" u="none" strike="noStrike" cap="none" dirty="0">
                <a:solidFill>
                  <a:srgbClr val="FF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CMU Sieve 2.3</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New"/>
                <a:cs typeface="Courier"/>
                <a:sym typeface="Courier New"/>
              </a:rPr>
              <a:t>X</a:t>
            </a:r>
            <a:r>
              <a:rPr lang="en-US" sz="3000" i="0" u="none" strike="noStrike" cap="none" dirty="0">
                <a:solidFill>
                  <a:srgbClr val="00FF00"/>
                </a:solidFill>
                <a:latin typeface="Courier"/>
                <a:ea typeface="Courier New"/>
                <a:cs typeface="Courier"/>
                <a:sym typeface="Courier New"/>
              </a:rPr>
              <a:t>-DSPAM-Result</a:t>
            </a:r>
            <a:r>
              <a:rPr lang="en-US" sz="3000" i="0" u="none" strike="noStrike" cap="none" dirty="0">
                <a:solidFill>
                  <a:srgbClr val="FF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Innocent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New"/>
                <a:cs typeface="Courier"/>
                <a:sym typeface="Courier New"/>
              </a:rPr>
              <a:t>X</a:t>
            </a:r>
            <a:r>
              <a:rPr lang="en-US" sz="3000" i="0" u="none" strike="noStrike" cap="none" dirty="0">
                <a:solidFill>
                  <a:srgbClr val="00FA00"/>
                </a:solidFill>
                <a:latin typeface="Courier"/>
                <a:ea typeface="Courier New"/>
                <a:cs typeface="Courier"/>
                <a:sym typeface="Courier New"/>
              </a:rPr>
              <a:t>-</a:t>
            </a:r>
            <a:r>
              <a:rPr lang="en-US" sz="3000" i="0" u="none" strike="noStrike" cap="none" dirty="0">
                <a:solidFill>
                  <a:srgbClr val="00FF00"/>
                </a:solidFill>
                <a:latin typeface="Courier"/>
                <a:ea typeface="Courier New"/>
                <a:cs typeface="Courier"/>
                <a:sym typeface="Courier New"/>
              </a:rPr>
              <a:t>Plane is behind schedule</a:t>
            </a:r>
            <a:r>
              <a:rPr lang="en-US" sz="3000" i="0" u="none" strike="noStrike" cap="none" dirty="0">
                <a:solidFill>
                  <a:srgbClr val="FF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two weeks</a:t>
            </a:r>
          </a:p>
          <a:p>
            <a:pPr marL="0" marR="0" lvl="0" indent="0" algn="l" rtl="0">
              <a:lnSpc>
                <a:spcPct val="100000"/>
              </a:lnSpc>
              <a:spcBef>
                <a:spcPts val="0"/>
              </a:spcBef>
              <a:spcAft>
                <a:spcPts val="0"/>
              </a:spcAft>
              <a:buClr>
                <a:srgbClr val="FFFF00"/>
              </a:buClr>
              <a:buSzPct val="25000"/>
              <a:buFont typeface="Cabin"/>
              <a:buNone/>
            </a:pPr>
            <a:r>
              <a:rPr lang="en-US" sz="3000" dirty="0">
                <a:solidFill>
                  <a:srgbClr val="FFFF00"/>
                </a:solidFill>
                <a:latin typeface="Courier"/>
                <a:ea typeface="Courier New"/>
                <a:cs typeface="Courier"/>
                <a:sym typeface="Courier New"/>
              </a:rPr>
              <a:t>X</a:t>
            </a:r>
            <a:r>
              <a:rPr lang="en-US" sz="3000" dirty="0">
                <a:solidFill>
                  <a:srgbClr val="00FA00"/>
                </a:solidFill>
                <a:latin typeface="Courier"/>
                <a:ea typeface="Courier New"/>
                <a:cs typeface="Courier"/>
                <a:sym typeface="Courier New"/>
              </a:rPr>
              <a:t>-</a:t>
            </a:r>
            <a:r>
              <a:rPr lang="en-US" sz="3000" dirty="0">
                <a:solidFill>
                  <a:srgbClr val="FFFF00"/>
                </a:solidFill>
                <a:latin typeface="Courier"/>
                <a:ea typeface="Courier New"/>
                <a:cs typeface="Courier"/>
                <a:sym typeface="Courier New"/>
              </a:rPr>
              <a:t>: </a:t>
            </a:r>
            <a:r>
              <a:rPr lang="en-US" sz="3000" dirty="0">
                <a:solidFill>
                  <a:schemeClr val="lt1"/>
                </a:solidFill>
                <a:latin typeface="Courier"/>
                <a:ea typeface="Courier New"/>
                <a:cs typeface="Courier"/>
                <a:sym typeface="Courier New"/>
              </a:rPr>
              <a:t>Very short</a:t>
            </a:r>
            <a:endParaRPr lang="en-US" sz="3000" i="0" u="none" strike="noStrike" cap="none" dirty="0">
              <a:solidFill>
                <a:schemeClr val="lt1"/>
              </a:solidFill>
              <a:latin typeface="Courier"/>
              <a:ea typeface="Courier New"/>
              <a:cs typeface="Courier"/>
              <a:sym typeface="Courier New"/>
            </a:endParaRPr>
          </a:p>
        </p:txBody>
      </p:sp>
      <p:sp>
        <p:nvSpPr>
          <p:cNvPr id="297" name="Shape 297"/>
          <p:cNvSpPr txBox="1"/>
          <p:nvPr/>
        </p:nvSpPr>
        <p:spPr>
          <a:xfrm>
            <a:off x="12074525" y="6286500"/>
            <a:ext cx="3071700" cy="978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6000" b="0" i="0" u="none" strike="noStrike" cap="none">
                <a:solidFill>
                  <a:srgbClr val="FF00FF"/>
                </a:solidFill>
                <a:latin typeface="Courier"/>
                <a:ea typeface="Courier New"/>
                <a:cs typeface="Courier"/>
                <a:sym typeface="Courier New"/>
              </a:rPr>
              <a:t>^</a:t>
            </a:r>
            <a:r>
              <a:rPr lang="en-US" sz="6000" b="0" i="0" u="none" strike="noStrike" cap="none">
                <a:solidFill>
                  <a:srgbClr val="FFFF00"/>
                </a:solidFill>
                <a:latin typeface="Courier"/>
                <a:ea typeface="Courier New"/>
                <a:cs typeface="Courier"/>
                <a:sym typeface="Courier New"/>
              </a:rPr>
              <a:t>X</a:t>
            </a:r>
            <a:r>
              <a:rPr lang="en-US" sz="6000" b="0" i="0" u="none" strike="noStrike" cap="none">
                <a:solidFill>
                  <a:srgbClr val="00FF00"/>
                </a:solidFill>
                <a:latin typeface="Courier"/>
                <a:ea typeface="Courier New"/>
                <a:cs typeface="Courier"/>
                <a:sym typeface="Courier New"/>
              </a:rPr>
              <a:t>.</a:t>
            </a:r>
            <a:r>
              <a:rPr lang="en-US" sz="6000" b="0" i="0" u="none" strike="noStrike" cap="none">
                <a:solidFill>
                  <a:srgbClr val="FF7F00"/>
                </a:solidFill>
                <a:latin typeface="Courier"/>
                <a:ea typeface="Courier New"/>
                <a:cs typeface="Courier"/>
                <a:sym typeface="Courier New"/>
              </a:rPr>
              <a:t>*</a:t>
            </a:r>
            <a:r>
              <a:rPr lang="en-US" sz="6000" b="0" i="0" u="none" strike="noStrike" cap="none">
                <a:solidFill>
                  <a:srgbClr val="FFFF00"/>
                </a:solidFill>
                <a:latin typeface="Courier"/>
                <a:ea typeface="Courier New"/>
                <a:cs typeface="Courier"/>
                <a:sym typeface="Courier New"/>
              </a:rPr>
              <a:t>:</a:t>
            </a:r>
          </a:p>
        </p:txBody>
      </p:sp>
      <p:sp>
        <p:nvSpPr>
          <p:cNvPr id="298" name="Shape 298"/>
          <p:cNvSpPr txBox="1"/>
          <p:nvPr/>
        </p:nvSpPr>
        <p:spPr>
          <a:xfrm>
            <a:off x="8659869" y="4510352"/>
            <a:ext cx="3781211" cy="1287147"/>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3600" u="none" strike="noStrike" cap="none" dirty="0">
                <a:solidFill>
                  <a:srgbClr val="FF00FF"/>
                </a:solidFill>
                <a:latin typeface="Arial Regular" charset="0"/>
                <a:ea typeface="Arial Regular" charset="0"/>
                <a:cs typeface="Arial Regular" charset="0"/>
                <a:sym typeface="Cabin"/>
              </a:rPr>
              <a:t>Ταιριάζει την αρχή της γραμμής</a:t>
            </a:r>
            <a:endParaRPr lang="en-US" sz="3600" u="none" strike="noStrike" cap="none" dirty="0">
              <a:solidFill>
                <a:srgbClr val="FF00FF"/>
              </a:solidFill>
              <a:latin typeface="Arial Regular" charset="0"/>
              <a:ea typeface="Arial Regular" charset="0"/>
              <a:cs typeface="Arial Regular" charset="0"/>
              <a:sym typeface="Cabin"/>
            </a:endParaRPr>
          </a:p>
        </p:txBody>
      </p:sp>
      <p:sp>
        <p:nvSpPr>
          <p:cNvPr id="299" name="Shape 299"/>
          <p:cNvSpPr txBox="1"/>
          <p:nvPr/>
        </p:nvSpPr>
        <p:spPr>
          <a:xfrm>
            <a:off x="11009901" y="7971850"/>
            <a:ext cx="4818899"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Regular" charset="0"/>
                <a:ea typeface="Arial Regular" charset="0"/>
                <a:cs typeface="Arial Regular" charset="0"/>
                <a:sym typeface="Cabin"/>
              </a:rPr>
              <a:t>Ταιριάζει οποιονδήποτε χαρακτήρα</a:t>
            </a:r>
            <a:endParaRPr lang="en-US" sz="3600" u="none" strike="noStrike" cap="none" dirty="0">
              <a:solidFill>
                <a:srgbClr val="00FF00"/>
              </a:solidFill>
              <a:latin typeface="Arial Regular" charset="0"/>
              <a:ea typeface="Arial Regular" charset="0"/>
              <a:cs typeface="Arial Regular" charset="0"/>
              <a:sym typeface="Cabin"/>
            </a:endParaRPr>
          </a:p>
        </p:txBody>
      </p:sp>
      <p:sp>
        <p:nvSpPr>
          <p:cNvPr id="300" name="Shape 300"/>
          <p:cNvSpPr txBox="1"/>
          <p:nvPr/>
        </p:nvSpPr>
        <p:spPr>
          <a:xfrm>
            <a:off x="13616000" y="4507637"/>
            <a:ext cx="2212800" cy="12582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3600" u="none" strike="noStrike" cap="none" dirty="0">
                <a:solidFill>
                  <a:srgbClr val="FF7F00"/>
                </a:solidFill>
                <a:latin typeface="Arial Regular" charset="0"/>
                <a:ea typeface="Arial Regular" charset="0"/>
                <a:cs typeface="Arial Regular" charset="0"/>
                <a:sym typeface="Cabin"/>
              </a:rPr>
              <a:t>Πολλές φορές</a:t>
            </a:r>
            <a:endParaRPr lang="en-US" sz="3600" u="none" strike="noStrike" cap="none" dirty="0">
              <a:solidFill>
                <a:srgbClr val="FF7F00"/>
              </a:solidFill>
              <a:latin typeface="Arial Regular" charset="0"/>
              <a:ea typeface="Arial Regular" charset="0"/>
              <a:cs typeface="Arial Regular" charset="0"/>
              <a:sym typeface="Cabin"/>
            </a:endParaRPr>
          </a:p>
        </p:txBody>
      </p:sp>
      <p:cxnSp>
        <p:nvCxnSpPr>
          <p:cNvPr id="301" name="Shape 301"/>
          <p:cNvCxnSpPr/>
          <p:nvPr/>
        </p:nvCxnSpPr>
        <p:spPr>
          <a:xfrm>
            <a:off x="13646087" y="7264500"/>
            <a:ext cx="81000" cy="590699"/>
          </a:xfrm>
          <a:prstGeom prst="straightConnector1">
            <a:avLst/>
          </a:prstGeom>
          <a:noFill/>
          <a:ln w="76200" cap="rnd" cmpd="sng">
            <a:solidFill>
              <a:srgbClr val="00FF00"/>
            </a:solidFill>
            <a:prstDash val="solid"/>
            <a:miter/>
            <a:headEnd type="stealth" w="med" len="med"/>
            <a:tailEnd type="none" w="med" len="med"/>
          </a:ln>
        </p:spPr>
      </p:cxnSp>
      <p:cxnSp>
        <p:nvCxnSpPr>
          <p:cNvPr id="302" name="Shape 302"/>
          <p:cNvCxnSpPr>
            <a:endCxn id="300" idx="2"/>
          </p:cNvCxnSpPr>
          <p:nvPr/>
        </p:nvCxnSpPr>
        <p:spPr>
          <a:xfrm rot="10800000" flipH="1">
            <a:off x="14122400" y="5765837"/>
            <a:ext cx="600000" cy="606000"/>
          </a:xfrm>
          <a:prstGeom prst="straightConnector1">
            <a:avLst/>
          </a:prstGeom>
          <a:noFill/>
          <a:ln w="76200" cap="rnd" cmpd="sng">
            <a:solidFill>
              <a:srgbClr val="FF7F00"/>
            </a:solidFill>
            <a:prstDash val="solid"/>
            <a:miter/>
            <a:headEnd type="stealth" w="med" len="med"/>
            <a:tailEnd type="none" w="med" len="med"/>
          </a:ln>
        </p:spPr>
      </p:cxnSp>
      <p:cxnSp>
        <p:nvCxnSpPr>
          <p:cNvPr id="303" name="Shape 303"/>
          <p:cNvCxnSpPr/>
          <p:nvPr/>
        </p:nvCxnSpPr>
        <p:spPr>
          <a:xfrm rot="10800000">
            <a:off x="11615674" y="5797499"/>
            <a:ext cx="982800" cy="632400"/>
          </a:xfrm>
          <a:prstGeom prst="straightConnector1">
            <a:avLst/>
          </a:prstGeom>
          <a:noFill/>
          <a:ln w="76200" cap="rnd" cmpd="sng">
            <a:solidFill>
              <a:srgbClr val="FF00FF"/>
            </a:solidFill>
            <a:prstDash val="solid"/>
            <a:miter/>
            <a:headEnd type="stealth" w="med" len="med"/>
            <a:tailEnd type="none" w="med" len="med"/>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Regular" charset="0"/>
                <a:ea typeface="Arial Regular" charset="0"/>
                <a:cs typeface="Arial Regular" charset="0"/>
                <a:sym typeface="Cabin"/>
              </a:rPr>
              <a:t>Βελτιστοποιήστε το Ταίριασμα</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311" name="Shape 311"/>
          <p:cNvSpPr txBox="1"/>
          <p:nvPr/>
        </p:nvSpPr>
        <p:spPr>
          <a:xfrm>
            <a:off x="1247775" y="4654550"/>
            <a:ext cx="8781600" cy="2993046"/>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New"/>
                <a:cs typeface="Courier"/>
                <a:sym typeface="Courier New"/>
              </a:rPr>
              <a:t>X-</a:t>
            </a:r>
            <a:r>
              <a:rPr lang="en-US" sz="3000" i="0" u="none" strike="noStrike" cap="none" dirty="0">
                <a:solidFill>
                  <a:srgbClr val="00FF00"/>
                </a:solidFill>
                <a:latin typeface="Courier"/>
                <a:ea typeface="Courier New"/>
                <a:cs typeface="Courier"/>
                <a:sym typeface="Courier New"/>
              </a:rPr>
              <a:t>Sieve</a:t>
            </a:r>
            <a:r>
              <a:rPr lang="en-US" sz="3000" i="0" u="none" strike="noStrike" cap="none" dirty="0">
                <a:solidFill>
                  <a:srgbClr val="FF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CMU Sieve 2.3</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New"/>
                <a:cs typeface="Courier"/>
                <a:sym typeface="Courier New"/>
              </a:rPr>
              <a:t>X-</a:t>
            </a:r>
            <a:r>
              <a:rPr lang="en-US" sz="3000" i="0" u="none" strike="noStrike" cap="none" dirty="0">
                <a:solidFill>
                  <a:srgbClr val="00FF00"/>
                </a:solidFill>
                <a:latin typeface="Courier"/>
                <a:ea typeface="Courier New"/>
                <a:cs typeface="Courier"/>
                <a:sym typeface="Courier New"/>
              </a:rPr>
              <a:t>DSPAM-Result</a:t>
            </a:r>
            <a:r>
              <a:rPr lang="en-US" sz="3000" i="0" u="none" strike="noStrike" cap="none" dirty="0">
                <a:solidFill>
                  <a:srgbClr val="FF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Innocent</a:t>
            </a:r>
          </a:p>
          <a:p>
            <a:pPr marL="0" marR="0" lvl="0" indent="0" algn="l" rtl="0">
              <a:lnSpc>
                <a:spcPct val="100000"/>
              </a:lnSpc>
              <a:spcBef>
                <a:spcPts val="0"/>
              </a:spcBef>
              <a:spcAft>
                <a:spcPts val="0"/>
              </a:spcAft>
              <a:buClr>
                <a:srgbClr val="FFFF00"/>
              </a:buClr>
              <a:buSzPct val="25000"/>
              <a:buFont typeface="Cabin"/>
              <a:buNone/>
            </a:pPr>
            <a:r>
              <a:rPr lang="en-US" sz="3000" dirty="0">
                <a:solidFill>
                  <a:srgbClr val="FFFF00"/>
                </a:solidFill>
                <a:latin typeface="Courier"/>
                <a:ea typeface="Courier New"/>
                <a:cs typeface="Courier"/>
                <a:sym typeface="Courier New"/>
              </a:rPr>
              <a:t>X-</a:t>
            </a:r>
            <a:r>
              <a:rPr lang="en-US" sz="3000" dirty="0">
                <a:solidFill>
                  <a:schemeClr val="lt1"/>
                </a:solidFill>
                <a:latin typeface="Courier"/>
                <a:ea typeface="Courier New"/>
                <a:cs typeface="Courier"/>
                <a:sym typeface="Courier New"/>
              </a:rPr>
              <a:t>: Very Short</a:t>
            </a:r>
            <a:endParaRPr lang="en-US"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rgbClr val="FFFF00"/>
                </a:solidFill>
                <a:latin typeface="Courier"/>
                <a:ea typeface="Courier New"/>
                <a:cs typeface="Courier"/>
                <a:sym typeface="Courier New"/>
              </a:rPr>
              <a:t>X-</a:t>
            </a:r>
            <a:r>
              <a:rPr lang="en-US" sz="3000" i="0" u="none" strike="noStrike" cap="none" dirty="0">
                <a:solidFill>
                  <a:schemeClr val="lt1"/>
                </a:solidFill>
                <a:latin typeface="Courier"/>
                <a:ea typeface="Courier New"/>
                <a:cs typeface="Courier"/>
                <a:sym typeface="Courier New"/>
              </a:rPr>
              <a:t>Plane is behind schedule: two weeks</a:t>
            </a:r>
          </a:p>
        </p:txBody>
      </p:sp>
      <p:sp>
        <p:nvSpPr>
          <p:cNvPr id="312" name="Shape 312"/>
          <p:cNvSpPr txBox="1"/>
          <p:nvPr/>
        </p:nvSpPr>
        <p:spPr>
          <a:xfrm>
            <a:off x="11690350" y="6286500"/>
            <a:ext cx="3259500" cy="978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6000" b="0" i="0" u="none" strike="noStrike" cap="none" dirty="0">
                <a:solidFill>
                  <a:srgbClr val="FF00FF"/>
                </a:solidFill>
                <a:latin typeface="Courier"/>
                <a:ea typeface="Courier New"/>
                <a:cs typeface="Courier"/>
                <a:sym typeface="Courier New"/>
              </a:rPr>
              <a:t>^</a:t>
            </a:r>
            <a:r>
              <a:rPr lang="en-US" sz="6000" b="0" i="0" u="none" strike="noStrike" cap="none" dirty="0">
                <a:solidFill>
                  <a:srgbClr val="FFFF00"/>
                </a:solidFill>
                <a:latin typeface="Courier"/>
                <a:ea typeface="Courier New"/>
                <a:cs typeface="Courier"/>
                <a:sym typeface="Courier New"/>
              </a:rPr>
              <a:t>X-</a:t>
            </a:r>
            <a:r>
              <a:rPr lang="en-US" sz="6000" b="0" i="0" u="none" strike="noStrike" cap="none" dirty="0">
                <a:solidFill>
                  <a:srgbClr val="00FF00"/>
                </a:solidFill>
                <a:latin typeface="Courier"/>
                <a:ea typeface="Courier New"/>
                <a:cs typeface="Courier"/>
                <a:sym typeface="Courier New"/>
              </a:rPr>
              <a:t>\S</a:t>
            </a:r>
            <a:r>
              <a:rPr lang="en-US" sz="6000" b="0" i="0" u="none" strike="noStrike" cap="none" dirty="0">
                <a:solidFill>
                  <a:srgbClr val="FF7F00"/>
                </a:solidFill>
                <a:latin typeface="Courier"/>
                <a:ea typeface="Courier New"/>
                <a:cs typeface="Courier"/>
                <a:sym typeface="Courier New"/>
              </a:rPr>
              <a:t>+</a:t>
            </a:r>
            <a:r>
              <a:rPr lang="en-US" sz="6000" b="0" i="0" u="none" strike="noStrike" cap="none" dirty="0">
                <a:solidFill>
                  <a:srgbClr val="FFFF00"/>
                </a:solidFill>
                <a:latin typeface="Courier"/>
                <a:ea typeface="Courier New"/>
                <a:cs typeface="Courier"/>
                <a:sym typeface="Courier New"/>
              </a:rPr>
              <a:t>:</a:t>
            </a:r>
          </a:p>
        </p:txBody>
      </p:sp>
      <p:sp>
        <p:nvSpPr>
          <p:cNvPr id="313" name="Shape 313"/>
          <p:cNvSpPr txBox="1"/>
          <p:nvPr/>
        </p:nvSpPr>
        <p:spPr>
          <a:xfrm>
            <a:off x="8248152" y="4941550"/>
            <a:ext cx="3885819" cy="1195364"/>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3600" u="none" strike="noStrike" cap="none" dirty="0">
                <a:solidFill>
                  <a:srgbClr val="FF00FF"/>
                </a:solidFill>
                <a:latin typeface="Arial Regular" charset="0"/>
                <a:ea typeface="Arial Regular" charset="0"/>
                <a:cs typeface="Arial Regular" charset="0"/>
                <a:sym typeface="Cabin"/>
              </a:rPr>
              <a:t>Ταιριάζει την αρχή της γραμμής</a:t>
            </a:r>
            <a:endParaRPr lang="en-US" sz="3600" u="none" strike="noStrike" cap="none" dirty="0">
              <a:solidFill>
                <a:srgbClr val="FF00FF"/>
              </a:solidFill>
              <a:latin typeface="Arial Regular" charset="0"/>
              <a:ea typeface="Arial Regular" charset="0"/>
              <a:cs typeface="Arial Regular" charset="0"/>
              <a:sym typeface="Cabin"/>
            </a:endParaRPr>
          </a:p>
        </p:txBody>
      </p:sp>
      <p:sp>
        <p:nvSpPr>
          <p:cNvPr id="314" name="Shape 314"/>
          <p:cNvSpPr txBox="1"/>
          <p:nvPr/>
        </p:nvSpPr>
        <p:spPr>
          <a:xfrm>
            <a:off x="6589987" y="7651745"/>
            <a:ext cx="9207224"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Regular" charset="0"/>
                <a:ea typeface="Arial Regular" charset="0"/>
                <a:cs typeface="Arial Regular" charset="0"/>
                <a:sym typeface="Cabin"/>
              </a:rPr>
              <a:t>Ταιριάζει οποιονδήποτε μη-κενό χαρακτήρα</a:t>
            </a:r>
            <a:endParaRPr lang="en-US" sz="3600" u="none" strike="noStrike" cap="none" dirty="0">
              <a:solidFill>
                <a:srgbClr val="00FF00"/>
              </a:solidFill>
              <a:latin typeface="Arial Regular" charset="0"/>
              <a:ea typeface="Arial Regular" charset="0"/>
              <a:cs typeface="Arial Regular" charset="0"/>
              <a:sym typeface="Cabin"/>
            </a:endParaRPr>
          </a:p>
        </p:txBody>
      </p:sp>
      <p:sp>
        <p:nvSpPr>
          <p:cNvPr id="315" name="Shape 315"/>
          <p:cNvSpPr txBox="1"/>
          <p:nvPr/>
        </p:nvSpPr>
        <p:spPr>
          <a:xfrm>
            <a:off x="12925032" y="4261735"/>
            <a:ext cx="3259500"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3600" u="none" strike="noStrike" cap="none" dirty="0">
                <a:solidFill>
                  <a:srgbClr val="FF7F00"/>
                </a:solidFill>
                <a:latin typeface="Arial Regular" charset="0"/>
                <a:ea typeface="Arial Regular" charset="0"/>
                <a:cs typeface="Arial Regular" charset="0"/>
                <a:sym typeface="Cabin"/>
              </a:rPr>
              <a:t>Μία ή περισσότερες φορές</a:t>
            </a:r>
            <a:endParaRPr lang="en-US" sz="3600" u="none" strike="noStrike" cap="none" dirty="0">
              <a:solidFill>
                <a:srgbClr val="FF7F00"/>
              </a:solidFill>
              <a:latin typeface="Arial Regular" charset="0"/>
              <a:ea typeface="Arial Regular" charset="0"/>
              <a:cs typeface="Arial Regular" charset="0"/>
              <a:sym typeface="Cabin"/>
            </a:endParaRPr>
          </a:p>
        </p:txBody>
      </p:sp>
      <p:cxnSp>
        <p:nvCxnSpPr>
          <p:cNvPr id="316" name="Shape 316"/>
          <p:cNvCxnSpPr>
            <a:stCxn id="312" idx="2"/>
          </p:cNvCxnSpPr>
          <p:nvPr/>
        </p:nvCxnSpPr>
        <p:spPr>
          <a:xfrm flipH="1">
            <a:off x="13065125" y="7264500"/>
            <a:ext cx="254975" cy="387245"/>
          </a:xfrm>
          <a:prstGeom prst="straightConnector1">
            <a:avLst/>
          </a:prstGeom>
          <a:noFill/>
          <a:ln w="76200" cap="rnd" cmpd="sng">
            <a:solidFill>
              <a:srgbClr val="00FF00"/>
            </a:solidFill>
            <a:prstDash val="solid"/>
            <a:miter/>
            <a:headEnd type="stealth" w="med" len="med"/>
            <a:tailEnd type="none" w="med" len="med"/>
          </a:ln>
        </p:spPr>
      </p:cxnSp>
      <p:cxnSp>
        <p:nvCxnSpPr>
          <p:cNvPr id="317" name="Shape 317"/>
          <p:cNvCxnSpPr/>
          <p:nvPr/>
        </p:nvCxnSpPr>
        <p:spPr>
          <a:xfrm rot="10800000" flipH="1">
            <a:off x="14313179" y="5797550"/>
            <a:ext cx="357000" cy="632400"/>
          </a:xfrm>
          <a:prstGeom prst="straightConnector1">
            <a:avLst/>
          </a:prstGeom>
          <a:noFill/>
          <a:ln w="76200" cap="rnd" cmpd="sng">
            <a:solidFill>
              <a:srgbClr val="FF7F00"/>
            </a:solidFill>
            <a:prstDash val="solid"/>
            <a:miter/>
            <a:headEnd type="stealth" w="med" len="med"/>
            <a:tailEnd type="none" w="med" len="med"/>
          </a:ln>
        </p:spPr>
      </p:cxnSp>
      <p:cxnSp>
        <p:nvCxnSpPr>
          <p:cNvPr id="318" name="Shape 318"/>
          <p:cNvCxnSpPr/>
          <p:nvPr/>
        </p:nvCxnSpPr>
        <p:spPr>
          <a:xfrm rot="10800000">
            <a:off x="11583720" y="5797550"/>
            <a:ext cx="285750" cy="528637"/>
          </a:xfrm>
          <a:prstGeom prst="straightConnector1">
            <a:avLst/>
          </a:prstGeom>
          <a:noFill/>
          <a:ln w="76200" cap="rnd" cmpd="sng">
            <a:solidFill>
              <a:srgbClr val="FF00FF"/>
            </a:solidFill>
            <a:prstDash val="solid"/>
            <a:miter/>
            <a:headEnd type="stealth" w="med" len="med"/>
            <a:tailEnd type="none" w="med" len="med"/>
          </a:ln>
        </p:spPr>
      </p:cxnSp>
      <p:sp>
        <p:nvSpPr>
          <p:cNvPr id="14" name="Shape 304">
            <a:extLst>
              <a:ext uri="{FF2B5EF4-FFF2-40B4-BE49-F238E27FC236}">
                <a16:creationId xmlns:a16="http://schemas.microsoft.com/office/drawing/2014/main" id="{8B77CA20-3F8A-46AD-835E-23309CDB60E8}"/>
              </a:ext>
            </a:extLst>
          </p:cNvPr>
          <p:cNvSpPr txBox="1">
            <a:spLocks noGrp="1"/>
          </p:cNvSpPr>
          <p:nvPr>
            <p:ph type="body" idx="1"/>
          </p:nvPr>
        </p:nvSpPr>
        <p:spPr>
          <a:xfrm>
            <a:off x="657553" y="2603500"/>
            <a:ext cx="14940894" cy="1508649"/>
          </a:xfrm>
          <a:prstGeom prst="rect">
            <a:avLst/>
          </a:prstGeom>
          <a:noFill/>
          <a:ln>
            <a:noFill/>
          </a:ln>
        </p:spPr>
        <p:txBody>
          <a:bodyPr lIns="38100" tIns="38100" rIns="38100" bIns="38100" anchor="t" anchorCtr="0">
            <a:noAutofit/>
          </a:bodyPr>
          <a:lstStyle/>
          <a:p>
            <a:pPr marL="0" marR="0" lvl="0" indent="0" algn="l" rtl="0">
              <a:lnSpc>
                <a:spcPct val="100000"/>
              </a:lnSpc>
              <a:spcBef>
                <a:spcPts val="0"/>
              </a:spcBef>
              <a:spcAft>
                <a:spcPts val="0"/>
              </a:spcAft>
              <a:buSzPct val="100000"/>
              <a:buNone/>
            </a:pPr>
            <a:r>
              <a:rPr lang="el-GR" sz="3600" u="none" strike="noStrike" cap="none" dirty="0">
                <a:solidFill>
                  <a:schemeClr val="lt1"/>
                </a:solidFill>
                <a:latin typeface="Arial Regular" charset="0"/>
                <a:ea typeface="Arial Regular" charset="0"/>
                <a:cs typeface="Arial Regular" charset="0"/>
                <a:sym typeface="Cabin"/>
              </a:rPr>
              <a:t>Ανάλογα με το πόσο «καθαρά» είναι τα δεδομένα σας και τον σκοπό της εφαρμογής σας, μπορεί να θέλετε να περιορίσετε λίγο την αντιστοίχιση</a:t>
            </a:r>
            <a:endParaRPr lang="en-US" sz="3600" u="none" strike="noStrike" cap="none" dirty="0">
              <a:solidFill>
                <a:schemeClr val="lt1"/>
              </a:solidFill>
              <a:latin typeface="Arial Regular" charset="0"/>
              <a:ea typeface="Arial Regular" charset="0"/>
              <a:cs typeface="Arial Regular" charset="0"/>
              <a:sym typeface="Cabi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Shape 323"/>
          <p:cNvSpPr txBox="1">
            <a:spLocks noGrp="1"/>
          </p:cNvSpPr>
          <p:nvPr>
            <p:ph type="title"/>
          </p:nvPr>
        </p:nvSpPr>
        <p:spPr>
          <a:xfrm>
            <a:off x="395014" y="794703"/>
            <a:ext cx="15465972" cy="17255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Regular" charset="0"/>
                <a:ea typeface="Arial Regular" charset="0"/>
                <a:cs typeface="Arial Regular" charset="0"/>
                <a:sym typeface="Cabin"/>
              </a:rPr>
              <a:t>Ταίριασμα και Εξαγωγή Δεδομένων</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324" name="Shape 324"/>
          <p:cNvSpPr txBox="1">
            <a:spLocks noGrp="1"/>
          </p:cNvSpPr>
          <p:nvPr>
            <p:ph type="body" idx="1"/>
          </p:nvPr>
        </p:nvSpPr>
        <p:spPr>
          <a:xfrm>
            <a:off x="1155700" y="2603501"/>
            <a:ext cx="13932000" cy="2940050"/>
          </a:xfrm>
          <a:prstGeom prst="rect">
            <a:avLst/>
          </a:prstGeom>
          <a:noFill/>
          <a:ln>
            <a:noFill/>
          </a:ln>
        </p:spPr>
        <p:txBody>
          <a:bodyPr lIns="38100" tIns="38100" rIns="38100" bIns="38100" anchor="t"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n-US" sz="3600" u="none" strike="noStrike" cap="none" dirty="0" err="1">
                <a:solidFill>
                  <a:srgbClr val="FF00FF"/>
                </a:solidFill>
                <a:latin typeface="Arial Regular" charset="0"/>
                <a:ea typeface="Arial Regular" charset="0"/>
                <a:cs typeface="Arial Regular" charset="0"/>
                <a:sym typeface="Cabin"/>
              </a:rPr>
              <a:t>re.search</a:t>
            </a:r>
            <a:r>
              <a:rPr lang="en-US" sz="3600" u="none" strike="noStrike" cap="none" dirty="0">
                <a:solidFill>
                  <a:srgbClr val="FF00FF"/>
                </a:solidFill>
                <a:latin typeface="Arial Regular" charset="0"/>
                <a:ea typeface="Arial Regular" charset="0"/>
                <a:cs typeface="Arial Regular" charset="0"/>
                <a:sym typeface="Cabin"/>
              </a:rPr>
              <a:t>()</a:t>
            </a:r>
            <a:r>
              <a:rPr lang="en-US" sz="3600" u="none" strike="noStrike" cap="none" dirty="0">
                <a:solidFill>
                  <a:schemeClr val="lt1"/>
                </a:solidFill>
                <a:latin typeface="Arial Regular" charset="0"/>
                <a:ea typeface="Arial Regular" charset="0"/>
                <a:cs typeface="Arial Regular" charset="0"/>
                <a:sym typeface="Cabin"/>
              </a:rPr>
              <a:t> </a:t>
            </a:r>
            <a:r>
              <a:rPr lang="el-GR" sz="3600" u="none" strike="noStrike" cap="none" dirty="0">
                <a:solidFill>
                  <a:schemeClr val="lt1"/>
                </a:solidFill>
                <a:latin typeface="Arial Regular" charset="0"/>
                <a:ea typeface="Arial Regular" charset="0"/>
                <a:cs typeface="Arial Regular" charset="0"/>
                <a:sym typeface="Cabin"/>
              </a:rPr>
              <a:t>επιστρέφει Αληθές/Ψευδές ανάλογα με το αν η συμβολοσειρά ταιριάζει με την κανονική έκφραση</a:t>
            </a:r>
            <a:endParaRPr lang="en-US" sz="3600" u="none" strike="noStrike" cap="none" dirty="0">
              <a:solidFill>
                <a:schemeClr val="lt1"/>
              </a:solidFill>
              <a:latin typeface="Arial Regular" charset="0"/>
              <a:ea typeface="Arial Regular" charset="0"/>
              <a:cs typeface="Arial Regular"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Regular" charset="0"/>
                <a:ea typeface="Arial Regular" charset="0"/>
                <a:cs typeface="Arial Regular" charset="0"/>
                <a:sym typeface="Cabin"/>
              </a:rPr>
              <a:t>Στην πραγματικότητα εάν θέλουμε να εξάγονται οι συμβολοσειρές που ταιριάζουν, χρησιμοποιούμε το</a:t>
            </a:r>
            <a:r>
              <a:rPr lang="en-US" sz="3600" u="none" strike="noStrike" cap="none" dirty="0">
                <a:solidFill>
                  <a:schemeClr val="lt1"/>
                </a:solidFill>
                <a:latin typeface="Arial Regular" charset="0"/>
                <a:ea typeface="Arial Regular" charset="0"/>
                <a:cs typeface="Arial Regular" charset="0"/>
                <a:sym typeface="Cabin"/>
              </a:rPr>
              <a:t> </a:t>
            </a:r>
            <a:r>
              <a:rPr lang="en-US" sz="3600" u="none" strike="noStrike" cap="none" dirty="0" err="1">
                <a:solidFill>
                  <a:srgbClr val="FF00FF"/>
                </a:solidFill>
                <a:latin typeface="Arial Regular" charset="0"/>
                <a:ea typeface="Arial Regular" charset="0"/>
                <a:cs typeface="Arial Regular" charset="0"/>
                <a:sym typeface="Cabin"/>
              </a:rPr>
              <a:t>re.findall</a:t>
            </a:r>
            <a:r>
              <a:rPr lang="en-US" sz="3600" u="none" strike="noStrike" cap="none" dirty="0">
                <a:solidFill>
                  <a:srgbClr val="FF00FF"/>
                </a:solidFill>
                <a:latin typeface="Arial Regular" charset="0"/>
                <a:ea typeface="Arial Regular" charset="0"/>
                <a:cs typeface="Arial Regular" charset="0"/>
                <a:sym typeface="Cabin"/>
              </a:rPr>
              <a:t>()</a:t>
            </a:r>
          </a:p>
        </p:txBody>
      </p:sp>
      <p:sp>
        <p:nvSpPr>
          <p:cNvPr id="325" name="Shape 325"/>
          <p:cNvSpPr txBox="1"/>
          <p:nvPr/>
        </p:nvSpPr>
        <p:spPr>
          <a:xfrm>
            <a:off x="4383923" y="5397900"/>
            <a:ext cx="11604063" cy="24629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New"/>
                <a:cs typeface="Courier"/>
                <a:sym typeface="Courier New"/>
              </a:rPr>
              <a:t>&gt;&gt;&gt; import re</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New"/>
                <a:cs typeface="Courier"/>
                <a:sym typeface="Courier New"/>
              </a:rPr>
              <a:t>&gt;&gt;&gt; x = '</a:t>
            </a:r>
            <a:r>
              <a:rPr lang="el-GR" sz="2600" i="0" u="none" strike="noStrike" cap="none" dirty="0">
                <a:solidFill>
                  <a:schemeClr val="lt1"/>
                </a:solidFill>
                <a:latin typeface="Courier"/>
                <a:ea typeface="Courier New"/>
                <a:cs typeface="Courier"/>
                <a:sym typeface="Courier New"/>
              </a:rPr>
              <a:t>Τα</a:t>
            </a:r>
            <a:r>
              <a:rPr lang="en-US" sz="2600" i="0" u="none" strike="noStrike" cap="none" dirty="0">
                <a:solidFill>
                  <a:schemeClr val="lt1"/>
                </a:solidFill>
                <a:latin typeface="Courier"/>
                <a:ea typeface="Courier New"/>
                <a:cs typeface="Courier"/>
                <a:sym typeface="Courier New"/>
              </a:rPr>
              <a:t> 2 </a:t>
            </a:r>
            <a:r>
              <a:rPr lang="el-GR" sz="2600" i="0" u="none" strike="noStrike" cap="none" dirty="0">
                <a:solidFill>
                  <a:schemeClr val="lt1"/>
                </a:solidFill>
                <a:latin typeface="Courier"/>
                <a:ea typeface="Courier New"/>
                <a:cs typeface="Courier"/>
                <a:sym typeface="Courier New"/>
              </a:rPr>
              <a:t>αγαπημένα μου νούμερα είναι</a:t>
            </a:r>
            <a:r>
              <a:rPr lang="en-US" sz="2600" i="0" u="none" strike="noStrike" cap="none" dirty="0">
                <a:solidFill>
                  <a:schemeClr val="lt1"/>
                </a:solidFill>
                <a:latin typeface="Courier"/>
                <a:ea typeface="Courier New"/>
                <a:cs typeface="Courier"/>
                <a:sym typeface="Courier New"/>
              </a:rPr>
              <a:t> </a:t>
            </a:r>
            <a:r>
              <a:rPr lang="el-GR" sz="2600" i="0" u="none" strike="noStrike" cap="none" dirty="0">
                <a:solidFill>
                  <a:schemeClr val="lt1"/>
                </a:solidFill>
                <a:latin typeface="Courier"/>
                <a:ea typeface="Courier New"/>
                <a:cs typeface="Courier"/>
                <a:sym typeface="Courier New"/>
              </a:rPr>
              <a:t>το </a:t>
            </a:r>
            <a:r>
              <a:rPr lang="en-US" sz="2600" i="0" u="none" strike="noStrike" cap="none" dirty="0">
                <a:solidFill>
                  <a:schemeClr val="lt1"/>
                </a:solidFill>
                <a:latin typeface="Courier"/>
                <a:ea typeface="Courier New"/>
                <a:cs typeface="Courier"/>
                <a:sym typeface="Courier New"/>
              </a:rPr>
              <a:t>19 </a:t>
            </a:r>
            <a:r>
              <a:rPr lang="el-GR" sz="2600" i="0" u="none" strike="noStrike" cap="none" dirty="0">
                <a:solidFill>
                  <a:schemeClr val="lt1"/>
                </a:solidFill>
                <a:latin typeface="Courier"/>
                <a:ea typeface="Courier New"/>
                <a:cs typeface="Courier"/>
                <a:sym typeface="Courier New"/>
              </a:rPr>
              <a:t>και το </a:t>
            </a:r>
            <a:r>
              <a:rPr lang="en-US" sz="2600" i="0" u="none" strike="noStrike" cap="none" dirty="0">
                <a:solidFill>
                  <a:schemeClr val="lt1"/>
                </a:solidFill>
                <a:latin typeface="Courier"/>
                <a:ea typeface="Courier New"/>
                <a:cs typeface="Courier"/>
                <a:sym typeface="Courier New"/>
              </a:rPr>
              <a:t>42'</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New"/>
                <a:cs typeface="Courier"/>
                <a:sym typeface="Courier New"/>
              </a:rPr>
              <a:t>&gt;&gt;&gt; y = </a:t>
            </a:r>
            <a:r>
              <a:rPr lang="en-US" sz="2600" i="0" u="none" strike="noStrike" cap="none" dirty="0" err="1">
                <a:solidFill>
                  <a:srgbClr val="FF00FF"/>
                </a:solidFill>
                <a:latin typeface="Courier"/>
                <a:ea typeface="Courier New"/>
                <a:cs typeface="Courier"/>
                <a:sym typeface="Courier New"/>
              </a:rPr>
              <a:t>re.findall</a:t>
            </a:r>
            <a:r>
              <a:rPr lang="en-US" sz="2600" i="0" u="none" strike="noStrike" cap="none" dirty="0">
                <a:solidFill>
                  <a:schemeClr val="lt1"/>
                </a:solidFill>
                <a:latin typeface="Courier"/>
                <a:ea typeface="Courier New"/>
                <a:cs typeface="Courier"/>
                <a:sym typeface="Courier New"/>
              </a:rPr>
              <a:t>('</a:t>
            </a:r>
            <a:r>
              <a:rPr lang="en-US" sz="2600" i="0" u="none" strike="noStrike" cap="none" dirty="0">
                <a:solidFill>
                  <a:srgbClr val="FFFF00"/>
                </a:solidFill>
                <a:latin typeface="Courier"/>
                <a:ea typeface="Courier New"/>
                <a:cs typeface="Courier"/>
                <a:sym typeface="Courier New"/>
              </a:rPr>
              <a:t>[0-9]+</a:t>
            </a:r>
            <a:r>
              <a:rPr lang="en-US" sz="2600" i="0" u="none" strike="noStrike" cap="none" dirty="0">
                <a:solidFill>
                  <a:schemeClr val="lt1"/>
                </a:solidFill>
                <a:latin typeface="Courier"/>
                <a:ea typeface="Courier New"/>
                <a:cs typeface="Courier"/>
                <a:sym typeface="Courier New"/>
              </a:rPr>
              <a:t>',x)</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New"/>
                <a:cs typeface="Courier"/>
                <a:sym typeface="Courier New"/>
              </a:rPr>
              <a:t>&gt;&gt;&gt; print(y)</a:t>
            </a:r>
          </a:p>
          <a:p>
            <a:pPr marL="0" marR="0" lvl="0" indent="0" algn="l" rtl="0">
              <a:lnSpc>
                <a:spcPct val="100000"/>
              </a:lnSpc>
              <a:spcBef>
                <a:spcPts val="0"/>
              </a:spcBef>
              <a:spcAft>
                <a:spcPts val="0"/>
              </a:spcAft>
              <a:buClr>
                <a:srgbClr val="FF7F00"/>
              </a:buClr>
              <a:buSzPct val="25000"/>
              <a:buFont typeface="Cabin"/>
              <a:buNone/>
            </a:pPr>
            <a:r>
              <a:rPr lang="en-US" sz="2600" i="0" u="none" strike="noStrike" cap="none" dirty="0">
                <a:solidFill>
                  <a:srgbClr val="FF7F00"/>
                </a:solidFill>
                <a:latin typeface="Courier"/>
                <a:ea typeface="Courier New"/>
                <a:cs typeface="Courier"/>
                <a:sym typeface="Courier New"/>
              </a:rPr>
              <a:t>['2', '19', '42']</a:t>
            </a:r>
          </a:p>
        </p:txBody>
      </p:sp>
      <p:sp>
        <p:nvSpPr>
          <p:cNvPr id="326" name="Shape 326"/>
          <p:cNvSpPr txBox="1"/>
          <p:nvPr/>
        </p:nvSpPr>
        <p:spPr>
          <a:xfrm>
            <a:off x="1218327" y="5699125"/>
            <a:ext cx="2772299" cy="914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6000" b="0" i="0" u="none" strike="noStrike" cap="none" dirty="0">
                <a:solidFill>
                  <a:srgbClr val="FFFF00"/>
                </a:solidFill>
                <a:latin typeface="Courier"/>
                <a:ea typeface="Courier New"/>
                <a:cs typeface="Courier"/>
                <a:sym typeface="Courier New"/>
              </a:rPr>
              <a:t>[0-9]+</a:t>
            </a:r>
          </a:p>
        </p:txBody>
      </p:sp>
      <p:sp>
        <p:nvSpPr>
          <p:cNvPr id="327" name="Shape 327"/>
          <p:cNvSpPr txBox="1"/>
          <p:nvPr/>
        </p:nvSpPr>
        <p:spPr>
          <a:xfrm>
            <a:off x="557015" y="7923457"/>
            <a:ext cx="5355053"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3600" u="none" strike="noStrike" cap="none" dirty="0">
                <a:solidFill>
                  <a:srgbClr val="FFFF00"/>
                </a:solidFill>
                <a:latin typeface="Arial Regular" charset="0"/>
                <a:ea typeface="Arial Regular" charset="0"/>
                <a:cs typeface="Arial Regular" charset="0"/>
                <a:sym typeface="Cabin"/>
              </a:rPr>
              <a:t>Ένα ή περισσότερα ψηφία</a:t>
            </a:r>
            <a:endParaRPr lang="en-US" sz="3600" u="none" strike="noStrike" cap="none" dirty="0">
              <a:solidFill>
                <a:srgbClr val="FFFF00"/>
              </a:solidFill>
              <a:latin typeface="Arial Regular" charset="0"/>
              <a:ea typeface="Arial Regular" charset="0"/>
              <a:cs typeface="Arial Regular" charset="0"/>
              <a:sym typeface="Cabin"/>
            </a:endParaRPr>
          </a:p>
        </p:txBody>
      </p:sp>
      <p:cxnSp>
        <p:nvCxnSpPr>
          <p:cNvPr id="328" name="Shape 328"/>
          <p:cNvCxnSpPr>
            <a:cxnSpLocks/>
            <a:endCxn id="327" idx="0"/>
          </p:cNvCxnSpPr>
          <p:nvPr/>
        </p:nvCxnSpPr>
        <p:spPr>
          <a:xfrm>
            <a:off x="2604476" y="6629400"/>
            <a:ext cx="630066" cy="1294057"/>
          </a:xfrm>
          <a:prstGeom prst="straightConnector1">
            <a:avLst/>
          </a:prstGeom>
          <a:noFill/>
          <a:ln w="76200" cap="rnd" cmpd="sng">
            <a:solidFill>
              <a:srgbClr val="FFFF00"/>
            </a:solidFill>
            <a:prstDash val="solid"/>
            <a:miter/>
            <a:headEnd type="stealth" w="med" len="med"/>
            <a:tailEnd type="none" w="med" len="med"/>
          </a:ln>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Shape 333"/>
          <p:cNvSpPr txBox="1">
            <a:spLocks noGrp="1"/>
          </p:cNvSpPr>
          <p:nvPr>
            <p:ph type="title"/>
          </p:nvPr>
        </p:nvSpPr>
        <p:spPr>
          <a:xfrm>
            <a:off x="1155700" y="609434"/>
            <a:ext cx="13645000" cy="17255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Regular" charset="0"/>
                <a:ea typeface="Arial Regular" charset="0"/>
                <a:cs typeface="Arial Regular" charset="0"/>
                <a:sym typeface="Cabin"/>
              </a:rPr>
              <a:t>Αντιστοίχιση και Εξαγωγή Δεδομένων</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334" name="Shape 334"/>
          <p:cNvSpPr txBox="1">
            <a:spLocks noGrp="1"/>
          </p:cNvSpPr>
          <p:nvPr>
            <p:ph type="body" idx="1"/>
          </p:nvPr>
        </p:nvSpPr>
        <p:spPr>
          <a:xfrm>
            <a:off x="1024759" y="2808455"/>
            <a:ext cx="14441213" cy="1537581"/>
          </a:xfrm>
          <a:prstGeom prst="rect">
            <a:avLst/>
          </a:prstGeom>
          <a:noFill/>
          <a:ln>
            <a:noFill/>
          </a:ln>
        </p:spPr>
        <p:txBody>
          <a:bodyPr lIns="38100" tIns="38100" rIns="38100" bIns="38100" anchor="t" anchorCtr="0">
            <a:noAutofit/>
          </a:bodyPr>
          <a:lstStyle/>
          <a:p>
            <a:pPr marL="0" marR="0" lvl="0" indent="0" algn="l" rtl="0">
              <a:lnSpc>
                <a:spcPct val="100000"/>
              </a:lnSpc>
              <a:spcBef>
                <a:spcPts val="0"/>
              </a:spcBef>
              <a:spcAft>
                <a:spcPts val="0"/>
              </a:spcAft>
              <a:buSzPct val="100000"/>
              <a:buNone/>
            </a:pPr>
            <a:r>
              <a:rPr lang="el-GR" sz="3600" u="none" strike="noStrike" cap="none" dirty="0">
                <a:solidFill>
                  <a:schemeClr val="lt1"/>
                </a:solidFill>
                <a:latin typeface="Arial Regular" charset="0"/>
                <a:ea typeface="Arial Regular" charset="0"/>
                <a:cs typeface="Arial Regular" charset="0"/>
                <a:sym typeface="Cabin"/>
              </a:rPr>
              <a:t>Όταν χρησιμοποιούμε το</a:t>
            </a:r>
            <a:r>
              <a:rPr lang="en-US" sz="3600" u="none" strike="noStrike" cap="none" dirty="0">
                <a:solidFill>
                  <a:schemeClr val="lt1"/>
                </a:solidFill>
                <a:latin typeface="Arial Regular" charset="0"/>
                <a:ea typeface="Arial Regular" charset="0"/>
                <a:cs typeface="Arial Regular" charset="0"/>
                <a:sym typeface="Cabin"/>
              </a:rPr>
              <a:t> </a:t>
            </a:r>
            <a:r>
              <a:rPr lang="en-US" sz="3600" u="none" strike="noStrike" cap="none" dirty="0" err="1">
                <a:solidFill>
                  <a:srgbClr val="FF00FF"/>
                </a:solidFill>
                <a:latin typeface="Arial Regular" charset="0"/>
                <a:ea typeface="Arial Regular" charset="0"/>
                <a:cs typeface="Arial Regular" charset="0"/>
                <a:sym typeface="Cabin"/>
              </a:rPr>
              <a:t>re.findall</a:t>
            </a:r>
            <a:r>
              <a:rPr lang="en-US" sz="3600" u="none" strike="noStrike" cap="none" dirty="0">
                <a:solidFill>
                  <a:srgbClr val="FF00FF"/>
                </a:solidFill>
                <a:latin typeface="Arial Regular" charset="0"/>
                <a:ea typeface="Arial Regular" charset="0"/>
                <a:cs typeface="Arial Regular" charset="0"/>
                <a:sym typeface="Cabin"/>
              </a:rPr>
              <a:t>()</a:t>
            </a:r>
            <a:r>
              <a:rPr lang="en-US" sz="3600" u="none" strike="noStrike" cap="none" dirty="0">
                <a:solidFill>
                  <a:schemeClr val="lt1"/>
                </a:solidFill>
                <a:latin typeface="Arial Regular" charset="0"/>
                <a:ea typeface="Arial Regular" charset="0"/>
                <a:cs typeface="Arial Regular" charset="0"/>
                <a:sym typeface="Cabin"/>
              </a:rPr>
              <a:t>, </a:t>
            </a:r>
            <a:r>
              <a:rPr lang="el-GR" sz="3600" u="none" strike="noStrike" cap="none" dirty="0">
                <a:solidFill>
                  <a:schemeClr val="lt1"/>
                </a:solidFill>
                <a:latin typeface="Arial Regular" charset="0"/>
                <a:ea typeface="Arial Regular" charset="0"/>
                <a:cs typeface="Arial Regular" charset="0"/>
                <a:sym typeface="Cabin"/>
              </a:rPr>
              <a:t>μας επιστρέφει μια λίστα με καμία ή περισσότερες </a:t>
            </a:r>
            <a:r>
              <a:rPr lang="el-GR" sz="3600" u="none" strike="noStrike" cap="none" dirty="0" err="1">
                <a:solidFill>
                  <a:schemeClr val="lt1"/>
                </a:solidFill>
                <a:latin typeface="Arial Regular" charset="0"/>
                <a:ea typeface="Arial Regular" charset="0"/>
                <a:cs typeface="Arial Regular" charset="0"/>
                <a:sym typeface="Cabin"/>
              </a:rPr>
              <a:t>υπο</a:t>
            </a:r>
            <a:r>
              <a:rPr lang="el-GR" sz="3600" u="none" strike="noStrike" cap="none" dirty="0">
                <a:solidFill>
                  <a:schemeClr val="lt1"/>
                </a:solidFill>
                <a:latin typeface="Arial Regular" charset="0"/>
                <a:ea typeface="Arial Regular" charset="0"/>
                <a:cs typeface="Arial Regular" charset="0"/>
                <a:sym typeface="Cabin"/>
              </a:rPr>
              <a:t>-συμβολοσειρές που ταιριάζουν με την κανονική έκφραση</a:t>
            </a:r>
            <a:endParaRPr lang="en-US" sz="3600" u="none" strike="noStrike" cap="none" dirty="0">
              <a:solidFill>
                <a:schemeClr val="lt1"/>
              </a:solidFill>
              <a:latin typeface="Arial Regular" charset="0"/>
              <a:ea typeface="Arial Regular" charset="0"/>
              <a:cs typeface="Arial Regular" charset="0"/>
              <a:sym typeface="Cabin"/>
            </a:endParaRPr>
          </a:p>
        </p:txBody>
      </p:sp>
      <p:sp>
        <p:nvSpPr>
          <p:cNvPr id="335" name="Shape 335"/>
          <p:cNvSpPr txBox="1"/>
          <p:nvPr/>
        </p:nvSpPr>
        <p:spPr>
          <a:xfrm>
            <a:off x="1155700" y="4959467"/>
            <a:ext cx="14121086" cy="3575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import re</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x </a:t>
            </a:r>
            <a:r>
              <a:rPr lang="en-US" sz="3200" i="0" u="none" strike="noStrike" cap="none" dirty="0">
                <a:solidFill>
                  <a:schemeClr val="lt1"/>
                </a:solidFill>
                <a:latin typeface="Courier"/>
                <a:ea typeface="Courier New"/>
                <a:cs typeface="Courier"/>
                <a:sym typeface="Courier New"/>
              </a:rPr>
              <a:t>= '</a:t>
            </a:r>
            <a:r>
              <a:rPr lang="el-GR" sz="3200" i="0" u="none" strike="noStrike" cap="none" dirty="0">
                <a:solidFill>
                  <a:schemeClr val="lt1"/>
                </a:solidFill>
                <a:latin typeface="Courier"/>
                <a:ea typeface="Courier New"/>
                <a:cs typeface="Courier"/>
                <a:sym typeface="Courier New"/>
              </a:rPr>
              <a:t>Τα</a:t>
            </a:r>
            <a:r>
              <a:rPr lang="en-US" sz="3200" i="0" u="none" strike="noStrike" cap="none" dirty="0">
                <a:solidFill>
                  <a:schemeClr val="lt1"/>
                </a:solidFill>
                <a:latin typeface="Courier"/>
                <a:ea typeface="Courier New"/>
                <a:cs typeface="Courier"/>
                <a:sym typeface="Courier New"/>
              </a:rPr>
              <a:t> 2 </a:t>
            </a:r>
            <a:r>
              <a:rPr lang="el-GR" sz="3200" i="0" u="none" strike="noStrike" cap="none" dirty="0">
                <a:solidFill>
                  <a:schemeClr val="lt1"/>
                </a:solidFill>
                <a:latin typeface="Courier"/>
                <a:ea typeface="Courier New"/>
                <a:cs typeface="Courier"/>
                <a:sym typeface="Courier New"/>
              </a:rPr>
              <a:t>αγαπημένα μου νούμερα είναι</a:t>
            </a:r>
            <a:r>
              <a:rPr lang="en-US" sz="3200" i="0" u="none" strike="noStrike" cap="none" dirty="0">
                <a:solidFill>
                  <a:schemeClr val="lt1"/>
                </a:solidFill>
                <a:latin typeface="Courier"/>
                <a:ea typeface="Courier New"/>
                <a:cs typeface="Courier"/>
                <a:sym typeface="Courier New"/>
              </a:rPr>
              <a:t> </a:t>
            </a:r>
            <a:r>
              <a:rPr lang="el-GR" sz="3200" i="0" u="none" strike="noStrike" cap="none" dirty="0">
                <a:solidFill>
                  <a:schemeClr val="lt1"/>
                </a:solidFill>
                <a:latin typeface="Courier"/>
                <a:ea typeface="Courier New"/>
                <a:cs typeface="Courier"/>
                <a:sym typeface="Courier New"/>
              </a:rPr>
              <a:t>το </a:t>
            </a:r>
            <a:r>
              <a:rPr lang="en-US" sz="3200" i="0" u="none" strike="noStrike" cap="none" dirty="0">
                <a:solidFill>
                  <a:schemeClr val="lt1"/>
                </a:solidFill>
                <a:latin typeface="Courier"/>
                <a:ea typeface="Courier New"/>
                <a:cs typeface="Courier"/>
                <a:sym typeface="Courier New"/>
              </a:rPr>
              <a:t>19 </a:t>
            </a:r>
            <a:r>
              <a:rPr lang="el-GR" sz="3200" i="0" u="none" strike="noStrike" cap="none" dirty="0">
                <a:solidFill>
                  <a:schemeClr val="lt1"/>
                </a:solidFill>
                <a:latin typeface="Courier"/>
                <a:ea typeface="Courier New"/>
                <a:cs typeface="Courier"/>
                <a:sym typeface="Courier New"/>
              </a:rPr>
              <a:t>και το </a:t>
            </a:r>
            <a:r>
              <a:rPr lang="en-US" sz="3200" i="0" u="none" strike="noStrike" cap="none" dirty="0">
                <a:solidFill>
                  <a:schemeClr val="lt1"/>
                </a:solidFill>
                <a:latin typeface="Courier"/>
                <a:ea typeface="Courier New"/>
                <a:cs typeface="Courier"/>
                <a:sym typeface="Courier New"/>
              </a:rPr>
              <a:t>42'</a:t>
            </a:r>
            <a:endParaRPr lang="en-US"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y = </a:t>
            </a:r>
            <a:r>
              <a:rPr lang="en-US" sz="3000" i="0" u="none" strike="noStrike" cap="none" dirty="0" err="1">
                <a:solidFill>
                  <a:srgbClr val="FF00FF"/>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[0-9]+</a:t>
            </a:r>
            <a:r>
              <a:rPr lang="en-US" sz="3000" i="0" u="none" strike="noStrike" cap="none" dirty="0">
                <a:solidFill>
                  <a:schemeClr val="lt1"/>
                </a:solidFill>
                <a:latin typeface="Courier"/>
                <a:ea typeface="Courier New"/>
                <a:cs typeface="Courier"/>
                <a:sym typeface="Courier New"/>
              </a:rPr>
              <a:t>',x)</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print(y)</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rgbClr val="FF7F00"/>
                </a:solidFill>
                <a:latin typeface="Courier"/>
                <a:ea typeface="Courier New"/>
                <a:cs typeface="Courier"/>
                <a:sym typeface="Courier New"/>
              </a:rPr>
              <a:t>['2', '19', '42']</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y = </a:t>
            </a:r>
            <a:r>
              <a:rPr lang="en-US" sz="3000" i="0" u="none" strike="noStrike" cap="none" dirty="0" err="1">
                <a:solidFill>
                  <a:srgbClr val="FF00FF"/>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[AEIOU]+</a:t>
            </a:r>
            <a:r>
              <a:rPr lang="en-US" sz="3000" i="0" u="none" strike="noStrike" cap="none" dirty="0">
                <a:solidFill>
                  <a:schemeClr val="lt1"/>
                </a:solidFill>
                <a:latin typeface="Courier"/>
                <a:ea typeface="Courier New"/>
                <a:cs typeface="Courier"/>
                <a:sym typeface="Courier New"/>
              </a:rPr>
              <a:t>',x)</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print(y)</a:t>
            </a:r>
          </a:p>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a:solidFill>
                  <a:srgbClr val="FF7F00"/>
                </a:solidFill>
                <a:latin typeface="Courier"/>
                <a:ea typeface="Courier New"/>
                <a:cs typeface="Courier"/>
                <a:sym typeface="Courier New"/>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Shape 340"/>
          <p:cNvSpPr txBox="1">
            <a:spLocks noGrp="1"/>
          </p:cNvSpPr>
          <p:nvPr>
            <p:ph type="title"/>
          </p:nvPr>
        </p:nvSpPr>
        <p:spPr>
          <a:xfrm>
            <a:off x="262809" y="700188"/>
            <a:ext cx="15730381" cy="17255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Regular" charset="0"/>
                <a:ea typeface="Arial Regular" charset="0"/>
                <a:cs typeface="Arial Regular" charset="0"/>
                <a:sym typeface="Cabin"/>
              </a:rPr>
              <a:t>Προειδοποίηση: </a:t>
            </a:r>
            <a:r>
              <a:rPr lang="el-GR" sz="7600" u="none" strike="noStrike" cap="none" dirty="0">
                <a:solidFill>
                  <a:srgbClr val="FF00FF"/>
                </a:solidFill>
                <a:latin typeface="Arial Regular" charset="0"/>
                <a:ea typeface="Arial Regular" charset="0"/>
                <a:cs typeface="Arial Regular" charset="0"/>
                <a:sym typeface="Cabin"/>
              </a:rPr>
              <a:t>Ά</a:t>
            </a:r>
            <a:r>
              <a:rPr lang="el-GR" sz="7600" dirty="0">
                <a:solidFill>
                  <a:srgbClr val="FF00FF"/>
                </a:solidFill>
                <a:sym typeface="Cabin"/>
              </a:rPr>
              <a:t>πληστο</a:t>
            </a:r>
            <a:r>
              <a:rPr lang="el-GR" sz="7600" u="none" strike="noStrike" cap="none" dirty="0">
                <a:solidFill>
                  <a:srgbClr val="FFD966"/>
                </a:solidFill>
                <a:latin typeface="Arial Regular" charset="0"/>
                <a:ea typeface="Arial Regular" charset="0"/>
                <a:cs typeface="Arial Regular" charset="0"/>
                <a:sym typeface="Cabin"/>
              </a:rPr>
              <a:t> Ταίριασμα</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341" name="Shape 341"/>
          <p:cNvSpPr txBox="1">
            <a:spLocks noGrp="1"/>
          </p:cNvSpPr>
          <p:nvPr>
            <p:ph type="body" idx="1"/>
          </p:nvPr>
        </p:nvSpPr>
        <p:spPr>
          <a:xfrm>
            <a:off x="1162000" y="2397401"/>
            <a:ext cx="13932000" cy="1565270"/>
          </a:xfrm>
          <a:prstGeom prst="rect">
            <a:avLst/>
          </a:prstGeom>
          <a:noFill/>
          <a:ln>
            <a:noFill/>
          </a:ln>
        </p:spPr>
        <p:txBody>
          <a:bodyPr lIns="38100" tIns="38100" rIns="38100" bIns="38100" anchor="t" anchorCtr="0">
            <a:noAutofit/>
          </a:bodyPr>
          <a:lstStyle/>
          <a:p>
            <a:pPr marL="378206" marR="0" lvl="0" indent="0" algn="l" rtl="0">
              <a:lnSpc>
                <a:spcPct val="100000"/>
              </a:lnSpc>
              <a:spcBef>
                <a:spcPts val="0"/>
              </a:spcBef>
              <a:spcAft>
                <a:spcPts val="0"/>
              </a:spcAft>
              <a:buClr>
                <a:schemeClr val="lt1"/>
              </a:buClr>
              <a:buSzPct val="100000"/>
              <a:buNone/>
            </a:pPr>
            <a:r>
              <a:rPr lang="el-GR" sz="3600" u="none" strike="noStrike" cap="none" dirty="0">
                <a:solidFill>
                  <a:schemeClr val="lt1"/>
                </a:solidFill>
                <a:latin typeface="Arial Regular" charset="0"/>
                <a:ea typeface="Arial Regular" charset="0"/>
                <a:cs typeface="Arial Regular" charset="0"/>
                <a:sym typeface="Cabin"/>
              </a:rPr>
              <a:t>Οι χαρακτήρες </a:t>
            </a:r>
            <a:r>
              <a:rPr lang="el-GR" sz="3600" dirty="0">
                <a:solidFill>
                  <a:srgbClr val="FF7F00"/>
                </a:solidFill>
                <a:sym typeface="Cabin"/>
              </a:rPr>
              <a:t>επανάληψης</a:t>
            </a:r>
            <a:r>
              <a:rPr lang="el-GR" sz="3600" u="none" strike="noStrike" cap="none" dirty="0">
                <a:solidFill>
                  <a:schemeClr val="lt1"/>
                </a:solidFill>
                <a:latin typeface="Arial Regular" charset="0"/>
                <a:ea typeface="Arial Regular" charset="0"/>
                <a:cs typeface="Arial Regular" charset="0"/>
                <a:sym typeface="Cabin"/>
              </a:rPr>
              <a:t> (</a:t>
            </a:r>
            <a:r>
              <a:rPr lang="el-GR" sz="3600" dirty="0">
                <a:solidFill>
                  <a:srgbClr val="FF7F00"/>
                </a:solidFill>
                <a:sym typeface="Cabin"/>
              </a:rPr>
              <a:t>* </a:t>
            </a:r>
            <a:r>
              <a:rPr lang="el-GR" sz="3600" u="none" strike="noStrike" cap="none" dirty="0">
                <a:solidFill>
                  <a:schemeClr val="lt1"/>
                </a:solidFill>
                <a:latin typeface="Arial Regular" charset="0"/>
                <a:ea typeface="Arial Regular" charset="0"/>
                <a:cs typeface="Arial Regular" charset="0"/>
                <a:sym typeface="Cabin"/>
              </a:rPr>
              <a:t>και </a:t>
            </a:r>
            <a:r>
              <a:rPr lang="el-GR" sz="3600" dirty="0">
                <a:solidFill>
                  <a:srgbClr val="FF7F00"/>
                </a:solidFill>
                <a:sym typeface="Cabin"/>
              </a:rPr>
              <a:t>+</a:t>
            </a:r>
            <a:r>
              <a:rPr lang="el-GR" sz="3600" u="none" strike="noStrike" cap="none" dirty="0">
                <a:solidFill>
                  <a:schemeClr val="lt1"/>
                </a:solidFill>
                <a:latin typeface="Arial Regular" charset="0"/>
                <a:ea typeface="Arial Regular" charset="0"/>
                <a:cs typeface="Arial Regular" charset="0"/>
                <a:sym typeface="Cabin"/>
              </a:rPr>
              <a:t>) ωθούν προς τα έξω και προς τις δύο κατευθύνσεις (άπληστοι) για να ταιριάξουν με τη μεγαλύτερη δυνατή συμβολοσειρά</a:t>
            </a:r>
            <a:endParaRPr lang="en-US" sz="3600" u="none" strike="noStrike" cap="none" dirty="0">
              <a:solidFill>
                <a:schemeClr val="lt1"/>
              </a:solidFill>
              <a:latin typeface="Arial Regular" charset="0"/>
              <a:ea typeface="Arial Regular" charset="0"/>
              <a:cs typeface="Arial Regular" charset="0"/>
              <a:sym typeface="Cabin"/>
            </a:endParaRPr>
          </a:p>
        </p:txBody>
      </p:sp>
      <p:sp>
        <p:nvSpPr>
          <p:cNvPr id="342" name="Shape 342"/>
          <p:cNvSpPr txBox="1"/>
          <p:nvPr/>
        </p:nvSpPr>
        <p:spPr>
          <a:xfrm>
            <a:off x="987425" y="4168770"/>
            <a:ext cx="10033000" cy="2705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import re</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x = '</a:t>
            </a:r>
            <a:r>
              <a:rPr lang="en-US" sz="3000" i="0" u="none" strike="noStrike" cap="none" dirty="0">
                <a:solidFill>
                  <a:srgbClr val="FF00FF"/>
                </a:solidFill>
                <a:latin typeface="Courier"/>
                <a:ea typeface="Courier New"/>
                <a:cs typeface="Courier"/>
                <a:sym typeface="Courier New"/>
              </a:rPr>
              <a:t>From: Using the :</a:t>
            </a:r>
            <a:r>
              <a:rPr lang="en-US" sz="3000" i="0" u="none" strike="noStrike" cap="none" dirty="0">
                <a:solidFill>
                  <a:schemeClr val="lt1"/>
                </a:solidFill>
                <a:latin typeface="Courier"/>
                <a:ea typeface="Courier New"/>
                <a:cs typeface="Courier"/>
                <a:sym typeface="Courier New"/>
              </a:rPr>
              <a:t> character'</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y = </a:t>
            </a:r>
            <a:r>
              <a:rPr lang="en-US" sz="3000" i="0" u="none" strike="noStrike" cap="none" dirty="0" err="1">
                <a:solidFill>
                  <a:schemeClr val="lt1"/>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^F.+:</a:t>
            </a:r>
            <a:r>
              <a:rPr lang="en-US" sz="3000" i="0" u="none" strike="noStrike" cap="none" dirty="0">
                <a:solidFill>
                  <a:schemeClr val="lt1"/>
                </a:solidFill>
                <a:latin typeface="Courier"/>
                <a:ea typeface="Courier New"/>
                <a:cs typeface="Courier"/>
                <a:sym typeface="Courier New"/>
              </a:rPr>
              <a:t>', x)</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print(y)</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00FF00"/>
                </a:solidFill>
                <a:latin typeface="Courier"/>
                <a:ea typeface="Courier New"/>
                <a:cs typeface="Courier"/>
                <a:sym typeface="Courier New"/>
              </a:rPr>
              <a:t>From: Using the :</a:t>
            </a:r>
            <a:r>
              <a:rPr lang="en-US" sz="3000" i="0" u="none" strike="noStrike" cap="none" dirty="0">
                <a:solidFill>
                  <a:schemeClr val="lt1"/>
                </a:solidFill>
                <a:latin typeface="Courier"/>
                <a:ea typeface="Courier New"/>
                <a:cs typeface="Courier"/>
                <a:sym typeface="Courier New"/>
              </a:rPr>
              <a:t>']</a:t>
            </a:r>
          </a:p>
        </p:txBody>
      </p:sp>
      <p:sp>
        <p:nvSpPr>
          <p:cNvPr id="343" name="Shape 343"/>
          <p:cNvSpPr txBox="1"/>
          <p:nvPr/>
        </p:nvSpPr>
        <p:spPr>
          <a:xfrm>
            <a:off x="10909300" y="5153020"/>
            <a:ext cx="2588999" cy="102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6000" b="0" i="0" u="none" strike="noStrike" cap="none">
                <a:solidFill>
                  <a:srgbClr val="00FF00"/>
                </a:solidFill>
                <a:latin typeface="Courier"/>
                <a:ea typeface="Courier New"/>
                <a:cs typeface="Courier"/>
                <a:sym typeface="Courier New"/>
              </a:rPr>
              <a:t>^F</a:t>
            </a:r>
            <a:r>
              <a:rPr lang="en-US" sz="6000" b="0" i="0" u="none" strike="noStrike" cap="none">
                <a:solidFill>
                  <a:srgbClr val="FF7F00"/>
                </a:solidFill>
                <a:latin typeface="Courier"/>
                <a:ea typeface="Courier New"/>
                <a:cs typeface="Courier"/>
                <a:sym typeface="Courier New"/>
              </a:rPr>
              <a:t>.+</a:t>
            </a:r>
            <a:r>
              <a:rPr lang="en-US" sz="6000" b="0" i="0" u="none" strike="noStrike" cap="none">
                <a:solidFill>
                  <a:srgbClr val="FFFF00"/>
                </a:solidFill>
                <a:latin typeface="Courier"/>
                <a:ea typeface="Courier New"/>
                <a:cs typeface="Courier"/>
                <a:sym typeface="Courier New"/>
              </a:rPr>
              <a:t>:</a:t>
            </a:r>
          </a:p>
        </p:txBody>
      </p:sp>
      <p:sp>
        <p:nvSpPr>
          <p:cNvPr id="344" name="Shape 344"/>
          <p:cNvSpPr txBox="1"/>
          <p:nvPr/>
        </p:nvSpPr>
        <p:spPr>
          <a:xfrm>
            <a:off x="10748479" y="3634096"/>
            <a:ext cx="5202620"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3600" u="none" strike="noStrike" cap="none" dirty="0">
                <a:solidFill>
                  <a:srgbClr val="FF7F00"/>
                </a:solidFill>
                <a:latin typeface="Arial Regular" charset="0"/>
                <a:ea typeface="Arial Regular" charset="0"/>
                <a:cs typeface="Arial Regular" charset="0"/>
                <a:sym typeface="Cabin"/>
              </a:rPr>
              <a:t>Ένας ή περισσότεροι χαρακτήρες</a:t>
            </a:r>
            <a:endParaRPr lang="en-US" sz="3600" u="none" strike="noStrike" cap="none" dirty="0">
              <a:solidFill>
                <a:srgbClr val="FF7F00"/>
              </a:solidFill>
              <a:latin typeface="Arial Regular" charset="0"/>
              <a:ea typeface="Arial Regular" charset="0"/>
              <a:cs typeface="Arial Regular" charset="0"/>
              <a:sym typeface="Cabin"/>
            </a:endParaRPr>
          </a:p>
        </p:txBody>
      </p:sp>
      <p:cxnSp>
        <p:nvCxnSpPr>
          <p:cNvPr id="345" name="Shape 345"/>
          <p:cNvCxnSpPr>
            <a:cxnSpLocks/>
            <a:endCxn id="344" idx="2"/>
          </p:cNvCxnSpPr>
          <p:nvPr/>
        </p:nvCxnSpPr>
        <p:spPr>
          <a:xfrm flipV="1">
            <a:off x="12652975" y="4777096"/>
            <a:ext cx="696814" cy="585524"/>
          </a:xfrm>
          <a:prstGeom prst="straightConnector1">
            <a:avLst/>
          </a:prstGeom>
          <a:noFill/>
          <a:ln w="76200" cap="rnd" cmpd="sng">
            <a:solidFill>
              <a:srgbClr val="FF7F00"/>
            </a:solidFill>
            <a:prstDash val="solid"/>
            <a:miter/>
            <a:headEnd type="stealth" w="med" len="med"/>
            <a:tailEnd type="none" w="med" len="med"/>
          </a:ln>
        </p:spPr>
      </p:cxnSp>
      <p:sp>
        <p:nvSpPr>
          <p:cNvPr id="346" name="Shape 346"/>
          <p:cNvSpPr txBox="1"/>
          <p:nvPr/>
        </p:nvSpPr>
        <p:spPr>
          <a:xfrm>
            <a:off x="6731876" y="7340520"/>
            <a:ext cx="4723423"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Regular" charset="0"/>
                <a:ea typeface="Arial Regular" charset="0"/>
                <a:cs typeface="Arial Regular" charset="0"/>
                <a:sym typeface="Cabin"/>
              </a:rPr>
              <a:t>Ο πρώτος χαρακτήρας που θα ταιριάξει είναι το </a:t>
            </a:r>
            <a:r>
              <a:rPr lang="en-US" sz="3600" u="none" strike="noStrike" cap="none" dirty="0">
                <a:solidFill>
                  <a:srgbClr val="00FF00"/>
                </a:solidFill>
                <a:latin typeface="Arial Regular" charset="0"/>
                <a:ea typeface="Arial Regular" charset="0"/>
                <a:cs typeface="Arial Regular" charset="0"/>
                <a:sym typeface="Cabin"/>
              </a:rPr>
              <a:t>F</a:t>
            </a:r>
          </a:p>
        </p:txBody>
      </p:sp>
      <p:cxnSp>
        <p:nvCxnSpPr>
          <p:cNvPr id="347" name="Shape 347"/>
          <p:cNvCxnSpPr/>
          <p:nvPr/>
        </p:nvCxnSpPr>
        <p:spPr>
          <a:xfrm flipH="1">
            <a:off x="10757590" y="6183306"/>
            <a:ext cx="514499" cy="935099"/>
          </a:xfrm>
          <a:prstGeom prst="straightConnector1">
            <a:avLst/>
          </a:prstGeom>
          <a:noFill/>
          <a:ln w="76200" cap="rnd" cmpd="sng">
            <a:solidFill>
              <a:srgbClr val="00FF00"/>
            </a:solidFill>
            <a:prstDash val="solid"/>
            <a:miter/>
            <a:headEnd type="stealth" w="med" len="med"/>
            <a:tailEnd type="none" w="med" len="med"/>
          </a:ln>
        </p:spPr>
      </p:cxnSp>
      <p:sp>
        <p:nvSpPr>
          <p:cNvPr id="348" name="Shape 348"/>
          <p:cNvSpPr txBox="1"/>
          <p:nvPr/>
        </p:nvSpPr>
        <p:spPr>
          <a:xfrm>
            <a:off x="11804919" y="7300812"/>
            <a:ext cx="4165499"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3600" u="none" strike="noStrike" cap="none" dirty="0">
                <a:solidFill>
                  <a:srgbClr val="FFFF00"/>
                </a:solidFill>
                <a:latin typeface="Arial Regular" charset="0"/>
                <a:ea typeface="Arial Regular" charset="0"/>
                <a:cs typeface="Arial Regular" charset="0"/>
                <a:sym typeface="Cabin"/>
              </a:rPr>
              <a:t>Ο τελευταίος χαρακτήρας που θα ταιριάξει είναι</a:t>
            </a:r>
            <a:r>
              <a:rPr lang="en-US" sz="3600" u="none" strike="noStrike" cap="none" dirty="0">
                <a:solidFill>
                  <a:srgbClr val="FFFF00"/>
                </a:solidFill>
                <a:latin typeface="Arial Regular" charset="0"/>
                <a:ea typeface="Arial Regular" charset="0"/>
                <a:cs typeface="Arial Regular" charset="0"/>
                <a:sym typeface="Cabin"/>
              </a:rPr>
              <a:t> </a:t>
            </a:r>
            <a:r>
              <a:rPr lang="el-GR" sz="3600" u="none" strike="noStrike" cap="none" dirty="0">
                <a:solidFill>
                  <a:srgbClr val="FFFF00"/>
                </a:solidFill>
                <a:latin typeface="Arial Regular" charset="0"/>
                <a:ea typeface="Arial Regular" charset="0"/>
                <a:cs typeface="Arial Regular" charset="0"/>
                <a:sym typeface="Cabin"/>
              </a:rPr>
              <a:t>το </a:t>
            </a:r>
            <a:r>
              <a:rPr lang="en-US" sz="3600" b="1" u="none" strike="noStrike" cap="none" dirty="0">
                <a:solidFill>
                  <a:srgbClr val="FFFF00"/>
                </a:solidFill>
                <a:latin typeface="Arial Regular" charset="0"/>
                <a:ea typeface="Arial Regular" charset="0"/>
                <a:cs typeface="Arial Regular" charset="0"/>
                <a:sym typeface="Cabin"/>
              </a:rPr>
              <a:t>:</a:t>
            </a:r>
          </a:p>
        </p:txBody>
      </p:sp>
      <p:cxnSp>
        <p:nvCxnSpPr>
          <p:cNvPr id="349" name="Shape 349"/>
          <p:cNvCxnSpPr/>
          <p:nvPr/>
        </p:nvCxnSpPr>
        <p:spPr>
          <a:xfrm>
            <a:off x="13004875" y="6073845"/>
            <a:ext cx="863400" cy="990599"/>
          </a:xfrm>
          <a:prstGeom prst="straightConnector1">
            <a:avLst/>
          </a:prstGeom>
          <a:noFill/>
          <a:ln w="76200" cap="rnd" cmpd="sng">
            <a:solidFill>
              <a:srgbClr val="FFFF00"/>
            </a:solidFill>
            <a:prstDash val="solid"/>
            <a:miter/>
            <a:headEnd type="stealth" w="med" len="med"/>
            <a:tailEnd type="none" w="med" len="med"/>
          </a:ln>
        </p:spPr>
      </p:cxnSp>
      <p:sp>
        <p:nvSpPr>
          <p:cNvPr id="350" name="Shape 350"/>
          <p:cNvSpPr txBox="1"/>
          <p:nvPr/>
        </p:nvSpPr>
        <p:spPr>
          <a:xfrm>
            <a:off x="1155696" y="7359720"/>
            <a:ext cx="4030200" cy="552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3600" u="none" strike="noStrike" cap="none" dirty="0">
                <a:solidFill>
                  <a:srgbClr val="FFFF00"/>
                </a:solidFill>
                <a:latin typeface="Arial Regular" charset="0"/>
                <a:ea typeface="Arial Regular" charset="0"/>
                <a:cs typeface="Arial Regular" charset="0"/>
                <a:sym typeface="Cabin"/>
              </a:rPr>
              <a:t>Γιατί όχι</a:t>
            </a:r>
            <a:r>
              <a:rPr lang="en-US" sz="3600" u="none" strike="noStrike" cap="none" dirty="0">
                <a:solidFill>
                  <a:srgbClr val="FFFF00"/>
                </a:solidFill>
                <a:latin typeface="Arial Regular" charset="0"/>
                <a:ea typeface="Arial Regular" charset="0"/>
                <a:cs typeface="Arial Regular" charset="0"/>
                <a:sym typeface="Cabin"/>
              </a:rPr>
              <a:t> 'From:’ </a:t>
            </a:r>
            <a:r>
              <a:rPr lang="el-GR" sz="3600" u="none" strike="noStrike" cap="none" dirty="0">
                <a:solidFill>
                  <a:srgbClr val="FFFF00"/>
                </a:solidFill>
                <a:latin typeface="Arial Regular" charset="0"/>
                <a:ea typeface="Arial Regular" charset="0"/>
                <a:cs typeface="Arial Regular" charset="0"/>
                <a:sym typeface="Cabin"/>
              </a:rPr>
              <a:t>;</a:t>
            </a:r>
            <a:endParaRPr lang="en-US" sz="3600" u="none" strike="noStrike" cap="none" dirty="0">
              <a:solidFill>
                <a:srgbClr val="FFFF00"/>
              </a:solidFill>
              <a:latin typeface="Arial Regular" charset="0"/>
              <a:ea typeface="Arial Regular" charset="0"/>
              <a:cs typeface="Arial Regular" charset="0"/>
              <a:sym typeface="Cabi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Shape 355"/>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FF"/>
              </a:buClr>
              <a:buSzPct val="25000"/>
              <a:buFont typeface="Cabin"/>
              <a:buNone/>
            </a:pPr>
            <a:r>
              <a:rPr lang="el-GR" sz="7600" u="none" strike="noStrike" cap="none" dirty="0">
                <a:solidFill>
                  <a:srgbClr val="00FFFF"/>
                </a:solidFill>
                <a:latin typeface="Arial Regular" charset="0"/>
                <a:ea typeface="Arial Regular" charset="0"/>
                <a:cs typeface="Arial Regular" charset="0"/>
                <a:sym typeface="Cabin"/>
              </a:rPr>
              <a:t>Μη-Άπληστο</a:t>
            </a:r>
            <a:r>
              <a:rPr lang="en-US" sz="7600" u="none" strike="noStrike" cap="none" dirty="0">
                <a:solidFill>
                  <a:srgbClr val="FFD966"/>
                </a:solidFill>
                <a:latin typeface="Arial Regular" charset="0"/>
                <a:ea typeface="Arial Regular" charset="0"/>
                <a:cs typeface="Arial Regular" charset="0"/>
                <a:sym typeface="Cabin"/>
              </a:rPr>
              <a:t> </a:t>
            </a:r>
            <a:r>
              <a:rPr lang="el-GR" sz="7600" u="none" strike="noStrike" cap="none" dirty="0">
                <a:solidFill>
                  <a:srgbClr val="FFD966"/>
                </a:solidFill>
                <a:latin typeface="Arial Regular" charset="0"/>
                <a:ea typeface="Arial Regular" charset="0"/>
                <a:cs typeface="Arial Regular" charset="0"/>
                <a:sym typeface="Cabin"/>
              </a:rPr>
              <a:t>Ταίριασμα</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356" name="Shape 356"/>
          <p:cNvSpPr txBox="1">
            <a:spLocks noGrp="1"/>
          </p:cNvSpPr>
          <p:nvPr>
            <p:ph type="body" idx="1"/>
          </p:nvPr>
        </p:nvSpPr>
        <p:spPr>
          <a:xfrm>
            <a:off x="899574" y="2581469"/>
            <a:ext cx="11848051" cy="1526909"/>
          </a:xfrm>
          <a:prstGeom prst="rect">
            <a:avLst/>
          </a:prstGeom>
          <a:noFill/>
          <a:ln>
            <a:noFill/>
          </a:ln>
        </p:spPr>
        <p:txBody>
          <a:bodyPr lIns="38100" tIns="38100" rIns="38100" bIns="38100" anchor="t" anchorCtr="0">
            <a:noAutofit/>
          </a:bodyPr>
          <a:lstStyle/>
          <a:p>
            <a:pPr marL="378206" marR="0" lvl="0" indent="0" algn="l" rtl="0">
              <a:lnSpc>
                <a:spcPct val="100000"/>
              </a:lnSpc>
              <a:spcBef>
                <a:spcPts val="0"/>
              </a:spcBef>
              <a:spcAft>
                <a:spcPts val="0"/>
              </a:spcAft>
              <a:buClr>
                <a:schemeClr val="lt1"/>
              </a:buClr>
              <a:buSzPct val="100000"/>
              <a:buNone/>
            </a:pPr>
            <a:r>
              <a:rPr lang="el-GR" sz="3600" u="none" strike="noStrike" cap="none" dirty="0">
                <a:solidFill>
                  <a:schemeClr val="lt1"/>
                </a:solidFill>
                <a:latin typeface="Arial Regular" charset="0"/>
                <a:ea typeface="Arial Regular" charset="0"/>
                <a:cs typeface="Arial Regular" charset="0"/>
                <a:sym typeface="Cabin"/>
              </a:rPr>
              <a:t>Δεν είναι άπληστοι όλοι οι κωδικοί επανάληψης των κανονικών εκφράσεων! Αν προσθέσετε ένα χαρακτήρα </a:t>
            </a:r>
            <a:r>
              <a:rPr lang="en-US" sz="3600" u="none" strike="noStrike" cap="none" dirty="0">
                <a:solidFill>
                  <a:srgbClr val="00FFFF"/>
                </a:solidFill>
                <a:latin typeface="Arial Regular" charset="0"/>
                <a:ea typeface="Arial Regular" charset="0"/>
                <a:cs typeface="Arial Regular" charset="0"/>
                <a:sym typeface="Cabin"/>
              </a:rPr>
              <a:t>?</a:t>
            </a:r>
            <a:r>
              <a:rPr lang="el-GR" sz="3600" u="none" strike="noStrike" cap="none" dirty="0">
                <a:solidFill>
                  <a:schemeClr val="lt1"/>
                </a:solidFill>
                <a:latin typeface="Arial Regular" charset="0"/>
                <a:ea typeface="Arial Regular" charset="0"/>
                <a:cs typeface="Arial Regular" charset="0"/>
                <a:sym typeface="Cabin"/>
              </a:rPr>
              <a:t>, το + και το *  χαλαρώνουν λίγο</a:t>
            </a:r>
            <a:r>
              <a:rPr lang="en-US" sz="3600" u="none" strike="noStrike" cap="none" dirty="0">
                <a:solidFill>
                  <a:schemeClr val="lt1"/>
                </a:solidFill>
                <a:latin typeface="Arial Regular" charset="0"/>
                <a:ea typeface="Arial Regular" charset="0"/>
                <a:cs typeface="Arial Regular" charset="0"/>
                <a:sym typeface="Cabin"/>
              </a:rPr>
              <a:t>...</a:t>
            </a:r>
          </a:p>
        </p:txBody>
      </p:sp>
      <p:sp>
        <p:nvSpPr>
          <p:cNvPr id="357" name="Shape 357"/>
          <p:cNvSpPr txBox="1"/>
          <p:nvPr/>
        </p:nvSpPr>
        <p:spPr>
          <a:xfrm>
            <a:off x="987425" y="4597400"/>
            <a:ext cx="10033000" cy="2705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import re</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x = '</a:t>
            </a:r>
            <a:r>
              <a:rPr lang="en-US" sz="3000" i="0" u="none" strike="noStrike" cap="none" dirty="0">
                <a:solidFill>
                  <a:srgbClr val="00FFFF"/>
                </a:solidFill>
                <a:latin typeface="Courier"/>
                <a:ea typeface="Courier New"/>
                <a:cs typeface="Courier"/>
                <a:sym typeface="Courier New"/>
              </a:rPr>
              <a:t>From:</a:t>
            </a:r>
            <a:r>
              <a:rPr lang="en-US" sz="3000" i="0" u="none" strike="noStrike" cap="none" dirty="0">
                <a:solidFill>
                  <a:srgbClr val="FF00FF"/>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Using the : character'</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y = </a:t>
            </a:r>
            <a:r>
              <a:rPr lang="en-US" sz="3000" i="0" u="none" strike="noStrike" cap="none" dirty="0" err="1">
                <a:solidFill>
                  <a:schemeClr val="lt1"/>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^F.+?:</a:t>
            </a:r>
            <a:r>
              <a:rPr lang="en-US" sz="3000" i="0" u="none" strike="noStrike" cap="none" dirty="0">
                <a:solidFill>
                  <a:schemeClr val="lt1"/>
                </a:solidFill>
                <a:latin typeface="Courier"/>
                <a:ea typeface="Courier New"/>
                <a:cs typeface="Courier"/>
                <a:sym typeface="Courier New"/>
              </a:rPr>
              <a:t>', x)</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print(y)</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00FF00"/>
                </a:solidFill>
                <a:latin typeface="Courier"/>
                <a:ea typeface="Courier New"/>
                <a:cs typeface="Courier"/>
                <a:sym typeface="Courier New"/>
              </a:rPr>
              <a:t>From:</a:t>
            </a:r>
            <a:r>
              <a:rPr lang="en-US" sz="3000" i="0" u="none" strike="noStrike" cap="none" dirty="0">
                <a:solidFill>
                  <a:schemeClr val="lt1"/>
                </a:solidFill>
                <a:latin typeface="Courier"/>
                <a:ea typeface="Courier New"/>
                <a:cs typeface="Courier"/>
                <a:sym typeface="Courier New"/>
              </a:rPr>
              <a:t>']</a:t>
            </a:r>
          </a:p>
        </p:txBody>
      </p:sp>
      <p:sp>
        <p:nvSpPr>
          <p:cNvPr id="358" name="Shape 358"/>
          <p:cNvSpPr txBox="1"/>
          <p:nvPr/>
        </p:nvSpPr>
        <p:spPr>
          <a:xfrm>
            <a:off x="10833100" y="5281604"/>
            <a:ext cx="2966399" cy="102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6000" b="0" i="0" u="none" strike="noStrike" cap="none">
                <a:solidFill>
                  <a:srgbClr val="00FF00"/>
                </a:solidFill>
                <a:latin typeface="Courier"/>
                <a:ea typeface="Courier New"/>
                <a:cs typeface="Courier"/>
                <a:sym typeface="Courier New"/>
              </a:rPr>
              <a:t>^F</a:t>
            </a:r>
            <a:r>
              <a:rPr lang="en-US" sz="6000" b="0" i="0" u="none" strike="noStrike" cap="none">
                <a:solidFill>
                  <a:srgbClr val="FF7F00"/>
                </a:solidFill>
                <a:latin typeface="Courier"/>
                <a:ea typeface="Courier New"/>
                <a:cs typeface="Courier"/>
                <a:sym typeface="Courier New"/>
              </a:rPr>
              <a:t>.+?</a:t>
            </a:r>
            <a:r>
              <a:rPr lang="en-US" sz="6000" i="0" u="none" strike="noStrike" cap="none">
                <a:solidFill>
                  <a:srgbClr val="FFFF00"/>
                </a:solidFill>
                <a:latin typeface="Courier"/>
                <a:ea typeface="Courier New"/>
                <a:cs typeface="Courier"/>
                <a:sym typeface="Courier New"/>
              </a:rPr>
              <a:t>:</a:t>
            </a:r>
          </a:p>
        </p:txBody>
      </p:sp>
      <p:sp>
        <p:nvSpPr>
          <p:cNvPr id="359" name="Shape 359"/>
          <p:cNvSpPr txBox="1"/>
          <p:nvPr/>
        </p:nvSpPr>
        <p:spPr>
          <a:xfrm>
            <a:off x="12316299" y="3344854"/>
            <a:ext cx="3669825" cy="16638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3600" u="none" strike="noStrike" cap="none" dirty="0">
                <a:solidFill>
                  <a:srgbClr val="FF7F00"/>
                </a:solidFill>
                <a:latin typeface="Arial Regular" charset="0"/>
                <a:ea typeface="Arial Regular" charset="0"/>
                <a:cs typeface="Arial Regular" charset="0"/>
                <a:sym typeface="Cabin"/>
              </a:rPr>
              <a:t>Ένας ή περισσότεροι χαρακτήρες αλλά μη άπληστα</a:t>
            </a:r>
            <a:endParaRPr lang="en-US" sz="3600" u="none" strike="noStrike" cap="none" dirty="0">
              <a:solidFill>
                <a:srgbClr val="FF7F00"/>
              </a:solidFill>
              <a:latin typeface="Arial Regular" charset="0"/>
              <a:ea typeface="Arial Regular" charset="0"/>
              <a:cs typeface="Arial Regular" charset="0"/>
              <a:sym typeface="Cabin"/>
            </a:endParaRPr>
          </a:p>
        </p:txBody>
      </p:sp>
      <p:cxnSp>
        <p:nvCxnSpPr>
          <p:cNvPr id="360" name="Shape 360"/>
          <p:cNvCxnSpPr>
            <a:cxnSpLocks/>
            <a:stCxn id="358" idx="0"/>
          </p:cNvCxnSpPr>
          <p:nvPr/>
        </p:nvCxnSpPr>
        <p:spPr>
          <a:xfrm flipV="1">
            <a:off x="12316300" y="5008654"/>
            <a:ext cx="280348" cy="272950"/>
          </a:xfrm>
          <a:prstGeom prst="straightConnector1">
            <a:avLst/>
          </a:prstGeom>
          <a:noFill/>
          <a:ln w="76200" cap="rnd" cmpd="sng">
            <a:solidFill>
              <a:srgbClr val="FF7F00"/>
            </a:solidFill>
            <a:prstDash val="solid"/>
            <a:miter/>
            <a:headEnd type="stealth" w="med" len="med"/>
            <a:tailEnd type="none" w="med" len="med"/>
          </a:ln>
        </p:spPr>
      </p:cxnSp>
      <p:cxnSp>
        <p:nvCxnSpPr>
          <p:cNvPr id="362" name="Shape 362"/>
          <p:cNvCxnSpPr/>
          <p:nvPr/>
        </p:nvCxnSpPr>
        <p:spPr>
          <a:xfrm flipH="1">
            <a:off x="10644036" y="6311890"/>
            <a:ext cx="514499" cy="935099"/>
          </a:xfrm>
          <a:prstGeom prst="straightConnector1">
            <a:avLst/>
          </a:prstGeom>
          <a:noFill/>
          <a:ln w="76200" cap="rnd" cmpd="sng">
            <a:solidFill>
              <a:srgbClr val="00FF00"/>
            </a:solidFill>
            <a:prstDash val="solid"/>
            <a:miter/>
            <a:headEnd type="stealth" w="med" len="med"/>
            <a:tailEnd type="none" w="med" len="med"/>
          </a:ln>
        </p:spPr>
      </p:cxnSp>
      <p:cxnSp>
        <p:nvCxnSpPr>
          <p:cNvPr id="364" name="Shape 364"/>
          <p:cNvCxnSpPr>
            <a:cxnSpLocks/>
          </p:cNvCxnSpPr>
          <p:nvPr/>
        </p:nvCxnSpPr>
        <p:spPr>
          <a:xfrm>
            <a:off x="13483749" y="6217054"/>
            <a:ext cx="384600" cy="975900"/>
          </a:xfrm>
          <a:prstGeom prst="straightConnector1">
            <a:avLst/>
          </a:prstGeom>
          <a:noFill/>
          <a:ln w="76200" cap="rnd" cmpd="sng">
            <a:solidFill>
              <a:srgbClr val="FFFF00"/>
            </a:solidFill>
            <a:prstDash val="solid"/>
            <a:miter/>
            <a:headEnd type="stealth" w="med" len="med"/>
            <a:tailEnd type="none" w="med" len="med"/>
          </a:ln>
        </p:spPr>
      </p:cxnSp>
      <p:sp>
        <p:nvSpPr>
          <p:cNvPr id="13" name="Shape 346">
            <a:extLst>
              <a:ext uri="{FF2B5EF4-FFF2-40B4-BE49-F238E27FC236}">
                <a16:creationId xmlns:a16="http://schemas.microsoft.com/office/drawing/2014/main" id="{9752591D-E158-4200-81EE-F82333A4466A}"/>
              </a:ext>
            </a:extLst>
          </p:cNvPr>
          <p:cNvSpPr txBox="1"/>
          <p:nvPr/>
        </p:nvSpPr>
        <p:spPr>
          <a:xfrm>
            <a:off x="6731876" y="7387818"/>
            <a:ext cx="4723423"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Regular" charset="0"/>
                <a:ea typeface="Arial Regular" charset="0"/>
                <a:cs typeface="Arial Regular" charset="0"/>
                <a:sym typeface="Cabin"/>
              </a:rPr>
              <a:t>Ο πρώτος χαρακτήρας που θα ταιριάξει είναι το </a:t>
            </a:r>
            <a:r>
              <a:rPr lang="en-US" sz="3600" u="none" strike="noStrike" cap="none" dirty="0">
                <a:solidFill>
                  <a:srgbClr val="00FF00"/>
                </a:solidFill>
                <a:latin typeface="Arial Regular" charset="0"/>
                <a:ea typeface="Arial Regular" charset="0"/>
                <a:cs typeface="Arial Regular" charset="0"/>
                <a:sym typeface="Cabin"/>
              </a:rPr>
              <a:t>F</a:t>
            </a:r>
          </a:p>
        </p:txBody>
      </p:sp>
      <p:sp>
        <p:nvSpPr>
          <p:cNvPr id="14" name="Shape 348">
            <a:extLst>
              <a:ext uri="{FF2B5EF4-FFF2-40B4-BE49-F238E27FC236}">
                <a16:creationId xmlns:a16="http://schemas.microsoft.com/office/drawing/2014/main" id="{DAD92F89-7AC1-4BD4-AEB5-22051ECEA505}"/>
              </a:ext>
            </a:extLst>
          </p:cNvPr>
          <p:cNvSpPr txBox="1"/>
          <p:nvPr/>
        </p:nvSpPr>
        <p:spPr>
          <a:xfrm>
            <a:off x="11804919" y="7348110"/>
            <a:ext cx="4165499"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3600" u="none" strike="noStrike" cap="none" dirty="0">
                <a:solidFill>
                  <a:srgbClr val="FFFF00"/>
                </a:solidFill>
                <a:latin typeface="Arial Regular" charset="0"/>
                <a:ea typeface="Arial Regular" charset="0"/>
                <a:cs typeface="Arial Regular" charset="0"/>
                <a:sym typeface="Cabin"/>
              </a:rPr>
              <a:t>Ο τελευταίος χαρακτήρας που θα ταιριάξει είναι</a:t>
            </a:r>
            <a:r>
              <a:rPr lang="en-US" sz="3600" u="none" strike="noStrike" cap="none" dirty="0">
                <a:solidFill>
                  <a:srgbClr val="FFFF00"/>
                </a:solidFill>
                <a:latin typeface="Arial Regular" charset="0"/>
                <a:ea typeface="Arial Regular" charset="0"/>
                <a:cs typeface="Arial Regular" charset="0"/>
                <a:sym typeface="Cabin"/>
              </a:rPr>
              <a:t> </a:t>
            </a:r>
            <a:r>
              <a:rPr lang="el-GR" sz="3600" u="none" strike="noStrike" cap="none" dirty="0">
                <a:solidFill>
                  <a:srgbClr val="FFFF00"/>
                </a:solidFill>
                <a:latin typeface="Arial Regular" charset="0"/>
                <a:ea typeface="Arial Regular" charset="0"/>
                <a:cs typeface="Arial Regular" charset="0"/>
                <a:sym typeface="Cabin"/>
              </a:rPr>
              <a:t>το </a:t>
            </a:r>
            <a:r>
              <a:rPr lang="en-US" sz="3600" b="1" u="none" strike="noStrike" cap="none" dirty="0">
                <a:solidFill>
                  <a:srgbClr val="FFFF00"/>
                </a:solidFill>
                <a:latin typeface="Arial Regular" charset="0"/>
                <a:ea typeface="Arial Regular" charset="0"/>
                <a:cs typeface="Arial Regular" charset="0"/>
                <a:sym typeface="Cabin"/>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Shape 369"/>
          <p:cNvSpPr txBox="1">
            <a:spLocks noGrp="1"/>
          </p:cNvSpPr>
          <p:nvPr>
            <p:ph type="title"/>
          </p:nvPr>
        </p:nvSpPr>
        <p:spPr>
          <a:xfrm>
            <a:off x="1155700" y="719792"/>
            <a:ext cx="13932000" cy="17255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Regular" charset="0"/>
                <a:ea typeface="Arial Regular" charset="0"/>
                <a:cs typeface="Arial Regular" charset="0"/>
                <a:sym typeface="Cabin"/>
              </a:rPr>
              <a:t>Καλύτερη Ρύθμιση</a:t>
            </a:r>
            <a:r>
              <a:rPr lang="en-US" sz="7600" u="none" strike="noStrike" cap="none" dirty="0">
                <a:solidFill>
                  <a:srgbClr val="FFD966"/>
                </a:solidFill>
                <a:latin typeface="Arial Regular" charset="0"/>
                <a:ea typeface="Arial Regular" charset="0"/>
                <a:cs typeface="Arial Regular" charset="0"/>
                <a:sym typeface="Cabin"/>
              </a:rPr>
              <a:t> </a:t>
            </a:r>
            <a:r>
              <a:rPr lang="el-GR" sz="7600" u="none" strike="noStrike" cap="none" dirty="0">
                <a:solidFill>
                  <a:srgbClr val="FFD966"/>
                </a:solidFill>
                <a:latin typeface="Arial Regular" charset="0"/>
                <a:ea typeface="Arial Regular" charset="0"/>
                <a:cs typeface="Arial Regular" charset="0"/>
                <a:sym typeface="Cabin"/>
              </a:rPr>
              <a:t>Εξαγωγής</a:t>
            </a:r>
            <a:r>
              <a:rPr lang="en-US" sz="7600" u="none" strike="noStrike" cap="none" dirty="0">
                <a:solidFill>
                  <a:srgbClr val="FFD966"/>
                </a:solidFill>
                <a:latin typeface="Arial Regular" charset="0"/>
                <a:ea typeface="Arial Regular" charset="0"/>
                <a:cs typeface="Arial Regular" charset="0"/>
                <a:sym typeface="Cabin"/>
              </a:rPr>
              <a:t> </a:t>
            </a:r>
            <a:r>
              <a:rPr lang="el-GR" sz="7600" u="none" strike="noStrike" cap="none" dirty="0">
                <a:solidFill>
                  <a:srgbClr val="FFD966"/>
                </a:solidFill>
                <a:latin typeface="Arial Regular" charset="0"/>
                <a:ea typeface="Arial Regular" charset="0"/>
                <a:cs typeface="Arial Regular" charset="0"/>
                <a:sym typeface="Cabin"/>
              </a:rPr>
              <a:t>Συμβολοσειρών</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370" name="Shape 370"/>
          <p:cNvSpPr txBox="1">
            <a:spLocks noGrp="1"/>
          </p:cNvSpPr>
          <p:nvPr>
            <p:ph type="body" idx="1"/>
          </p:nvPr>
        </p:nvSpPr>
        <p:spPr>
          <a:xfrm>
            <a:off x="886623" y="2603501"/>
            <a:ext cx="14482755" cy="1642986"/>
          </a:xfrm>
          <a:prstGeom prst="rect">
            <a:avLst/>
          </a:prstGeom>
          <a:noFill/>
          <a:ln>
            <a:noFill/>
          </a:ln>
        </p:spPr>
        <p:txBody>
          <a:bodyPr lIns="38100" tIns="38100" rIns="38100" bIns="38100" anchor="t" anchorCtr="0">
            <a:noAutofit/>
          </a:bodyPr>
          <a:lstStyle/>
          <a:p>
            <a:pPr marL="0" marR="0" lvl="0" indent="0" algn="l" rtl="0">
              <a:lnSpc>
                <a:spcPct val="100000"/>
              </a:lnSpc>
              <a:spcBef>
                <a:spcPts val="0"/>
              </a:spcBef>
              <a:spcAft>
                <a:spcPts val="0"/>
              </a:spcAft>
              <a:buSzPct val="100000"/>
              <a:buNone/>
            </a:pPr>
            <a:r>
              <a:rPr lang="el-GR" u="none" strike="noStrike" cap="none" dirty="0">
                <a:solidFill>
                  <a:schemeClr val="lt1"/>
                </a:solidFill>
                <a:latin typeface="Arial Regular" charset="0"/>
                <a:ea typeface="Arial Regular" charset="0"/>
                <a:cs typeface="Arial Regular" charset="0"/>
                <a:sym typeface="Cabin"/>
              </a:rPr>
              <a:t>Μπορείτε να βελτιώσετε την αντιστοίχιση του </a:t>
            </a:r>
            <a:r>
              <a:rPr lang="en-US" u="none" strike="noStrike" cap="none" dirty="0" err="1">
                <a:solidFill>
                  <a:srgbClr val="FF00FF"/>
                </a:solidFill>
                <a:latin typeface="Arial Regular" charset="0"/>
                <a:ea typeface="Arial Regular" charset="0"/>
                <a:cs typeface="Arial Regular" charset="0"/>
                <a:sym typeface="Cabin"/>
              </a:rPr>
              <a:t>re.findall</a:t>
            </a:r>
            <a:r>
              <a:rPr lang="en-US" u="none" strike="noStrike" cap="none" dirty="0">
                <a:solidFill>
                  <a:srgbClr val="FF00FF"/>
                </a:solidFill>
                <a:latin typeface="Arial Regular" charset="0"/>
                <a:ea typeface="Arial Regular" charset="0"/>
                <a:cs typeface="Arial Regular" charset="0"/>
                <a:sym typeface="Cabin"/>
              </a:rPr>
              <a:t>()</a:t>
            </a:r>
            <a:r>
              <a:rPr lang="el-GR" u="none" strike="noStrike" cap="none" dirty="0">
                <a:solidFill>
                  <a:schemeClr val="lt1"/>
                </a:solidFill>
                <a:latin typeface="Arial Regular" charset="0"/>
                <a:ea typeface="Arial Regular" charset="0"/>
                <a:cs typeface="Arial Regular" charset="0"/>
                <a:sym typeface="Cabin"/>
              </a:rPr>
              <a:t> και να καθορίσετε ξεχωριστά ποιο τμήμα της αντιστοίχισης πρόκειται να εξαχθεί χρησιμοποιώντας παρενθέσεις</a:t>
            </a:r>
            <a:endParaRPr lang="en-US" u="none" strike="noStrike" cap="none" dirty="0">
              <a:solidFill>
                <a:schemeClr val="lt1"/>
              </a:solidFill>
              <a:latin typeface="Arial Regular" charset="0"/>
              <a:ea typeface="Arial Regular" charset="0"/>
              <a:cs typeface="Arial Regular" charset="0"/>
              <a:sym typeface="Cabin"/>
            </a:endParaRPr>
          </a:p>
        </p:txBody>
      </p:sp>
      <p:sp>
        <p:nvSpPr>
          <p:cNvPr id="371" name="Shape 371"/>
          <p:cNvSpPr txBox="1"/>
          <p:nvPr/>
        </p:nvSpPr>
        <p:spPr>
          <a:xfrm>
            <a:off x="959775" y="4302762"/>
            <a:ext cx="14409602" cy="673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dirty="0">
                <a:solidFill>
                  <a:srgbClr val="FF7F00"/>
                </a:solidFill>
                <a:latin typeface="Courier"/>
                <a:ea typeface="Courier New"/>
                <a:cs typeface="Courier"/>
                <a:sym typeface="Courier New"/>
              </a:rPr>
              <a:t>From </a:t>
            </a:r>
            <a:r>
              <a:rPr lang="en-US" sz="3000" i="0" u="none" strike="noStrike" cap="none" dirty="0" err="1">
                <a:solidFill>
                  <a:srgbClr val="00FF00"/>
                </a:solidFill>
                <a:latin typeface="Courier"/>
                <a:ea typeface="Courier New"/>
                <a:cs typeface="Courier"/>
                <a:sym typeface="Courier New"/>
              </a:rPr>
              <a:t>stephen.marquard@uct.ac.za</a:t>
            </a:r>
            <a:r>
              <a:rPr lang="en-US" sz="3000" i="0" u="none" strike="noStrike" cap="none" dirty="0">
                <a:solidFill>
                  <a:srgbClr val="FF7F00"/>
                </a:solidFill>
                <a:latin typeface="Courier"/>
                <a:ea typeface="Courier New"/>
                <a:cs typeface="Courier"/>
                <a:sym typeface="Courier New"/>
              </a:rPr>
              <a:t> Sat Jan  5 09:14:16 2008</a:t>
            </a:r>
          </a:p>
        </p:txBody>
      </p:sp>
      <p:sp>
        <p:nvSpPr>
          <p:cNvPr id="372" name="Shape 372"/>
          <p:cNvSpPr txBox="1"/>
          <p:nvPr/>
        </p:nvSpPr>
        <p:spPr>
          <a:xfrm>
            <a:off x="1670718" y="5141017"/>
            <a:ext cx="11107074" cy="1945784"/>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y = </a:t>
            </a:r>
            <a:r>
              <a:rPr lang="en-US" sz="3000" i="0" u="none" strike="noStrike" cap="none" dirty="0" err="1">
                <a:solidFill>
                  <a:schemeClr val="lt1"/>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\S+@\</a:t>
            </a:r>
            <a:r>
              <a:rPr lang="en-US" sz="3000" i="0" u="none" strike="noStrike" cap="none" dirty="0" err="1">
                <a:solidFill>
                  <a:srgbClr val="FFFF00"/>
                </a:solidFill>
                <a:latin typeface="Courier"/>
                <a:ea typeface="Courier New"/>
                <a:cs typeface="Courier"/>
                <a:sym typeface="Courier New"/>
              </a:rPr>
              <a:t>S+</a:t>
            </a:r>
            <a:r>
              <a:rPr lang="en-US" sz="3000" i="0" u="none" strike="noStrike" cap="none" dirty="0" err="1">
                <a:solidFill>
                  <a:schemeClr val="lt1"/>
                </a:solidFill>
                <a:latin typeface="Courier"/>
                <a:ea typeface="Courier New"/>
                <a:cs typeface="Courier"/>
                <a:sym typeface="Courier New"/>
              </a:rPr>
              <a:t>',x</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print(y)</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New"/>
                <a:cs typeface="Courier"/>
                <a:sym typeface="Courier New"/>
              </a:rPr>
              <a:t>['</a:t>
            </a:r>
            <a:r>
              <a:rPr lang="en-US" sz="3000" i="0" u="none" strike="noStrike" cap="none" dirty="0" err="1">
                <a:solidFill>
                  <a:srgbClr val="FFFF00"/>
                </a:solidFill>
                <a:latin typeface="Courier"/>
                <a:ea typeface="Courier New"/>
                <a:cs typeface="Courier"/>
                <a:sym typeface="Courier New"/>
              </a:rPr>
              <a:t>stephen.marquard@uct.ac.za</a:t>
            </a:r>
            <a:r>
              <a:rPr lang="en-US" sz="3000" i="0" u="none" strike="noStrike" cap="none" dirty="0">
                <a:solidFill>
                  <a:srgbClr val="FFFF00"/>
                </a:solidFill>
                <a:latin typeface="Courier"/>
                <a:ea typeface="Courier New"/>
                <a:cs typeface="Courier"/>
                <a:sym typeface="Courier New"/>
              </a:rPr>
              <a:t>’]</a:t>
            </a:r>
          </a:p>
        </p:txBody>
      </p:sp>
      <p:sp>
        <p:nvSpPr>
          <p:cNvPr id="373" name="Shape 373"/>
          <p:cNvSpPr txBox="1"/>
          <p:nvPr/>
        </p:nvSpPr>
        <p:spPr>
          <a:xfrm>
            <a:off x="11945942" y="4878481"/>
            <a:ext cx="3238499" cy="9269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5700" b="0" i="0" u="none" strike="noStrike" cap="none">
                <a:solidFill>
                  <a:srgbClr val="00FF00"/>
                </a:solidFill>
                <a:latin typeface="Courier"/>
                <a:ea typeface="Courier New"/>
                <a:cs typeface="Courier"/>
                <a:sym typeface="Courier New"/>
              </a:rPr>
              <a:t>\S+</a:t>
            </a:r>
            <a:r>
              <a:rPr lang="en-US" sz="5700">
                <a:solidFill>
                  <a:srgbClr val="FFFF00"/>
                </a:solidFill>
                <a:latin typeface="Courier"/>
                <a:ea typeface="Courier New"/>
                <a:cs typeface="Courier"/>
                <a:sym typeface="Courier New"/>
              </a:rPr>
              <a:t>@</a:t>
            </a:r>
            <a:r>
              <a:rPr lang="en-US" sz="5700" b="0" i="0" u="none" strike="noStrike" cap="none">
                <a:solidFill>
                  <a:srgbClr val="00FF00"/>
                </a:solidFill>
                <a:latin typeface="Courier"/>
                <a:ea typeface="Courier New"/>
                <a:cs typeface="Courier"/>
                <a:sym typeface="Courier New"/>
              </a:rPr>
              <a:t>\S+</a:t>
            </a:r>
          </a:p>
        </p:txBody>
      </p:sp>
      <p:sp>
        <p:nvSpPr>
          <p:cNvPr id="374" name="Shape 374"/>
          <p:cNvSpPr txBox="1"/>
          <p:nvPr/>
        </p:nvSpPr>
        <p:spPr>
          <a:xfrm>
            <a:off x="11930067" y="6640506"/>
            <a:ext cx="3238499" cy="16638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Regular" charset="0"/>
                <a:ea typeface="Arial Regular" charset="0"/>
                <a:cs typeface="Arial Regular" charset="0"/>
                <a:sym typeface="Cabin"/>
              </a:rPr>
              <a:t>Τουλάχιστον ένας μη κενός χαρακτήρας</a:t>
            </a:r>
            <a:endParaRPr lang="en-US" sz="3600" u="none" strike="noStrike" cap="none" dirty="0">
              <a:solidFill>
                <a:srgbClr val="00FF00"/>
              </a:solidFill>
              <a:latin typeface="Arial Regular" charset="0"/>
              <a:ea typeface="Arial Regular" charset="0"/>
              <a:cs typeface="Arial Regular" charset="0"/>
              <a:sym typeface="Cabin"/>
            </a:endParaRPr>
          </a:p>
        </p:txBody>
      </p:sp>
      <p:cxnSp>
        <p:nvCxnSpPr>
          <p:cNvPr id="375" name="Shape 375"/>
          <p:cNvCxnSpPr/>
          <p:nvPr/>
        </p:nvCxnSpPr>
        <p:spPr>
          <a:xfrm>
            <a:off x="12733342" y="5881681"/>
            <a:ext cx="177900" cy="689099"/>
          </a:xfrm>
          <a:prstGeom prst="straightConnector1">
            <a:avLst/>
          </a:prstGeom>
          <a:noFill/>
          <a:ln w="76200" cap="rnd" cmpd="sng">
            <a:solidFill>
              <a:srgbClr val="00FF00"/>
            </a:solidFill>
            <a:prstDash val="solid"/>
            <a:miter/>
            <a:headEnd type="stealth" w="med" len="med"/>
            <a:tailEnd type="none" w="med" len="med"/>
          </a:ln>
        </p:spPr>
      </p:cxnSp>
      <p:cxnSp>
        <p:nvCxnSpPr>
          <p:cNvPr id="376" name="Shape 376"/>
          <p:cNvCxnSpPr/>
          <p:nvPr/>
        </p:nvCxnSpPr>
        <p:spPr>
          <a:xfrm flipH="1">
            <a:off x="14117504" y="5819767"/>
            <a:ext cx="182699" cy="834899"/>
          </a:xfrm>
          <a:prstGeom prst="straightConnector1">
            <a:avLst/>
          </a:prstGeom>
          <a:noFill/>
          <a:ln w="76200" cap="rnd" cmpd="sng">
            <a:solidFill>
              <a:srgbClr val="00FF00"/>
            </a:solidFill>
            <a:prstDash val="solid"/>
            <a:miter/>
            <a:headEnd type="stealth" w="med" len="med"/>
            <a:tailEnd type="none" w="med" len="med"/>
          </a:ln>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Shape 381"/>
          <p:cNvSpPr txBox="1">
            <a:spLocks noGrp="1"/>
          </p:cNvSpPr>
          <p:nvPr>
            <p:ph type="title"/>
          </p:nvPr>
        </p:nvSpPr>
        <p:spPr>
          <a:xfrm>
            <a:off x="1155700" y="615338"/>
            <a:ext cx="13932000" cy="17255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Regular" charset="0"/>
                <a:ea typeface="Arial Regular" charset="0"/>
                <a:cs typeface="Arial Regular" charset="0"/>
                <a:sym typeface="Cabin"/>
              </a:rPr>
              <a:t>Καλύτερη Ρύθμιση</a:t>
            </a:r>
            <a:r>
              <a:rPr lang="en-US" sz="7600" u="none" strike="noStrike" cap="none" dirty="0">
                <a:solidFill>
                  <a:srgbClr val="FFD966"/>
                </a:solidFill>
                <a:latin typeface="Arial Regular" charset="0"/>
                <a:ea typeface="Arial Regular" charset="0"/>
                <a:cs typeface="Arial Regular" charset="0"/>
                <a:sym typeface="Cabin"/>
              </a:rPr>
              <a:t> </a:t>
            </a:r>
            <a:r>
              <a:rPr lang="el-GR" sz="7600" u="none" strike="noStrike" cap="none" dirty="0">
                <a:solidFill>
                  <a:srgbClr val="FFD966"/>
                </a:solidFill>
                <a:latin typeface="Arial Regular" charset="0"/>
                <a:ea typeface="Arial Regular" charset="0"/>
                <a:cs typeface="Arial Regular" charset="0"/>
                <a:sym typeface="Cabin"/>
              </a:rPr>
              <a:t>Εξαγωγής</a:t>
            </a:r>
            <a:r>
              <a:rPr lang="en-US" sz="7600" u="none" strike="noStrike" cap="none" dirty="0">
                <a:solidFill>
                  <a:srgbClr val="FFD966"/>
                </a:solidFill>
                <a:latin typeface="Arial Regular" charset="0"/>
                <a:ea typeface="Arial Regular" charset="0"/>
                <a:cs typeface="Arial Regular" charset="0"/>
                <a:sym typeface="Cabin"/>
              </a:rPr>
              <a:t> </a:t>
            </a:r>
            <a:r>
              <a:rPr lang="el-GR" sz="7600" u="none" strike="noStrike" cap="none" dirty="0">
                <a:solidFill>
                  <a:srgbClr val="FFD966"/>
                </a:solidFill>
                <a:latin typeface="Arial Regular" charset="0"/>
                <a:ea typeface="Arial Regular" charset="0"/>
                <a:cs typeface="Arial Regular" charset="0"/>
                <a:sym typeface="Cabin"/>
              </a:rPr>
              <a:t>Συμβολοσειρών</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382" name="Shape 382"/>
          <p:cNvSpPr txBox="1">
            <a:spLocks noGrp="1"/>
          </p:cNvSpPr>
          <p:nvPr>
            <p:ph type="body" idx="1"/>
          </p:nvPr>
        </p:nvSpPr>
        <p:spPr>
          <a:xfrm>
            <a:off x="1155700" y="2603501"/>
            <a:ext cx="13932000" cy="1345648"/>
          </a:xfrm>
          <a:prstGeom prst="rect">
            <a:avLst/>
          </a:prstGeom>
          <a:noFill/>
          <a:ln>
            <a:noFill/>
          </a:ln>
        </p:spPr>
        <p:txBody>
          <a:bodyPr lIns="38100" tIns="38100" rIns="38100" bIns="38100" anchor="t" anchorCtr="0">
            <a:noAutofit/>
          </a:bodyPr>
          <a:lstStyle/>
          <a:p>
            <a:pPr marL="0" marR="0" lvl="0" indent="0" algn="l" rtl="0">
              <a:lnSpc>
                <a:spcPct val="100000"/>
              </a:lnSpc>
              <a:spcBef>
                <a:spcPts val="0"/>
              </a:spcBef>
              <a:spcAft>
                <a:spcPts val="0"/>
              </a:spcAft>
              <a:buSzPct val="100000"/>
              <a:buNone/>
            </a:pPr>
            <a:r>
              <a:rPr lang="el-GR" sz="3600" u="none" strike="noStrike" cap="none" dirty="0">
                <a:solidFill>
                  <a:schemeClr val="lt1"/>
                </a:solidFill>
                <a:latin typeface="Arial Regular" charset="0"/>
                <a:ea typeface="Arial Regular" charset="0"/>
                <a:cs typeface="Arial Regular" charset="0"/>
                <a:sym typeface="Cabin"/>
              </a:rPr>
              <a:t>Οι </a:t>
            </a:r>
            <a:r>
              <a:rPr lang="el-GR" sz="3600" u="none" strike="noStrike" cap="none" dirty="0">
                <a:solidFill>
                  <a:srgbClr val="FF00FF"/>
                </a:solidFill>
                <a:latin typeface="Arial Regular" charset="0"/>
                <a:ea typeface="Arial Regular" charset="0"/>
                <a:cs typeface="Arial Regular" charset="0"/>
                <a:sym typeface="Cabin"/>
              </a:rPr>
              <a:t>Παρενθέσεις</a:t>
            </a:r>
            <a:r>
              <a:rPr lang="en-US" sz="3600" u="none" strike="noStrike" cap="none" dirty="0">
                <a:solidFill>
                  <a:schemeClr val="lt1"/>
                </a:solidFill>
                <a:latin typeface="Arial Regular" charset="0"/>
                <a:ea typeface="Arial Regular" charset="0"/>
                <a:cs typeface="Arial Regular" charset="0"/>
                <a:sym typeface="Cabin"/>
              </a:rPr>
              <a:t> </a:t>
            </a:r>
            <a:r>
              <a:rPr lang="el-GR" sz="3600" u="none" strike="noStrike" cap="none" dirty="0">
                <a:solidFill>
                  <a:schemeClr val="lt1"/>
                </a:solidFill>
                <a:latin typeface="Arial Regular" charset="0"/>
                <a:ea typeface="Arial Regular" charset="0"/>
                <a:cs typeface="Arial Regular" charset="0"/>
                <a:sym typeface="Cabin"/>
              </a:rPr>
              <a:t>δεν αποτελούν τμήμα της αντιστοίχισης </a:t>
            </a:r>
            <a:r>
              <a:rPr lang="en-US" sz="3600" u="none" strike="noStrike" cap="none" dirty="0">
                <a:solidFill>
                  <a:schemeClr val="lt1"/>
                </a:solidFill>
                <a:latin typeface="Arial Regular" charset="0"/>
                <a:ea typeface="Arial Regular" charset="0"/>
                <a:cs typeface="Arial Regular" charset="0"/>
                <a:sym typeface="Cabin"/>
              </a:rPr>
              <a:t>– </a:t>
            </a:r>
            <a:r>
              <a:rPr lang="el-GR" sz="3600" u="none" strike="noStrike" cap="none" dirty="0">
                <a:solidFill>
                  <a:schemeClr val="lt1"/>
                </a:solidFill>
                <a:latin typeface="Arial Regular" charset="0"/>
                <a:ea typeface="Arial Regular" charset="0"/>
                <a:cs typeface="Arial Regular" charset="0"/>
                <a:sym typeface="Cabin"/>
              </a:rPr>
              <a:t>αλλά λένε από να</a:t>
            </a:r>
            <a:r>
              <a:rPr lang="en-US" sz="3600" u="none" strike="noStrike" cap="none" dirty="0">
                <a:solidFill>
                  <a:schemeClr val="lt1"/>
                </a:solidFill>
                <a:latin typeface="Arial Regular" charset="0"/>
                <a:ea typeface="Arial Regular" charset="0"/>
                <a:cs typeface="Arial Regular" charset="0"/>
                <a:sym typeface="Cabin"/>
              </a:rPr>
              <a:t> </a:t>
            </a:r>
            <a:r>
              <a:rPr lang="el-GR" sz="3600" u="none" strike="noStrike" cap="none" dirty="0">
                <a:solidFill>
                  <a:srgbClr val="FF00FF"/>
                </a:solidFill>
                <a:latin typeface="Arial Regular" charset="0"/>
                <a:ea typeface="Arial Regular" charset="0"/>
                <a:cs typeface="Arial Regular" charset="0"/>
                <a:sym typeface="Cabin"/>
              </a:rPr>
              <a:t>αρχίσει</a:t>
            </a:r>
            <a:r>
              <a:rPr lang="en-US" sz="3600" u="none" strike="noStrike" cap="none" dirty="0">
                <a:solidFill>
                  <a:schemeClr val="lt1"/>
                </a:solidFill>
                <a:latin typeface="Arial Regular" charset="0"/>
                <a:ea typeface="Arial Regular" charset="0"/>
                <a:cs typeface="Arial Regular" charset="0"/>
                <a:sym typeface="Cabin"/>
              </a:rPr>
              <a:t> </a:t>
            </a:r>
            <a:r>
              <a:rPr lang="el-GR" sz="3600" u="none" strike="noStrike" cap="none" dirty="0">
                <a:solidFill>
                  <a:schemeClr val="lt1"/>
                </a:solidFill>
                <a:latin typeface="Arial Regular" charset="0"/>
                <a:ea typeface="Arial Regular" charset="0"/>
                <a:cs typeface="Arial Regular" charset="0"/>
                <a:sym typeface="Cabin"/>
              </a:rPr>
              <a:t>και που να </a:t>
            </a:r>
            <a:r>
              <a:rPr lang="el-GR" sz="3600" u="none" strike="noStrike" cap="none" dirty="0">
                <a:solidFill>
                  <a:srgbClr val="FF00FF"/>
                </a:solidFill>
                <a:latin typeface="Arial Regular" charset="0"/>
                <a:ea typeface="Arial Regular" charset="0"/>
                <a:cs typeface="Arial Regular" charset="0"/>
                <a:sym typeface="Cabin"/>
              </a:rPr>
              <a:t>σταματήσει</a:t>
            </a:r>
            <a:r>
              <a:rPr lang="en-US" sz="3600" u="none" strike="noStrike" cap="none" dirty="0">
                <a:solidFill>
                  <a:schemeClr val="lt1"/>
                </a:solidFill>
                <a:latin typeface="Arial Regular" charset="0"/>
                <a:ea typeface="Arial Regular" charset="0"/>
                <a:cs typeface="Arial Regular" charset="0"/>
                <a:sym typeface="Cabin"/>
              </a:rPr>
              <a:t> </a:t>
            </a:r>
            <a:r>
              <a:rPr lang="el-GR" sz="3600" u="none" strike="noStrike" cap="none" dirty="0">
                <a:solidFill>
                  <a:schemeClr val="lt1"/>
                </a:solidFill>
                <a:latin typeface="Arial Regular" charset="0"/>
                <a:ea typeface="Arial Regular" charset="0"/>
                <a:cs typeface="Arial Regular" charset="0"/>
                <a:sym typeface="Cabin"/>
              </a:rPr>
              <a:t>η εξαγόμενη συμβολοσειρά</a:t>
            </a:r>
            <a:endParaRPr lang="en-US" sz="3600" u="none" strike="noStrike" cap="none" dirty="0">
              <a:solidFill>
                <a:schemeClr val="lt1"/>
              </a:solidFill>
              <a:latin typeface="Arial Regular" charset="0"/>
              <a:ea typeface="Arial Regular" charset="0"/>
              <a:cs typeface="Arial Regular" charset="0"/>
              <a:sym typeface="Cabin"/>
            </a:endParaRPr>
          </a:p>
        </p:txBody>
      </p:sp>
      <p:sp>
        <p:nvSpPr>
          <p:cNvPr id="383" name="Shape 383"/>
          <p:cNvSpPr txBox="1"/>
          <p:nvPr/>
        </p:nvSpPr>
        <p:spPr>
          <a:xfrm>
            <a:off x="1320800" y="4184650"/>
            <a:ext cx="13666800"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dirty="0">
                <a:solidFill>
                  <a:srgbClr val="FF7F00"/>
                </a:solidFill>
                <a:latin typeface="Courier"/>
                <a:ea typeface="Courier New"/>
                <a:cs typeface="Courier"/>
                <a:sym typeface="Courier New"/>
              </a:rPr>
              <a:t>From </a:t>
            </a:r>
            <a:r>
              <a:rPr lang="en-US" sz="3000" i="0" u="none" strike="noStrike" cap="none" dirty="0" err="1">
                <a:solidFill>
                  <a:srgbClr val="00FF00"/>
                </a:solidFill>
                <a:latin typeface="Courier"/>
                <a:ea typeface="Courier New"/>
                <a:cs typeface="Courier"/>
                <a:sym typeface="Courier New"/>
              </a:rPr>
              <a:t>stephen.marquard@uct.ac.za</a:t>
            </a:r>
            <a:r>
              <a:rPr lang="en-US" sz="3000" i="0" u="none" strike="noStrike" cap="none" dirty="0">
                <a:solidFill>
                  <a:srgbClr val="FF7F00"/>
                </a:solidFill>
                <a:latin typeface="Courier"/>
                <a:ea typeface="Courier New"/>
                <a:cs typeface="Courier"/>
                <a:sym typeface="Courier New"/>
              </a:rPr>
              <a:t> Sat Jan  5 09:14:16 2008</a:t>
            </a:r>
          </a:p>
        </p:txBody>
      </p:sp>
      <p:sp>
        <p:nvSpPr>
          <p:cNvPr id="384" name="Shape 384"/>
          <p:cNvSpPr txBox="1"/>
          <p:nvPr/>
        </p:nvSpPr>
        <p:spPr>
          <a:xfrm>
            <a:off x="10377800" y="5581650"/>
            <a:ext cx="6068700" cy="9269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4800" i="0" u="none" strike="noStrike" cap="none" dirty="0">
                <a:solidFill>
                  <a:srgbClr val="FF7F00"/>
                </a:solidFill>
                <a:latin typeface="Courier"/>
                <a:ea typeface="Courier New"/>
                <a:cs typeface="Courier"/>
                <a:sym typeface="Courier New"/>
              </a:rPr>
              <a:t>^From</a:t>
            </a:r>
            <a:r>
              <a:rPr lang="en-US" sz="4800" dirty="0">
                <a:solidFill>
                  <a:srgbClr val="FF7F00"/>
                </a:solidFill>
                <a:latin typeface="Courier"/>
                <a:ea typeface="Courier New"/>
                <a:cs typeface="Courier"/>
                <a:sym typeface="Courier New"/>
              </a:rPr>
              <a:t> </a:t>
            </a:r>
            <a:r>
              <a:rPr lang="en-US" sz="4800" i="0" u="none" strike="noStrike" cap="none" dirty="0">
                <a:solidFill>
                  <a:srgbClr val="FF00FF"/>
                </a:solidFill>
                <a:latin typeface="Courier"/>
                <a:ea typeface="Courier New"/>
                <a:cs typeface="Courier"/>
                <a:sym typeface="Courier New"/>
              </a:rPr>
              <a:t>(</a:t>
            </a:r>
            <a:r>
              <a:rPr lang="en-US" sz="4800" i="0" u="none" strike="noStrike" cap="none" dirty="0">
                <a:solidFill>
                  <a:srgbClr val="00FF00"/>
                </a:solidFill>
                <a:latin typeface="Courier"/>
                <a:ea typeface="Courier New"/>
                <a:cs typeface="Courier"/>
                <a:sym typeface="Courier New"/>
              </a:rPr>
              <a:t>\S+</a:t>
            </a:r>
            <a:r>
              <a:rPr lang="en-US" sz="4800" i="0" u="none" strike="noStrike" cap="none" dirty="0">
                <a:solidFill>
                  <a:srgbClr val="FFFF00"/>
                </a:solidFill>
                <a:latin typeface="Courier"/>
                <a:ea typeface="Courier New"/>
                <a:cs typeface="Courier"/>
                <a:sym typeface="Courier New"/>
              </a:rPr>
              <a:t>@</a:t>
            </a:r>
            <a:r>
              <a:rPr lang="en-US" sz="4800" i="0" u="none" strike="noStrike" cap="none" dirty="0">
                <a:solidFill>
                  <a:srgbClr val="00FF00"/>
                </a:solidFill>
                <a:latin typeface="Courier"/>
                <a:ea typeface="Courier New"/>
                <a:cs typeface="Courier"/>
                <a:sym typeface="Courier New"/>
              </a:rPr>
              <a:t>\S+</a:t>
            </a:r>
            <a:r>
              <a:rPr lang="en-US" sz="4800" i="0" u="none" strike="noStrike" cap="none" dirty="0">
                <a:solidFill>
                  <a:srgbClr val="FF00FF"/>
                </a:solidFill>
                <a:latin typeface="Courier"/>
                <a:ea typeface="Courier New"/>
                <a:cs typeface="Courier"/>
                <a:sym typeface="Courier New"/>
              </a:rPr>
              <a:t>)</a:t>
            </a:r>
          </a:p>
        </p:txBody>
      </p:sp>
      <p:cxnSp>
        <p:nvCxnSpPr>
          <p:cNvPr id="385" name="Shape 385"/>
          <p:cNvCxnSpPr/>
          <p:nvPr/>
        </p:nvCxnSpPr>
        <p:spPr>
          <a:xfrm>
            <a:off x="12931237" y="6634150"/>
            <a:ext cx="177900" cy="689099"/>
          </a:xfrm>
          <a:prstGeom prst="straightConnector1">
            <a:avLst/>
          </a:prstGeom>
          <a:noFill/>
          <a:ln w="76200" cap="rnd" cmpd="sng">
            <a:solidFill>
              <a:srgbClr val="FF00FF"/>
            </a:solidFill>
            <a:prstDash val="solid"/>
            <a:miter/>
            <a:headEnd type="stealth" w="med" len="med"/>
            <a:tailEnd type="none" w="med" len="med"/>
          </a:ln>
        </p:spPr>
      </p:cxnSp>
      <p:cxnSp>
        <p:nvCxnSpPr>
          <p:cNvPr id="386" name="Shape 386"/>
          <p:cNvCxnSpPr/>
          <p:nvPr/>
        </p:nvCxnSpPr>
        <p:spPr>
          <a:xfrm flipH="1">
            <a:off x="15337812" y="6561199"/>
            <a:ext cx="182699" cy="834899"/>
          </a:xfrm>
          <a:prstGeom prst="straightConnector1">
            <a:avLst/>
          </a:prstGeom>
          <a:noFill/>
          <a:ln w="76200" cap="rnd" cmpd="sng">
            <a:solidFill>
              <a:srgbClr val="FF00FF"/>
            </a:solidFill>
            <a:prstDash val="solid"/>
            <a:miter/>
            <a:headEnd type="stealth" w="med" len="med"/>
            <a:tailEnd type="none" w="med" len="med"/>
          </a:ln>
        </p:spPr>
      </p:cxnSp>
      <p:sp>
        <p:nvSpPr>
          <p:cNvPr id="387" name="Shape 387"/>
          <p:cNvSpPr txBox="1"/>
          <p:nvPr/>
        </p:nvSpPr>
        <p:spPr>
          <a:xfrm>
            <a:off x="786416" y="5120500"/>
            <a:ext cx="9100209" cy="3027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New"/>
                <a:cs typeface="Courier"/>
                <a:sym typeface="Courier New"/>
              </a:rPr>
              <a:t>&gt;&gt;&gt; y = </a:t>
            </a:r>
            <a:r>
              <a:rPr lang="en-US" sz="2800" i="0" u="none" strike="noStrike" cap="none" dirty="0" err="1">
                <a:solidFill>
                  <a:schemeClr val="lt1"/>
                </a:solidFill>
                <a:latin typeface="Courier"/>
                <a:ea typeface="Courier New"/>
                <a:cs typeface="Courier"/>
                <a:sym typeface="Courier New"/>
              </a:rPr>
              <a:t>re.findall</a:t>
            </a:r>
            <a:r>
              <a:rPr lang="en-US" sz="2800" i="0" u="none" strike="noStrike" cap="none" dirty="0">
                <a:solidFill>
                  <a:schemeClr val="lt1"/>
                </a:solidFill>
                <a:latin typeface="Courier"/>
                <a:ea typeface="Courier New"/>
                <a:cs typeface="Courier"/>
                <a:sym typeface="Courier New"/>
              </a:rPr>
              <a:t>('</a:t>
            </a:r>
            <a:r>
              <a:rPr lang="en-US" sz="2800" i="0" u="none" strike="noStrike" cap="none" dirty="0">
                <a:solidFill>
                  <a:srgbClr val="FFFF00"/>
                </a:solidFill>
                <a:latin typeface="Courier"/>
                <a:ea typeface="Courier New"/>
                <a:cs typeface="Courier"/>
                <a:sym typeface="Courier New"/>
              </a:rPr>
              <a:t>\S+@\</a:t>
            </a:r>
            <a:r>
              <a:rPr lang="en-US" sz="2800" i="0" u="none" strike="noStrike" cap="none" dirty="0" err="1">
                <a:solidFill>
                  <a:srgbClr val="FFFF00"/>
                </a:solidFill>
                <a:latin typeface="Courier"/>
                <a:ea typeface="Courier New"/>
                <a:cs typeface="Courier"/>
                <a:sym typeface="Courier New"/>
              </a:rPr>
              <a:t>S+</a:t>
            </a:r>
            <a:r>
              <a:rPr lang="en-US" sz="2800" i="0" u="none" strike="noStrike" cap="none" dirty="0" err="1">
                <a:solidFill>
                  <a:schemeClr val="lt1"/>
                </a:solidFill>
                <a:latin typeface="Courier"/>
                <a:ea typeface="Courier New"/>
                <a:cs typeface="Courier"/>
                <a:sym typeface="Courier New"/>
              </a:rPr>
              <a:t>',x</a:t>
            </a:r>
            <a:r>
              <a:rPr lang="en-US" sz="28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New"/>
                <a:cs typeface="Courier"/>
                <a:sym typeface="Courier New"/>
              </a:rPr>
              <a:t>&gt;&gt;&gt; print(y)</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rgbClr val="FFFF00"/>
                </a:solidFill>
                <a:latin typeface="Courier"/>
                <a:ea typeface="Courier New"/>
                <a:cs typeface="Courier"/>
                <a:sym typeface="Courier New"/>
              </a:rPr>
              <a:t>['</a:t>
            </a:r>
            <a:r>
              <a:rPr lang="en-US" sz="2800" i="0" u="none" strike="noStrike" cap="none" dirty="0" err="1">
                <a:solidFill>
                  <a:srgbClr val="FFFF00"/>
                </a:solidFill>
                <a:latin typeface="Courier"/>
                <a:ea typeface="Courier New"/>
                <a:cs typeface="Courier"/>
                <a:sym typeface="Courier New"/>
              </a:rPr>
              <a:t>stephen.marquard@uct.ac.za</a:t>
            </a:r>
            <a:r>
              <a:rPr lang="en-US" sz="2800" i="0" u="none" strike="noStrike" cap="none" dirty="0">
                <a:solidFill>
                  <a:srgbClr val="FFFF00"/>
                </a:solidFill>
                <a:latin typeface="Courier"/>
                <a:ea typeface="Courier New"/>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chemeClr val="lt1"/>
                </a:solidFill>
                <a:latin typeface="Courier"/>
                <a:ea typeface="Courier New"/>
                <a:cs typeface="Courier"/>
                <a:sym typeface="Courier New"/>
              </a:rPr>
              <a:t>&gt;&gt;&gt; y = </a:t>
            </a:r>
            <a:r>
              <a:rPr lang="en-US" sz="2800" i="0" u="none" strike="noStrike" cap="none" dirty="0" err="1">
                <a:solidFill>
                  <a:schemeClr val="lt1"/>
                </a:solidFill>
                <a:latin typeface="Courier"/>
                <a:ea typeface="Courier New"/>
                <a:cs typeface="Courier"/>
                <a:sym typeface="Courier New"/>
              </a:rPr>
              <a:t>re.findall</a:t>
            </a:r>
            <a:r>
              <a:rPr lang="en-US" sz="2800" i="0" u="none" strike="noStrike" cap="none" dirty="0">
                <a:solidFill>
                  <a:schemeClr val="lt1"/>
                </a:solidFill>
                <a:latin typeface="Courier"/>
                <a:ea typeface="Courier New"/>
                <a:cs typeface="Courier"/>
                <a:sym typeface="Courier New"/>
              </a:rPr>
              <a:t>('</a:t>
            </a:r>
            <a:r>
              <a:rPr lang="en-US" sz="2800" i="0" u="none" strike="noStrike" cap="none" dirty="0">
                <a:solidFill>
                  <a:srgbClr val="00FF00"/>
                </a:solidFill>
                <a:latin typeface="Courier"/>
                <a:ea typeface="Courier New"/>
                <a:cs typeface="Courier"/>
                <a:sym typeface="Courier New"/>
              </a:rPr>
              <a:t>^From (\S+@\S+)</a:t>
            </a:r>
            <a:r>
              <a:rPr lang="en-US" sz="2800" i="0" u="none" strike="noStrike" cap="none" dirty="0">
                <a:solidFill>
                  <a:schemeClr val="lt1"/>
                </a:solidFill>
                <a:latin typeface="Courier"/>
                <a:ea typeface="Courier New"/>
                <a:cs typeface="Courier"/>
                <a:sym typeface="Courier New"/>
              </a:rPr>
              <a:t>',x)</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chemeClr val="lt1"/>
                </a:solidFill>
                <a:latin typeface="Courier"/>
                <a:ea typeface="Courier New"/>
                <a:cs typeface="Courier"/>
                <a:sym typeface="Courier New"/>
              </a:rPr>
              <a:t>&gt;&gt;&gt; print(y)</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chemeClr val="lt1"/>
                </a:solidFill>
                <a:latin typeface="Courier"/>
                <a:ea typeface="Courier New"/>
                <a:cs typeface="Courier"/>
                <a:sym typeface="Courier New"/>
              </a:rPr>
              <a:t>['</a:t>
            </a:r>
            <a:r>
              <a:rPr lang="en-US" sz="2800" i="0" u="none" strike="noStrike" cap="none" dirty="0" err="1">
                <a:solidFill>
                  <a:srgbClr val="00FF00"/>
                </a:solidFill>
                <a:latin typeface="Courier"/>
                <a:ea typeface="Courier New"/>
                <a:cs typeface="Courier"/>
                <a:sym typeface="Courier New"/>
              </a:rPr>
              <a:t>stephen.marquard@uct.ac.za</a:t>
            </a:r>
            <a:r>
              <a:rPr lang="en-US" sz="2800" i="0" u="none" strike="noStrike" cap="none" dirty="0">
                <a:solidFill>
                  <a:schemeClr val="lt1"/>
                </a:solidFill>
                <a:latin typeface="Courier"/>
                <a:ea typeface="Courier New"/>
                <a:cs typeface="Courier"/>
                <a:sym typeface="Courier New"/>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800" u="none" strike="noStrike" cap="none" dirty="0">
                <a:solidFill>
                  <a:srgbClr val="FFD966"/>
                </a:solidFill>
                <a:latin typeface="Arial Regular" charset="0"/>
                <a:ea typeface="Arial Regular" charset="0"/>
                <a:cs typeface="Arial Regular" charset="0"/>
                <a:sym typeface="Cabin"/>
              </a:rPr>
              <a:t>Κανονικές Εκφράσεις</a:t>
            </a:r>
            <a:endParaRPr lang="en-US" sz="7800" u="none" strike="noStrike" cap="none" dirty="0">
              <a:solidFill>
                <a:srgbClr val="FFD966"/>
              </a:solidFill>
              <a:latin typeface="Arial Regular" charset="0"/>
              <a:ea typeface="Arial Regular" charset="0"/>
              <a:cs typeface="Arial Regular" charset="0"/>
              <a:sym typeface="Cabin"/>
            </a:endParaRPr>
          </a:p>
        </p:txBody>
      </p:sp>
      <p:sp>
        <p:nvSpPr>
          <p:cNvPr id="214" name="Shape 214"/>
          <p:cNvSpPr txBox="1"/>
          <p:nvPr/>
        </p:nvSpPr>
        <p:spPr>
          <a:xfrm>
            <a:off x="2417650" y="7304649"/>
            <a:ext cx="11408100" cy="660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000" u="sng" strike="noStrike" cap="none">
                <a:solidFill>
                  <a:srgbClr val="FFFF00"/>
                </a:solidFill>
                <a:latin typeface="Arial Regular" charset="0"/>
                <a:ea typeface="Arial Regular" charset="0"/>
                <a:cs typeface="Arial Regular" charset="0"/>
                <a:sym typeface="Cabin"/>
                <a:hlinkClick r:id="rId3"/>
              </a:rPr>
              <a:t>http://en.wikipedia.org/wiki/Regular_expression</a:t>
            </a:r>
          </a:p>
        </p:txBody>
      </p:sp>
      <p:sp>
        <p:nvSpPr>
          <p:cNvPr id="215" name="Shape 215"/>
          <p:cNvSpPr txBox="1"/>
          <p:nvPr/>
        </p:nvSpPr>
        <p:spPr>
          <a:xfrm>
            <a:off x="2806700" y="2946400"/>
            <a:ext cx="10642499" cy="42818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Regular" charset="0"/>
                <a:ea typeface="Arial Regular" charset="0"/>
                <a:cs typeface="Arial Regular" charset="0"/>
                <a:sym typeface="Cabin"/>
              </a:rPr>
              <a:t>Στους υπολογιστές, μια κανονική έκφραση, που αναφέρεται επίσης ως «</a:t>
            </a:r>
            <a:r>
              <a:rPr lang="el-GR" sz="3600" u="none" strike="noStrike" cap="none" dirty="0" err="1">
                <a:solidFill>
                  <a:schemeClr val="lt1"/>
                </a:solidFill>
                <a:latin typeface="Arial Regular" charset="0"/>
                <a:ea typeface="Arial Regular" charset="0"/>
                <a:cs typeface="Arial Regular" charset="0"/>
                <a:sym typeface="Cabin"/>
              </a:rPr>
              <a:t>regex</a:t>
            </a:r>
            <a:r>
              <a:rPr lang="el-GR" sz="3600" u="none" strike="noStrike" cap="none" dirty="0">
                <a:solidFill>
                  <a:schemeClr val="lt1"/>
                </a:solidFill>
                <a:latin typeface="Arial Regular" charset="0"/>
                <a:ea typeface="Arial Regular" charset="0"/>
                <a:cs typeface="Arial Regular" charset="0"/>
                <a:sym typeface="Cabin"/>
              </a:rPr>
              <a:t>» ή «</a:t>
            </a:r>
            <a:r>
              <a:rPr lang="el-GR" sz="3600" u="none" strike="noStrike" cap="none" dirty="0" err="1">
                <a:solidFill>
                  <a:schemeClr val="lt1"/>
                </a:solidFill>
                <a:latin typeface="Arial Regular" charset="0"/>
                <a:ea typeface="Arial Regular" charset="0"/>
                <a:cs typeface="Arial Regular" charset="0"/>
                <a:sym typeface="Cabin"/>
              </a:rPr>
              <a:t>regexp</a:t>
            </a:r>
            <a:r>
              <a:rPr lang="el-GR" sz="3600" u="none" strike="noStrike" cap="none" dirty="0">
                <a:solidFill>
                  <a:schemeClr val="lt1"/>
                </a:solidFill>
                <a:latin typeface="Arial Regular" charset="0"/>
                <a:ea typeface="Arial Regular" charset="0"/>
                <a:cs typeface="Arial Regular" charset="0"/>
                <a:sym typeface="Cabin"/>
              </a:rPr>
              <a:t>», παρέχει ένα συνοπτικό και ευέλικτο μέσο για την αντιστοίχιση συμβολοσειρών, όπως συγκεκριμένους χαρακτήρες, λέξεις ή μοτίβα χαρακτήρων. Μια κανονική έκφραση γράφεται σε μια επίσημη γλώσσα που μπορεί να ερμηνευτεί από έναν επεξεργαστή κανονικών εκφράσεων.</a:t>
            </a:r>
            <a:endParaRPr lang="en-US" sz="3600" u="none" strike="noStrike" cap="none" dirty="0">
              <a:solidFill>
                <a:schemeClr val="lt1"/>
              </a:solidFill>
              <a:latin typeface="Arial Regular" charset="0"/>
              <a:ea typeface="Arial Regular" charset="0"/>
              <a:cs typeface="Arial Regular" charset="0"/>
              <a:sym typeface="Cabi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Παραδείγματα Ανάλυσης Συμβολοσειρών </a:t>
            </a:r>
            <a:r>
              <a:rPr lang="is-IS" dirty="0"/>
              <a:t>…</a:t>
            </a:r>
            <a:endParaRPr lang="en-US" dirty="0"/>
          </a:p>
        </p:txBody>
      </p:sp>
    </p:spTree>
    <p:extLst>
      <p:ext uri="{BB962C8B-B14F-4D97-AF65-F5344CB8AC3E}">
        <p14:creationId xmlns:p14="http://schemas.microsoft.com/office/powerpoint/2010/main" val="1499679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Shape 392"/>
          <p:cNvSpPr txBox="1"/>
          <p:nvPr/>
        </p:nvSpPr>
        <p:spPr>
          <a:xfrm>
            <a:off x="787475" y="3154351"/>
            <a:ext cx="15182700" cy="4783702"/>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New"/>
                <a:cs typeface="Courier"/>
                <a:sym typeface="Courier New"/>
              </a:rPr>
              <a:t>&gt;&gt;&gt; </a:t>
            </a:r>
            <a:r>
              <a:rPr lang="en-US" sz="2800" i="0" u="none" strike="noStrike" cap="none" dirty="0">
                <a:solidFill>
                  <a:srgbClr val="00FF00"/>
                </a:solidFill>
                <a:latin typeface="Courier"/>
                <a:ea typeface="Courier New"/>
                <a:cs typeface="Courier"/>
                <a:sym typeface="Courier New"/>
              </a:rPr>
              <a:t>data</a:t>
            </a:r>
            <a:r>
              <a:rPr lang="en-US" sz="2800" i="0" u="none" strike="noStrike" cap="none" dirty="0">
                <a:solidFill>
                  <a:schemeClr val="lt1"/>
                </a:solidFill>
                <a:latin typeface="Courier"/>
                <a:ea typeface="Courier New"/>
                <a:cs typeface="Courier"/>
                <a:sym typeface="Courier New"/>
              </a:rPr>
              <a:t> = </a:t>
            </a:r>
            <a:r>
              <a:rPr lang="en-US" sz="2800" i="0" u="none" strike="noStrike" cap="none" dirty="0">
                <a:solidFill>
                  <a:srgbClr val="FF7F00"/>
                </a:solidFill>
                <a:latin typeface="Courier"/>
                <a:ea typeface="Courier New"/>
                <a:cs typeface="Courier"/>
                <a:sym typeface="Courier New"/>
              </a:rPr>
              <a:t>'From </a:t>
            </a:r>
            <a:r>
              <a:rPr lang="en-US" sz="2800" i="0" u="none" strike="noStrike" cap="none" dirty="0" err="1">
                <a:solidFill>
                  <a:srgbClr val="FF7F00"/>
                </a:solidFill>
                <a:latin typeface="Courier"/>
                <a:ea typeface="Courier New"/>
                <a:cs typeface="Courier"/>
                <a:sym typeface="Courier New"/>
              </a:rPr>
              <a:t>stephen.marquard@uct.ac.za</a:t>
            </a:r>
            <a:r>
              <a:rPr lang="en-US" sz="2800" i="0" u="none" strike="noStrike" cap="none" dirty="0">
                <a:solidFill>
                  <a:srgbClr val="FF7F00"/>
                </a:solidFill>
                <a:latin typeface="Courier"/>
                <a:ea typeface="Courier New"/>
                <a:cs typeface="Courier"/>
                <a:sym typeface="Courier New"/>
              </a:rPr>
              <a:t> Sat Jan  5 09:14:16 2008'</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New"/>
                <a:cs typeface="Courier"/>
                <a:sym typeface="Courier New"/>
              </a:rPr>
              <a:t>&gt;&gt;&gt; </a:t>
            </a:r>
            <a:r>
              <a:rPr lang="en-US" sz="2800" i="0" u="none" strike="noStrike" cap="none" dirty="0" err="1">
                <a:solidFill>
                  <a:srgbClr val="00FF00"/>
                </a:solidFill>
                <a:latin typeface="Courier"/>
                <a:ea typeface="Courier New"/>
                <a:cs typeface="Courier"/>
                <a:sym typeface="Courier New"/>
              </a:rPr>
              <a:t>atpos</a:t>
            </a:r>
            <a:r>
              <a:rPr lang="en-US" sz="2800" i="0" u="none" strike="noStrike" cap="none" dirty="0">
                <a:solidFill>
                  <a:schemeClr val="lt1"/>
                </a:solidFill>
                <a:latin typeface="Courier"/>
                <a:ea typeface="Courier New"/>
                <a:cs typeface="Courier"/>
                <a:sym typeface="Courier New"/>
              </a:rPr>
              <a:t> = </a:t>
            </a:r>
            <a:r>
              <a:rPr lang="en-US" sz="2800" i="0" u="none" strike="noStrike" cap="none" dirty="0" err="1">
                <a:solidFill>
                  <a:srgbClr val="00FF00"/>
                </a:solidFill>
                <a:latin typeface="Courier"/>
                <a:ea typeface="Courier New"/>
                <a:cs typeface="Courier"/>
                <a:sym typeface="Courier New"/>
              </a:rPr>
              <a:t>data</a:t>
            </a:r>
            <a:r>
              <a:rPr lang="en-US" sz="2800" i="0" u="none" strike="noStrike" cap="none" dirty="0" err="1">
                <a:solidFill>
                  <a:srgbClr val="FF00FF"/>
                </a:solidFill>
                <a:latin typeface="Courier"/>
                <a:ea typeface="Courier New"/>
                <a:cs typeface="Courier"/>
                <a:sym typeface="Courier New"/>
              </a:rPr>
              <a:t>.find</a:t>
            </a:r>
            <a:r>
              <a:rPr lang="en-US" sz="2800" i="0" u="none" strike="noStrike" cap="none" dirty="0">
                <a:solidFill>
                  <a:schemeClr val="lt1"/>
                </a:solidFill>
                <a:latin typeface="Courier"/>
                <a:ea typeface="Courier New"/>
                <a:cs typeface="Courier"/>
                <a:sym typeface="Courier New"/>
              </a:rPr>
              <a:t>(</a:t>
            </a:r>
            <a:r>
              <a:rPr lang="en-US" sz="2800" i="0" u="none" strike="noStrike" cap="none" dirty="0">
                <a:solidFill>
                  <a:srgbClr val="FF7F00"/>
                </a:solidFill>
                <a:latin typeface="Courier"/>
                <a:ea typeface="Courier New"/>
                <a:cs typeface="Courier"/>
                <a:sym typeface="Courier New"/>
              </a:rPr>
              <a:t>'@</a:t>
            </a:r>
            <a:r>
              <a:rPr lang="en-US" sz="28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New"/>
                <a:cs typeface="Courier"/>
                <a:sym typeface="Courier New"/>
              </a:rPr>
              <a:t>&gt;&gt;&gt; </a:t>
            </a:r>
            <a:r>
              <a:rPr lang="en-US" sz="2800" i="0" u="none" strike="noStrike" cap="none" dirty="0">
                <a:solidFill>
                  <a:srgbClr val="FFFF00"/>
                </a:solidFill>
                <a:latin typeface="Courier"/>
                <a:ea typeface="Courier New"/>
                <a:cs typeface="Courier"/>
                <a:sym typeface="Courier New"/>
              </a:rPr>
              <a:t>print(</a:t>
            </a:r>
            <a:r>
              <a:rPr lang="en-US" sz="2800" i="0" u="none" strike="noStrike" cap="none" dirty="0" err="1">
                <a:solidFill>
                  <a:srgbClr val="00FF00"/>
                </a:solidFill>
                <a:latin typeface="Courier"/>
                <a:ea typeface="Courier New"/>
                <a:cs typeface="Courier"/>
                <a:sym typeface="Courier New"/>
              </a:rPr>
              <a:t>atpos</a:t>
            </a:r>
            <a:r>
              <a:rPr lang="en-US" sz="2800" i="0" u="none" strike="noStrike" cap="none" dirty="0">
                <a:solidFill>
                  <a:srgbClr val="FFFF00"/>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New"/>
                <a:cs typeface="Courier"/>
                <a:sym typeface="Courier New"/>
              </a:rPr>
              <a:t>21</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New"/>
                <a:cs typeface="Courier"/>
                <a:sym typeface="Courier New"/>
              </a:rPr>
              <a:t>&gt;&gt;&gt; </a:t>
            </a:r>
            <a:r>
              <a:rPr lang="en-US" sz="2800" i="0" u="none" strike="noStrike" cap="none" dirty="0" err="1">
                <a:solidFill>
                  <a:srgbClr val="00FF00"/>
                </a:solidFill>
                <a:latin typeface="Courier"/>
                <a:ea typeface="Courier New"/>
                <a:cs typeface="Courier"/>
                <a:sym typeface="Courier New"/>
              </a:rPr>
              <a:t>sppos</a:t>
            </a:r>
            <a:r>
              <a:rPr lang="en-US" sz="2800" i="0" u="none" strike="noStrike" cap="none" dirty="0">
                <a:solidFill>
                  <a:schemeClr val="lt1"/>
                </a:solidFill>
                <a:latin typeface="Courier"/>
                <a:ea typeface="Courier New"/>
                <a:cs typeface="Courier"/>
                <a:sym typeface="Courier New"/>
              </a:rPr>
              <a:t> = </a:t>
            </a:r>
            <a:r>
              <a:rPr lang="en-US" sz="2800" i="0" u="none" strike="noStrike" cap="none" dirty="0" err="1">
                <a:solidFill>
                  <a:srgbClr val="00FF00"/>
                </a:solidFill>
                <a:latin typeface="Courier"/>
                <a:ea typeface="Courier New"/>
                <a:cs typeface="Courier"/>
                <a:sym typeface="Courier New"/>
              </a:rPr>
              <a:t>data</a:t>
            </a:r>
            <a:r>
              <a:rPr lang="en-US" sz="2800" i="0" u="none" strike="noStrike" cap="none" dirty="0" err="1">
                <a:solidFill>
                  <a:srgbClr val="FF00FF"/>
                </a:solidFill>
                <a:latin typeface="Courier"/>
                <a:ea typeface="Courier New"/>
                <a:cs typeface="Courier"/>
                <a:sym typeface="Courier New"/>
              </a:rPr>
              <a:t>.find</a:t>
            </a:r>
            <a:r>
              <a:rPr lang="en-US" sz="2800" i="0" u="none" strike="noStrike" cap="none" dirty="0">
                <a:solidFill>
                  <a:schemeClr val="lt1"/>
                </a:solidFill>
                <a:latin typeface="Courier"/>
                <a:ea typeface="Courier New"/>
                <a:cs typeface="Courier"/>
                <a:sym typeface="Courier New"/>
              </a:rPr>
              <a:t>(</a:t>
            </a:r>
            <a:r>
              <a:rPr lang="en-US" sz="2800" i="0" u="none" strike="noStrike" cap="none" dirty="0">
                <a:solidFill>
                  <a:srgbClr val="FF7F00"/>
                </a:solidFill>
                <a:latin typeface="Courier"/>
                <a:ea typeface="Courier New"/>
                <a:cs typeface="Courier"/>
                <a:sym typeface="Courier New"/>
              </a:rPr>
              <a:t>' '</a:t>
            </a:r>
            <a:r>
              <a:rPr lang="en-US" sz="2800" i="0" u="none" strike="noStrike" cap="none" dirty="0">
                <a:solidFill>
                  <a:schemeClr val="lt1"/>
                </a:solidFill>
                <a:latin typeface="Courier"/>
                <a:ea typeface="Courier New"/>
                <a:cs typeface="Courier"/>
                <a:sym typeface="Courier New"/>
              </a:rPr>
              <a:t>,</a:t>
            </a:r>
            <a:r>
              <a:rPr lang="en-US" sz="2800" i="0" u="none" strike="noStrike" cap="none" dirty="0" err="1">
                <a:solidFill>
                  <a:srgbClr val="00FF00"/>
                </a:solidFill>
                <a:latin typeface="Courier"/>
                <a:ea typeface="Courier New"/>
                <a:cs typeface="Courier"/>
                <a:sym typeface="Courier New"/>
              </a:rPr>
              <a:t>atpos</a:t>
            </a:r>
            <a:r>
              <a:rPr lang="en-US" sz="28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New"/>
                <a:cs typeface="Courier"/>
                <a:sym typeface="Courier New"/>
              </a:rPr>
              <a:t>&gt;&gt;&gt; </a:t>
            </a:r>
            <a:r>
              <a:rPr lang="en-US" sz="2800" i="0" u="none" strike="noStrike" cap="none" dirty="0">
                <a:solidFill>
                  <a:srgbClr val="FFFF00"/>
                </a:solidFill>
                <a:latin typeface="Courier"/>
                <a:ea typeface="Courier New"/>
                <a:cs typeface="Courier"/>
                <a:sym typeface="Courier New"/>
              </a:rPr>
              <a:t>print(</a:t>
            </a:r>
            <a:r>
              <a:rPr lang="en-US" sz="2800" i="0" u="none" strike="noStrike" cap="none" dirty="0" err="1">
                <a:solidFill>
                  <a:srgbClr val="00FF00"/>
                </a:solidFill>
                <a:latin typeface="Courier"/>
                <a:ea typeface="Courier New"/>
                <a:cs typeface="Courier"/>
                <a:sym typeface="Courier New"/>
              </a:rPr>
              <a:t>sppos</a:t>
            </a:r>
            <a:r>
              <a:rPr lang="en-US" sz="2800" i="0" u="none" strike="noStrike" cap="none" dirty="0">
                <a:solidFill>
                  <a:srgbClr val="FFFF00"/>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New"/>
                <a:cs typeface="Courier"/>
                <a:sym typeface="Courier New"/>
              </a:rPr>
              <a:t>31</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New"/>
                <a:cs typeface="Courier"/>
                <a:sym typeface="Courier New"/>
              </a:rPr>
              <a:t>&gt;&gt;&gt; </a:t>
            </a:r>
            <a:r>
              <a:rPr lang="en-US" sz="2800" i="0" u="none" strike="noStrike" cap="none" dirty="0">
                <a:solidFill>
                  <a:srgbClr val="00FF00"/>
                </a:solidFill>
                <a:latin typeface="Courier"/>
                <a:ea typeface="Courier New"/>
                <a:cs typeface="Courier"/>
                <a:sym typeface="Courier New"/>
              </a:rPr>
              <a:t>host</a:t>
            </a:r>
            <a:r>
              <a:rPr lang="en-US" sz="2800" i="0" u="none" strike="noStrike" cap="none" dirty="0">
                <a:solidFill>
                  <a:schemeClr val="lt1"/>
                </a:solidFill>
                <a:latin typeface="Courier"/>
                <a:ea typeface="Courier New"/>
                <a:cs typeface="Courier"/>
                <a:sym typeface="Courier New"/>
              </a:rPr>
              <a:t> = </a:t>
            </a:r>
            <a:r>
              <a:rPr lang="en-US" sz="2800" i="0" u="none" strike="noStrike" cap="none" dirty="0">
                <a:solidFill>
                  <a:srgbClr val="00FF00"/>
                </a:solidFill>
                <a:latin typeface="Courier"/>
                <a:ea typeface="Courier New"/>
                <a:cs typeface="Courier"/>
                <a:sym typeface="Courier New"/>
              </a:rPr>
              <a:t>data</a:t>
            </a:r>
            <a:r>
              <a:rPr lang="en-US" sz="2800" i="0" u="none" strike="noStrike" cap="none" dirty="0">
                <a:solidFill>
                  <a:srgbClr val="00FFFF"/>
                </a:solidFill>
                <a:latin typeface="Courier"/>
                <a:ea typeface="Courier New"/>
                <a:cs typeface="Courier"/>
                <a:sym typeface="Courier New"/>
              </a:rPr>
              <a:t>[</a:t>
            </a:r>
            <a:r>
              <a:rPr lang="en-US" sz="2800" i="0" u="none" strike="noStrike" cap="none" dirty="0">
                <a:solidFill>
                  <a:srgbClr val="00FF00"/>
                </a:solidFill>
                <a:latin typeface="Courier"/>
                <a:ea typeface="Courier New"/>
                <a:cs typeface="Courier"/>
                <a:sym typeface="Courier New"/>
              </a:rPr>
              <a:t>atpos</a:t>
            </a:r>
            <a:r>
              <a:rPr lang="en-US" sz="2800" i="0" u="none" strike="noStrike" cap="none" dirty="0">
                <a:solidFill>
                  <a:srgbClr val="00FFFF"/>
                </a:solidFill>
                <a:latin typeface="Courier"/>
                <a:ea typeface="Courier New"/>
                <a:cs typeface="Courier"/>
                <a:sym typeface="Courier New"/>
              </a:rPr>
              <a:t>+</a:t>
            </a:r>
            <a:r>
              <a:rPr lang="en-US" sz="2800" i="0" u="none" strike="noStrike" cap="none" dirty="0">
                <a:solidFill>
                  <a:srgbClr val="FF7F00"/>
                </a:solidFill>
                <a:latin typeface="Courier"/>
                <a:ea typeface="Courier New"/>
                <a:cs typeface="Courier"/>
                <a:sym typeface="Courier New"/>
              </a:rPr>
              <a:t>1</a:t>
            </a:r>
            <a:r>
              <a:rPr lang="en-US" sz="2800" i="0" u="none" strike="noStrike" cap="none" dirty="0">
                <a:solidFill>
                  <a:srgbClr val="00FFFF"/>
                </a:solidFill>
                <a:latin typeface="Courier"/>
                <a:ea typeface="Courier New"/>
                <a:cs typeface="Courier"/>
                <a:sym typeface="Courier New"/>
              </a:rPr>
              <a:t> : </a:t>
            </a:r>
            <a:r>
              <a:rPr lang="en-US" sz="2800" i="0" u="none" strike="noStrike" cap="none" dirty="0" err="1">
                <a:solidFill>
                  <a:srgbClr val="00FF00"/>
                </a:solidFill>
                <a:latin typeface="Courier"/>
                <a:ea typeface="Courier New"/>
                <a:cs typeface="Courier"/>
                <a:sym typeface="Courier New"/>
              </a:rPr>
              <a:t>sppos</a:t>
            </a:r>
            <a:r>
              <a:rPr lang="en-US" sz="2800" i="0" u="none" strike="noStrike" cap="none" dirty="0">
                <a:solidFill>
                  <a:srgbClr val="00FFFF"/>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New"/>
                <a:cs typeface="Courier"/>
                <a:sym typeface="Courier New"/>
              </a:rPr>
              <a:t>&gt;&gt;&gt; </a:t>
            </a:r>
            <a:r>
              <a:rPr lang="en-US" sz="2800" i="0" u="none" strike="noStrike" cap="none" dirty="0">
                <a:solidFill>
                  <a:srgbClr val="FFFF00"/>
                </a:solidFill>
                <a:latin typeface="Courier"/>
                <a:ea typeface="Courier New"/>
                <a:cs typeface="Courier"/>
                <a:sym typeface="Courier New"/>
              </a:rPr>
              <a:t>print(</a:t>
            </a:r>
            <a:r>
              <a:rPr lang="en-US" sz="2800" i="0" u="none" strike="noStrike" cap="none" dirty="0">
                <a:solidFill>
                  <a:srgbClr val="00FF00"/>
                </a:solidFill>
                <a:latin typeface="Courier"/>
                <a:ea typeface="Courier New"/>
                <a:cs typeface="Courier"/>
                <a:sym typeface="Courier New"/>
              </a:rPr>
              <a:t>host</a:t>
            </a:r>
            <a:r>
              <a:rPr lang="en-US" sz="2800" i="0" u="none" strike="noStrike" cap="none" dirty="0">
                <a:solidFill>
                  <a:srgbClr val="FFFF00"/>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err="1">
                <a:solidFill>
                  <a:schemeClr val="lt1"/>
                </a:solidFill>
                <a:latin typeface="Courier"/>
                <a:ea typeface="Courier New"/>
                <a:cs typeface="Courier"/>
                <a:sym typeface="Courier New"/>
              </a:rPr>
              <a:t>uct.ac.za</a:t>
            </a:r>
            <a:endParaRPr lang="en-US" sz="2800" i="0" u="none" strike="noStrike" cap="none" dirty="0">
              <a:solidFill>
                <a:schemeClr val="lt1"/>
              </a:solidFill>
              <a:latin typeface="Courier"/>
              <a:ea typeface="Courier New"/>
              <a:cs typeface="Courier"/>
              <a:sym typeface="Courier New"/>
            </a:endParaRPr>
          </a:p>
        </p:txBody>
      </p:sp>
      <p:sp>
        <p:nvSpPr>
          <p:cNvPr id="393" name="Shape 393"/>
          <p:cNvSpPr txBox="1"/>
          <p:nvPr/>
        </p:nvSpPr>
        <p:spPr>
          <a:xfrm>
            <a:off x="330200" y="1835150"/>
            <a:ext cx="15582900" cy="673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Arial"/>
              <a:buNone/>
            </a:pPr>
            <a:r>
              <a:rPr lang="en-US" sz="3600" i="0" u="none" strike="noStrike" cap="none" dirty="0">
                <a:solidFill>
                  <a:schemeClr val="lt1"/>
                </a:solidFill>
                <a:latin typeface="Courier"/>
                <a:ea typeface="Courier New"/>
                <a:cs typeface="Courier"/>
                <a:sym typeface="Courier New"/>
              </a:rPr>
              <a:t>From </a:t>
            </a:r>
            <a:r>
              <a:rPr lang="en-US" sz="3600" i="0" u="none" strike="noStrike" cap="none" dirty="0" err="1">
                <a:solidFill>
                  <a:schemeClr val="lt1"/>
                </a:solidFill>
                <a:latin typeface="Courier"/>
                <a:ea typeface="Courier New"/>
                <a:cs typeface="Courier"/>
                <a:sym typeface="Courier New"/>
              </a:rPr>
              <a:t>stephen.marquard</a:t>
            </a:r>
            <a:r>
              <a:rPr lang="en-US" sz="3600" i="0" u="none" strike="noStrike" cap="none" dirty="0" err="1">
                <a:solidFill>
                  <a:srgbClr val="FFFF00"/>
                </a:solidFill>
                <a:latin typeface="Courier"/>
                <a:ea typeface="Courier New"/>
                <a:cs typeface="Courier"/>
                <a:sym typeface="Courier New"/>
              </a:rPr>
              <a:t>@</a:t>
            </a:r>
            <a:r>
              <a:rPr lang="en-US" sz="3600" i="0" u="none" strike="noStrike" cap="none" dirty="0" err="1">
                <a:solidFill>
                  <a:schemeClr val="lt1"/>
                </a:solidFill>
                <a:latin typeface="Courier"/>
                <a:ea typeface="Courier New"/>
                <a:cs typeface="Courier"/>
                <a:sym typeface="Courier New"/>
              </a:rPr>
              <a:t>uct.ac.za</a:t>
            </a:r>
            <a:r>
              <a:rPr lang="en-US" sz="3600" i="0" u="none" strike="noStrike" cap="none" dirty="0">
                <a:solidFill>
                  <a:schemeClr val="lt1"/>
                </a:solidFill>
                <a:latin typeface="Courier"/>
                <a:ea typeface="Courier New"/>
                <a:cs typeface="Courier"/>
                <a:sym typeface="Courier New"/>
              </a:rPr>
              <a:t> Sat Jan  5 09:14:16 2008</a:t>
            </a:r>
          </a:p>
        </p:txBody>
      </p:sp>
      <p:sp>
        <p:nvSpPr>
          <p:cNvPr id="394" name="Shape 394"/>
          <p:cNvSpPr txBox="1"/>
          <p:nvPr/>
        </p:nvSpPr>
        <p:spPr>
          <a:xfrm>
            <a:off x="5950931" y="825500"/>
            <a:ext cx="571500"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3600" u="none" strike="noStrike" cap="none">
                <a:solidFill>
                  <a:srgbClr val="00FF00"/>
                </a:solidFill>
                <a:latin typeface="Arial Regular" charset="0"/>
                <a:ea typeface="Arial Regular" charset="0"/>
                <a:cs typeface="Arial Regular" charset="0"/>
                <a:sym typeface="Cabin"/>
              </a:rPr>
              <a:t>21</a:t>
            </a:r>
          </a:p>
        </p:txBody>
      </p:sp>
      <p:sp>
        <p:nvSpPr>
          <p:cNvPr id="395" name="Shape 395"/>
          <p:cNvSpPr txBox="1"/>
          <p:nvPr/>
        </p:nvSpPr>
        <p:spPr>
          <a:xfrm>
            <a:off x="8724900" y="825500"/>
            <a:ext cx="571500"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3600" u="none" strike="noStrike" cap="none">
                <a:solidFill>
                  <a:srgbClr val="00FF00"/>
                </a:solidFill>
                <a:latin typeface="Arial Regular" charset="0"/>
                <a:ea typeface="Arial Regular" charset="0"/>
                <a:cs typeface="Arial Regular" charset="0"/>
                <a:sym typeface="Cabin"/>
              </a:rPr>
              <a:t>31</a:t>
            </a:r>
          </a:p>
        </p:txBody>
      </p:sp>
      <p:cxnSp>
        <p:nvCxnSpPr>
          <p:cNvPr id="396" name="Shape 396"/>
          <p:cNvCxnSpPr/>
          <p:nvPr/>
        </p:nvCxnSpPr>
        <p:spPr>
          <a:xfrm rot="10800000">
            <a:off x="6236681" y="1481137"/>
            <a:ext cx="19049" cy="373061"/>
          </a:xfrm>
          <a:prstGeom prst="straightConnector1">
            <a:avLst/>
          </a:prstGeom>
          <a:noFill/>
          <a:ln w="50800" cap="rnd" cmpd="sng">
            <a:solidFill>
              <a:srgbClr val="00FF00"/>
            </a:solidFill>
            <a:prstDash val="solid"/>
            <a:miter/>
            <a:headEnd type="stealth" w="med" len="med"/>
            <a:tailEnd type="none" w="med" len="med"/>
          </a:ln>
        </p:spPr>
      </p:cxnSp>
      <p:cxnSp>
        <p:nvCxnSpPr>
          <p:cNvPr id="397" name="Shape 397"/>
          <p:cNvCxnSpPr/>
          <p:nvPr/>
        </p:nvCxnSpPr>
        <p:spPr>
          <a:xfrm rot="10800000">
            <a:off x="9004299" y="1485899"/>
            <a:ext cx="17461" cy="373061"/>
          </a:xfrm>
          <a:prstGeom prst="straightConnector1">
            <a:avLst/>
          </a:prstGeom>
          <a:noFill/>
          <a:ln w="50800" cap="rnd" cmpd="sng">
            <a:solidFill>
              <a:srgbClr val="00FF00"/>
            </a:solidFill>
            <a:prstDash val="solid"/>
            <a:miter/>
            <a:headEnd type="stealth" w="med" len="med"/>
            <a:tailEnd type="none" w="med" len="med"/>
          </a:ln>
        </p:spPr>
      </p:cxnSp>
      <p:cxnSp>
        <p:nvCxnSpPr>
          <p:cNvPr id="398" name="Shape 398"/>
          <p:cNvCxnSpPr/>
          <p:nvPr/>
        </p:nvCxnSpPr>
        <p:spPr>
          <a:xfrm>
            <a:off x="6351587" y="2446336"/>
            <a:ext cx="2541587" cy="19049"/>
          </a:xfrm>
          <a:prstGeom prst="straightConnector1">
            <a:avLst/>
          </a:prstGeom>
          <a:noFill/>
          <a:ln w="76200" cap="rnd" cmpd="sng">
            <a:solidFill>
              <a:srgbClr val="FF00FF"/>
            </a:solidFill>
            <a:prstDash val="solid"/>
            <a:miter/>
            <a:headEnd type="none" w="med" len="med"/>
            <a:tailEnd type="none" w="med" len="med"/>
          </a:ln>
        </p:spPr>
      </p:cxnSp>
      <p:sp>
        <p:nvSpPr>
          <p:cNvPr id="399" name="Shape 399"/>
          <p:cNvSpPr txBox="1"/>
          <p:nvPr/>
        </p:nvSpPr>
        <p:spPr>
          <a:xfrm>
            <a:off x="9599597" y="5388152"/>
            <a:ext cx="5868928" cy="1892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4100" u="none" strike="noStrike" cap="none" dirty="0">
                <a:solidFill>
                  <a:srgbClr val="00FF00"/>
                </a:solidFill>
                <a:latin typeface="Arial Regular" charset="0"/>
                <a:ea typeface="Arial Regular" charset="0"/>
                <a:cs typeface="Arial Regular" charset="0"/>
                <a:sym typeface="Cabin"/>
              </a:rPr>
              <a:t>Εξαγωγή ονόματος κεντρικού υπολογιστή - χρησιμοποιώντας εύρεση και κατάτμηση συμβολοσειράς</a:t>
            </a:r>
            <a:endParaRPr lang="en-US" sz="4100" u="none" strike="noStrike" cap="none" dirty="0">
              <a:solidFill>
                <a:srgbClr val="00FF00"/>
              </a:solidFill>
              <a:latin typeface="Arial Regular" charset="0"/>
              <a:ea typeface="Arial Regular" charset="0"/>
              <a:cs typeface="Arial Regular" charset="0"/>
              <a:sym typeface="Cabi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Shape 404"/>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Regular" charset="0"/>
                <a:ea typeface="Arial Regular" charset="0"/>
                <a:cs typeface="Arial Regular" charset="0"/>
                <a:sym typeface="Cabin"/>
              </a:rPr>
              <a:t>Το Μοτίβο Διπλής Διάσπασης</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405" name="Shape 405"/>
          <p:cNvSpPr txBox="1">
            <a:spLocks noGrp="1"/>
          </p:cNvSpPr>
          <p:nvPr>
            <p:ph type="body" idx="1"/>
          </p:nvPr>
        </p:nvSpPr>
        <p:spPr>
          <a:xfrm>
            <a:off x="1155700" y="2603501"/>
            <a:ext cx="13932000" cy="1677020"/>
          </a:xfrm>
          <a:prstGeom prst="rect">
            <a:avLst/>
          </a:prstGeom>
          <a:noFill/>
          <a:ln>
            <a:noFill/>
          </a:ln>
        </p:spPr>
        <p:txBody>
          <a:bodyPr lIns="38100" tIns="38100" rIns="38100" bIns="38100" anchor="t" anchorCtr="0">
            <a:noAutofit/>
          </a:bodyPr>
          <a:lstStyle/>
          <a:p>
            <a:pPr marL="0" marR="0" lvl="0" indent="0" algn="l" rtl="0">
              <a:lnSpc>
                <a:spcPct val="100000"/>
              </a:lnSpc>
              <a:spcBef>
                <a:spcPts val="0"/>
              </a:spcBef>
              <a:spcAft>
                <a:spcPts val="0"/>
              </a:spcAft>
              <a:buSzPct val="100000"/>
              <a:buNone/>
            </a:pPr>
            <a:r>
              <a:rPr lang="el-GR" sz="3600" u="none" strike="noStrike" cap="none" dirty="0">
                <a:solidFill>
                  <a:schemeClr val="lt1"/>
                </a:solidFill>
                <a:latin typeface="Arial Regular" charset="0"/>
                <a:ea typeface="Arial Regular" charset="0"/>
                <a:cs typeface="Arial Regular" charset="0"/>
                <a:sym typeface="Cabin"/>
              </a:rPr>
              <a:t>Μερικές φορές χωρίζουμε μια γραμμή με έναν τρόπο και στη συνέχεια παίρνουμε ένα από τα κομμάτια που προέκυψαν και το χωρίζουμε ξανά</a:t>
            </a:r>
            <a:endParaRPr lang="en-US" sz="3600" u="none" strike="noStrike" cap="none" dirty="0">
              <a:solidFill>
                <a:schemeClr val="lt1"/>
              </a:solidFill>
              <a:latin typeface="Arial Regular" charset="0"/>
              <a:ea typeface="Arial Regular" charset="0"/>
              <a:cs typeface="Arial Regular" charset="0"/>
              <a:sym typeface="Cabin"/>
            </a:endParaRPr>
          </a:p>
        </p:txBody>
      </p:sp>
      <p:sp>
        <p:nvSpPr>
          <p:cNvPr id="406" name="Shape 406"/>
          <p:cNvSpPr txBox="1"/>
          <p:nvPr/>
        </p:nvSpPr>
        <p:spPr>
          <a:xfrm>
            <a:off x="7321275" y="6326775"/>
            <a:ext cx="6981300" cy="4823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Arial"/>
              <a:buNone/>
            </a:pPr>
            <a:r>
              <a:rPr lang="en-US" sz="2600" i="0" u="none" strike="noStrike" cap="none">
                <a:solidFill>
                  <a:srgbClr val="FFFF00"/>
                </a:solidFill>
                <a:latin typeface="Courier"/>
                <a:ea typeface="Courier New"/>
                <a:cs typeface="Courier"/>
                <a:sym typeface="Courier New"/>
              </a:rPr>
              <a:t>['stephen.marquard', 'uct.ac.za']</a:t>
            </a:r>
          </a:p>
        </p:txBody>
      </p:sp>
      <p:sp>
        <p:nvSpPr>
          <p:cNvPr id="407" name="Shape 407"/>
          <p:cNvSpPr txBox="1"/>
          <p:nvPr/>
        </p:nvSpPr>
        <p:spPr>
          <a:xfrm>
            <a:off x="1155700" y="4526525"/>
            <a:ext cx="133427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dirty="0">
                <a:solidFill>
                  <a:srgbClr val="FF7F00"/>
                </a:solidFill>
                <a:latin typeface="Courier"/>
                <a:ea typeface="Courier New"/>
                <a:cs typeface="Courier"/>
                <a:sym typeface="Courier New"/>
              </a:rPr>
              <a:t>From </a:t>
            </a:r>
            <a:r>
              <a:rPr lang="en-US" sz="3000" i="0" u="none" strike="noStrike" cap="none" dirty="0" err="1">
                <a:solidFill>
                  <a:srgbClr val="FF7F00"/>
                </a:solidFill>
                <a:latin typeface="Courier"/>
                <a:ea typeface="Courier New"/>
                <a:cs typeface="Courier"/>
                <a:sym typeface="Courier New"/>
              </a:rPr>
              <a:t>stephen.marquard@</a:t>
            </a:r>
            <a:r>
              <a:rPr lang="en-US" sz="3000" i="0" u="none" strike="noStrike" cap="none" dirty="0" err="1">
                <a:solidFill>
                  <a:srgbClr val="FFFF00"/>
                </a:solidFill>
                <a:latin typeface="Courier"/>
                <a:ea typeface="Courier New"/>
                <a:cs typeface="Courier"/>
                <a:sym typeface="Courier New"/>
              </a:rPr>
              <a:t>uct.ac.za</a:t>
            </a:r>
            <a:r>
              <a:rPr lang="en-US" sz="3000" i="0" u="none" strike="noStrike" cap="none" dirty="0">
                <a:solidFill>
                  <a:srgbClr val="FF7F00"/>
                </a:solidFill>
                <a:latin typeface="Courier"/>
                <a:ea typeface="Courier New"/>
                <a:cs typeface="Courier"/>
                <a:sym typeface="Courier New"/>
              </a:rPr>
              <a:t> Sat Jan  5 09:14:16 2008</a:t>
            </a:r>
          </a:p>
        </p:txBody>
      </p:sp>
      <p:sp>
        <p:nvSpPr>
          <p:cNvPr id="408" name="Shape 408"/>
          <p:cNvSpPr txBox="1"/>
          <p:nvPr/>
        </p:nvSpPr>
        <p:spPr>
          <a:xfrm>
            <a:off x="1155700" y="5594000"/>
            <a:ext cx="6179100" cy="2159088"/>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l-GR" sz="2600" i="0" u="none" strike="noStrike" cap="none" dirty="0">
                <a:solidFill>
                  <a:schemeClr val="lt1"/>
                </a:solidFill>
                <a:latin typeface="Courier"/>
                <a:ea typeface="Courier New"/>
                <a:cs typeface="Courier"/>
                <a:sym typeface="Courier New"/>
              </a:rPr>
              <a:t>λέξεις</a:t>
            </a:r>
            <a:r>
              <a:rPr lang="en-US" sz="2600" i="0" u="none" strike="noStrike" cap="none" dirty="0">
                <a:solidFill>
                  <a:schemeClr val="lt1"/>
                </a:solidFill>
                <a:latin typeface="Courier"/>
                <a:ea typeface="Courier New"/>
                <a:cs typeface="Courier"/>
                <a:sym typeface="Courier New"/>
              </a:rPr>
              <a:t> = </a:t>
            </a:r>
            <a:r>
              <a:rPr lang="el-GR" sz="2600" i="0" u="none" strike="noStrike" cap="none" dirty="0">
                <a:solidFill>
                  <a:srgbClr val="FF7F00"/>
                </a:solidFill>
                <a:latin typeface="Courier"/>
                <a:ea typeface="Courier New"/>
                <a:cs typeface="Courier"/>
                <a:sym typeface="Courier New"/>
              </a:rPr>
              <a:t>γραμμή</a:t>
            </a:r>
            <a:r>
              <a:rPr lang="en-US" sz="2600" i="0" u="none" strike="noStrike" cap="none" dirty="0">
                <a:solidFill>
                  <a:schemeClr val="lt1"/>
                </a:solidFill>
                <a:latin typeface="Courier"/>
                <a:ea typeface="Courier New"/>
                <a:cs typeface="Courier"/>
                <a:sym typeface="Courier New"/>
              </a:rPr>
              <a:t>.split()</a:t>
            </a:r>
          </a:p>
          <a:p>
            <a:pPr marL="0" marR="0" lvl="0" indent="0" algn="l" rtl="0">
              <a:lnSpc>
                <a:spcPct val="100000"/>
              </a:lnSpc>
              <a:spcBef>
                <a:spcPts val="0"/>
              </a:spcBef>
              <a:spcAft>
                <a:spcPts val="0"/>
              </a:spcAft>
              <a:buClr>
                <a:srgbClr val="FF00FF"/>
              </a:buClr>
              <a:buSzPct val="25000"/>
              <a:buFont typeface="Cabin"/>
              <a:buNone/>
            </a:pPr>
            <a:r>
              <a:rPr lang="en-US" sz="2600" i="0" u="none" strike="noStrike" cap="none" dirty="0">
                <a:solidFill>
                  <a:srgbClr val="FF00FF"/>
                </a:solidFill>
                <a:latin typeface="Courier"/>
                <a:ea typeface="Courier New"/>
                <a:cs typeface="Courier"/>
                <a:sym typeface="Courier New"/>
              </a:rPr>
              <a:t>email</a:t>
            </a:r>
            <a:r>
              <a:rPr lang="en-US" sz="2600" i="0" u="none" strike="noStrike" cap="none" dirty="0">
                <a:solidFill>
                  <a:schemeClr val="lt1"/>
                </a:solidFill>
                <a:latin typeface="Courier"/>
                <a:ea typeface="Courier New"/>
                <a:cs typeface="Courier"/>
                <a:sym typeface="Courier New"/>
              </a:rPr>
              <a:t> = </a:t>
            </a:r>
            <a:r>
              <a:rPr lang="el-GR" sz="2600" i="0" u="none" strike="noStrike" cap="none" dirty="0">
                <a:solidFill>
                  <a:schemeClr val="lt1"/>
                </a:solidFill>
                <a:latin typeface="Courier"/>
                <a:ea typeface="Courier New"/>
                <a:cs typeface="Courier"/>
                <a:sym typeface="Courier New"/>
              </a:rPr>
              <a:t>λέξεις</a:t>
            </a:r>
            <a:r>
              <a:rPr lang="en-US" sz="2600" i="0" u="none" strike="noStrike" cap="none" dirty="0">
                <a:solidFill>
                  <a:schemeClr val="lt1"/>
                </a:solidFill>
                <a:latin typeface="Courier"/>
                <a:ea typeface="Courier New"/>
                <a:cs typeface="Courier"/>
                <a:sym typeface="Courier New"/>
              </a:rPr>
              <a:t>[1]</a:t>
            </a:r>
          </a:p>
          <a:p>
            <a:pPr marL="0" marR="0" lvl="0" indent="0" algn="l" rtl="0">
              <a:lnSpc>
                <a:spcPct val="100000"/>
              </a:lnSpc>
              <a:spcBef>
                <a:spcPts val="0"/>
              </a:spcBef>
              <a:spcAft>
                <a:spcPts val="0"/>
              </a:spcAft>
              <a:buClr>
                <a:srgbClr val="FF00FF"/>
              </a:buClr>
              <a:buSzPct val="25000"/>
              <a:buFont typeface="Cabin"/>
              <a:buNone/>
            </a:pPr>
            <a:r>
              <a:rPr lang="el-GR" sz="2600" dirty="0">
                <a:solidFill>
                  <a:srgbClr val="FFFF00"/>
                </a:solidFill>
                <a:latin typeface="Courier"/>
                <a:ea typeface="Courier New"/>
                <a:cs typeface="Courier"/>
                <a:sym typeface="Courier New"/>
              </a:rPr>
              <a:t>κομμάτια</a:t>
            </a:r>
            <a:r>
              <a:rPr lang="en-US" sz="2600" dirty="0">
                <a:solidFill>
                  <a:schemeClr val="lt1"/>
                </a:solidFill>
                <a:latin typeface="Courier"/>
                <a:ea typeface="Courier New"/>
                <a:cs typeface="Courier"/>
                <a:sym typeface="Courier New"/>
              </a:rPr>
              <a:t> = </a:t>
            </a:r>
            <a:r>
              <a:rPr lang="en-US" sz="2600" dirty="0" err="1">
                <a:solidFill>
                  <a:schemeClr val="lt1"/>
                </a:solidFill>
                <a:latin typeface="Courier"/>
                <a:ea typeface="Courier New"/>
                <a:cs typeface="Courier"/>
                <a:sym typeface="Courier New"/>
              </a:rPr>
              <a:t>email.split</a:t>
            </a:r>
            <a:r>
              <a:rPr lang="en-US" sz="2600"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rgbClr val="FF00FF"/>
              </a:buClr>
              <a:buSzPct val="25000"/>
              <a:buFont typeface="Cabin"/>
              <a:buNone/>
            </a:pPr>
            <a:r>
              <a:rPr lang="en-US" sz="2600" dirty="0">
                <a:solidFill>
                  <a:schemeClr val="lt1"/>
                </a:solidFill>
                <a:latin typeface="Courier"/>
                <a:ea typeface="Courier New"/>
                <a:cs typeface="Courier"/>
                <a:sym typeface="Courier New"/>
              </a:rPr>
              <a:t>print(</a:t>
            </a:r>
            <a:r>
              <a:rPr lang="el-GR" sz="2600" dirty="0">
                <a:solidFill>
                  <a:srgbClr val="00FF00"/>
                </a:solidFill>
                <a:latin typeface="Courier"/>
                <a:ea typeface="Courier New"/>
                <a:cs typeface="Courier"/>
                <a:sym typeface="Courier New"/>
              </a:rPr>
              <a:t>κομμάτια</a:t>
            </a:r>
            <a:r>
              <a:rPr lang="en-US" sz="2600" dirty="0">
                <a:solidFill>
                  <a:srgbClr val="00FF00"/>
                </a:solidFill>
                <a:latin typeface="Courier"/>
                <a:ea typeface="Courier New"/>
                <a:cs typeface="Courier"/>
                <a:sym typeface="Courier New"/>
              </a:rPr>
              <a:t>[1]</a:t>
            </a:r>
            <a:r>
              <a:rPr lang="en-US" sz="2600" dirty="0">
                <a:solidFill>
                  <a:schemeClr val="bg1"/>
                </a:solidFill>
                <a:latin typeface="Courier"/>
                <a:ea typeface="Courier New"/>
                <a:cs typeface="Courier"/>
                <a:sym typeface="Courier New"/>
              </a:rPr>
              <a:t>)</a:t>
            </a:r>
          </a:p>
        </p:txBody>
      </p:sp>
      <p:sp>
        <p:nvSpPr>
          <p:cNvPr id="409" name="Shape 409"/>
          <p:cNvSpPr txBox="1"/>
          <p:nvPr/>
        </p:nvSpPr>
        <p:spPr>
          <a:xfrm>
            <a:off x="7336425" y="5683325"/>
            <a:ext cx="65738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Arial"/>
              <a:buNone/>
            </a:pPr>
            <a:r>
              <a:rPr lang="en-US" sz="2600" i="0" u="none" strike="noStrike" cap="none">
                <a:solidFill>
                  <a:srgbClr val="FF00FF"/>
                </a:solidFill>
                <a:latin typeface="Courier"/>
                <a:ea typeface="Courier New"/>
                <a:cs typeface="Courier"/>
                <a:sym typeface="Courier New"/>
              </a:rPr>
              <a:t>stephen.marquard@uct.ac.za</a:t>
            </a:r>
          </a:p>
        </p:txBody>
      </p:sp>
      <p:sp>
        <p:nvSpPr>
          <p:cNvPr id="410" name="Shape 410"/>
          <p:cNvSpPr txBox="1"/>
          <p:nvPr/>
        </p:nvSpPr>
        <p:spPr>
          <a:xfrm>
            <a:off x="7301045" y="6843100"/>
            <a:ext cx="2729099" cy="5483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Arial"/>
              <a:buNone/>
            </a:pPr>
            <a:r>
              <a:rPr lang="en-US" sz="2400" b="1" i="0" u="none" strike="noStrike" cap="none">
                <a:solidFill>
                  <a:srgbClr val="00FF00"/>
                </a:solidFill>
                <a:latin typeface="Courier New"/>
                <a:ea typeface="Courier New"/>
                <a:cs typeface="Courier New"/>
                <a:sym typeface="Courier New"/>
              </a:rPr>
              <a:t>'</a:t>
            </a:r>
            <a:r>
              <a:rPr lang="en-US" sz="2600" i="0" u="none" strike="noStrike" cap="none">
                <a:solidFill>
                  <a:srgbClr val="00FF00"/>
                </a:solidFill>
                <a:latin typeface="Courier"/>
                <a:ea typeface="Courier New"/>
                <a:cs typeface="Courier"/>
                <a:sym typeface="Courier New"/>
              </a:rPr>
              <a:t>uct.ac.za'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6" name="Shape 416"/>
          <p:cNvSpPr txBox="1"/>
          <p:nvPr/>
        </p:nvSpPr>
        <p:spPr>
          <a:xfrm>
            <a:off x="7035800" y="5822950"/>
            <a:ext cx="4386262" cy="876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ourier New"/>
              <a:buNone/>
            </a:pPr>
            <a:r>
              <a:rPr lang="en-US" sz="4800" i="0" u="none" strike="noStrike" cap="none">
                <a:solidFill>
                  <a:srgbClr val="FFFF00"/>
                </a:solidFill>
                <a:latin typeface="Courier"/>
                <a:ea typeface="Courier New"/>
                <a:cs typeface="Courier"/>
                <a:sym typeface="Courier New"/>
              </a:rPr>
              <a:t>'</a:t>
            </a:r>
            <a:r>
              <a:rPr lang="en-US" sz="4800" i="0" u="none" strike="noStrike" cap="none">
                <a:solidFill>
                  <a:srgbClr val="00FF00"/>
                </a:solidFill>
                <a:latin typeface="Courier"/>
                <a:ea typeface="Courier New"/>
                <a:cs typeface="Courier"/>
                <a:sym typeface="Courier New"/>
              </a:rPr>
              <a:t>@</a:t>
            </a:r>
            <a:r>
              <a:rPr lang="en-US" sz="4800" i="0" u="none" strike="noStrike" cap="none">
                <a:solidFill>
                  <a:srgbClr val="FFFF00"/>
                </a:solidFill>
                <a:latin typeface="Courier"/>
                <a:ea typeface="Courier New"/>
                <a:cs typeface="Courier"/>
                <a:sym typeface="Courier New"/>
              </a:rPr>
              <a:t>([^ ]*)'</a:t>
            </a:r>
          </a:p>
        </p:txBody>
      </p:sp>
      <p:sp>
        <p:nvSpPr>
          <p:cNvPr id="417" name="Shape 417"/>
          <p:cNvSpPr txBox="1"/>
          <p:nvPr/>
        </p:nvSpPr>
        <p:spPr>
          <a:xfrm>
            <a:off x="2306621" y="7543800"/>
            <a:ext cx="11299019"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Regular" charset="0"/>
                <a:ea typeface="Arial Regular" charset="0"/>
                <a:cs typeface="Arial Regular" charset="0"/>
                <a:sym typeface="Cabin"/>
              </a:rPr>
              <a:t>Ψάξε στην συμβολοσειρά μέχρι να βρεις το σύμβολο @</a:t>
            </a:r>
            <a:endParaRPr lang="en-US" sz="3600" u="none" strike="noStrike" cap="none" dirty="0">
              <a:solidFill>
                <a:srgbClr val="00FF00"/>
              </a:solidFill>
              <a:latin typeface="Arial Regular" charset="0"/>
              <a:ea typeface="Arial Regular" charset="0"/>
              <a:cs typeface="Arial Regular" charset="0"/>
              <a:sym typeface="Cabin"/>
            </a:endParaRPr>
          </a:p>
        </p:txBody>
      </p:sp>
      <p:cxnSp>
        <p:nvCxnSpPr>
          <p:cNvPr id="418" name="Shape 418"/>
          <p:cNvCxnSpPr/>
          <p:nvPr/>
        </p:nvCxnSpPr>
        <p:spPr>
          <a:xfrm flipH="1">
            <a:off x="7078661" y="6591300"/>
            <a:ext cx="530224" cy="996950"/>
          </a:xfrm>
          <a:prstGeom prst="straightConnector1">
            <a:avLst/>
          </a:prstGeom>
          <a:noFill/>
          <a:ln w="76200" cap="rnd" cmpd="sng">
            <a:solidFill>
              <a:srgbClr val="00FF00"/>
            </a:solidFill>
            <a:prstDash val="solid"/>
            <a:miter/>
            <a:headEnd type="stealth" w="med" len="med"/>
            <a:tailEnd type="none" w="med" len="med"/>
          </a:ln>
        </p:spPr>
      </p:cxnSp>
      <p:sp>
        <p:nvSpPr>
          <p:cNvPr id="419" name="Shape 419"/>
          <p:cNvSpPr txBox="1"/>
          <p:nvPr/>
        </p:nvSpPr>
        <p:spPr>
          <a:xfrm>
            <a:off x="707596" y="2689933"/>
            <a:ext cx="142265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a:solidFill>
                  <a:srgbClr val="FF7F00"/>
                </a:solidFill>
                <a:latin typeface="Courier"/>
                <a:ea typeface="Courier New"/>
                <a:cs typeface="Courier"/>
                <a:sym typeface="Courier New"/>
              </a:rPr>
              <a:t>From stephen.marquard@</a:t>
            </a:r>
            <a:r>
              <a:rPr lang="en-US" sz="3000" i="0" u="none" strike="noStrike" cap="none">
                <a:solidFill>
                  <a:srgbClr val="00FF00"/>
                </a:solidFill>
                <a:latin typeface="Courier"/>
                <a:ea typeface="Courier New"/>
                <a:cs typeface="Courier"/>
                <a:sym typeface="Courier New"/>
              </a:rPr>
              <a:t>uct.ac.za</a:t>
            </a:r>
            <a:r>
              <a:rPr lang="en-US" sz="3000" i="0" u="none" strike="noStrike" cap="none">
                <a:solidFill>
                  <a:srgbClr val="FF7F00"/>
                </a:solidFill>
                <a:latin typeface="Courier"/>
                <a:ea typeface="Courier New"/>
                <a:cs typeface="Courier"/>
                <a:sym typeface="Courier New"/>
              </a:rPr>
              <a:t> Sat Jan  5 09:14:16 2008</a:t>
            </a:r>
          </a:p>
        </p:txBody>
      </p:sp>
      <p:sp>
        <p:nvSpPr>
          <p:cNvPr id="420" name="Shape 420"/>
          <p:cNvSpPr txBox="1"/>
          <p:nvPr/>
        </p:nvSpPr>
        <p:spPr>
          <a:xfrm>
            <a:off x="536028" y="3527296"/>
            <a:ext cx="15434441" cy="259685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import re </a:t>
            </a:r>
          </a:p>
          <a:p>
            <a:pPr marL="0" marR="0" lvl="0" indent="0" algn="l" rtl="0">
              <a:lnSpc>
                <a:spcPct val="100000"/>
              </a:lnSpc>
              <a:spcBef>
                <a:spcPts val="0"/>
              </a:spcBef>
              <a:spcAft>
                <a:spcPts val="0"/>
              </a:spcAft>
              <a:buClr>
                <a:schemeClr val="lt1"/>
              </a:buClr>
              <a:buSzPct val="25000"/>
              <a:buFont typeface="Courier New"/>
              <a:buNone/>
            </a:pPr>
            <a:r>
              <a:rPr lang="el-GR" sz="3000" dirty="0">
                <a:solidFill>
                  <a:schemeClr val="lt1"/>
                </a:solidFill>
                <a:latin typeface="Courier"/>
                <a:ea typeface="Courier New"/>
                <a:cs typeface="Courier"/>
                <a:sym typeface="Courier New"/>
              </a:rPr>
              <a:t>γραμμή</a:t>
            </a:r>
            <a:r>
              <a:rPr lang="en-US" sz="3000" i="0" u="none" strike="noStrike" cap="none" dirty="0">
                <a:solidFill>
                  <a:schemeClr val="lt1"/>
                </a:solidFill>
                <a:latin typeface="Courier"/>
                <a:ea typeface="Courier New"/>
                <a:cs typeface="Courier"/>
                <a:sym typeface="Courier New"/>
              </a:rPr>
              <a:t> = 'From stephen.marquard@uct.ac.za Sat Jan  5 09:14:16 2008'</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y = </a:t>
            </a:r>
            <a:r>
              <a:rPr lang="en-US" sz="3000" i="0" u="none" strike="noStrike" cap="none" dirty="0" err="1">
                <a:solidFill>
                  <a:schemeClr val="lt1"/>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a:t>
            </a:r>
            <a:r>
              <a:rPr lang="el-GR" sz="3000" i="0" u="none" strike="noStrike" cap="none" dirty="0">
                <a:solidFill>
                  <a:schemeClr val="lt1"/>
                </a:solidFill>
                <a:latin typeface="Courier"/>
                <a:ea typeface="Courier New"/>
                <a:cs typeface="Courier"/>
                <a:sym typeface="Courier New"/>
              </a:rPr>
              <a:t>γραμμή</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print(y)</a:t>
            </a:r>
          </a:p>
          <a:p>
            <a:pPr marL="0" marR="0" lvl="0" indent="0" algn="l" rtl="0">
              <a:lnSpc>
                <a:spcPct val="100000"/>
              </a:lnSpc>
              <a:spcBef>
                <a:spcPts val="0"/>
              </a:spcBef>
              <a:spcAft>
                <a:spcPts val="0"/>
              </a:spcAft>
              <a:buClr>
                <a:schemeClr val="lt1"/>
              </a:buClr>
              <a:buSzPct val="25000"/>
              <a:buFont typeface="Courier New"/>
              <a:buNone/>
            </a:pPr>
            <a:endParaRPr lang="en-US"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chemeClr val="lt1"/>
                </a:solidFill>
                <a:latin typeface="Courier"/>
                <a:ea typeface="Courier New"/>
                <a:cs typeface="Courier"/>
                <a:sym typeface="Courier New"/>
              </a:rPr>
              <a:t>uct.ac.za</a:t>
            </a:r>
            <a:r>
              <a:rPr lang="en-US" sz="3000" i="0" u="none" strike="noStrike" cap="none" dirty="0">
                <a:solidFill>
                  <a:schemeClr val="lt1"/>
                </a:solidFill>
                <a:latin typeface="Courier"/>
                <a:ea typeface="Courier New"/>
                <a:cs typeface="Courier"/>
                <a:sym typeface="Courier New"/>
              </a:rPr>
              <a:t>']</a:t>
            </a:r>
          </a:p>
        </p:txBody>
      </p:sp>
      <p:sp>
        <p:nvSpPr>
          <p:cNvPr id="9" name="Shape 425"/>
          <p:cNvSpPr txBox="1">
            <a:spLocks noGrp="1"/>
          </p:cNvSpPr>
          <p:nvPr>
            <p:ph type="title"/>
          </p:nvPr>
        </p:nvSpPr>
        <p:spPr>
          <a:xfrm>
            <a:off x="933450" y="814388"/>
            <a:ext cx="14389100" cy="17255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Regular" charset="0"/>
                <a:ea typeface="Arial Regular" charset="0"/>
                <a:cs typeface="Arial Regular" charset="0"/>
                <a:sym typeface="Cabin"/>
              </a:rPr>
              <a:t>Η Έκδοση με Κανονική Έκφραση</a:t>
            </a:r>
            <a:endParaRPr lang="en-US" sz="7600" u="none" strike="noStrike" cap="none" dirty="0">
              <a:solidFill>
                <a:srgbClr val="FFD966"/>
              </a:solidFill>
              <a:latin typeface="Arial Regular" charset="0"/>
              <a:ea typeface="Arial Regular" charset="0"/>
              <a:cs typeface="Arial Regular" charset="0"/>
              <a:sym typeface="Cabi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Shape 425"/>
          <p:cNvSpPr txBox="1">
            <a:spLocks noGrp="1"/>
          </p:cNvSpPr>
          <p:nvPr>
            <p:ph type="title"/>
          </p:nvPr>
        </p:nvSpPr>
        <p:spPr>
          <a:xfrm>
            <a:off x="941333" y="814388"/>
            <a:ext cx="14373334" cy="17255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Regular" charset="0"/>
                <a:ea typeface="Arial Regular" charset="0"/>
                <a:cs typeface="Arial Regular" charset="0"/>
                <a:sym typeface="Cabin"/>
              </a:rPr>
              <a:t>Η Έκδοση με Κανονική Έκφραση</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426" name="Shape 426"/>
          <p:cNvSpPr txBox="1"/>
          <p:nvPr/>
        </p:nvSpPr>
        <p:spPr>
          <a:xfrm>
            <a:off x="7035800" y="5822950"/>
            <a:ext cx="4386262" cy="876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ourier New"/>
              <a:buNone/>
            </a:pPr>
            <a:r>
              <a:rPr lang="en-US" sz="5700" i="0" u="none" strike="noStrike" cap="none">
                <a:solidFill>
                  <a:srgbClr val="FFFF00"/>
                </a:solidFill>
                <a:latin typeface="Courier"/>
                <a:ea typeface="Courier New"/>
                <a:cs typeface="Courier"/>
                <a:sym typeface="Courier New"/>
              </a:rPr>
              <a:t>'@(</a:t>
            </a:r>
            <a:r>
              <a:rPr lang="en-US" sz="5700" i="0" u="none" strike="noStrike" cap="none">
                <a:solidFill>
                  <a:srgbClr val="FF00FF"/>
                </a:solidFill>
                <a:latin typeface="Courier"/>
                <a:ea typeface="Courier New"/>
                <a:cs typeface="Courier"/>
                <a:sym typeface="Courier New"/>
              </a:rPr>
              <a:t>[^ ]</a:t>
            </a:r>
            <a:r>
              <a:rPr lang="en-US" sz="5700" i="0" u="none" strike="noStrike" cap="none">
                <a:solidFill>
                  <a:srgbClr val="00FF00"/>
                </a:solidFill>
                <a:latin typeface="Courier"/>
                <a:ea typeface="Courier New"/>
                <a:cs typeface="Courier"/>
                <a:sym typeface="Courier New"/>
              </a:rPr>
              <a:t>*</a:t>
            </a:r>
            <a:r>
              <a:rPr lang="en-US" sz="5700" i="0" u="none" strike="noStrike" cap="none">
                <a:solidFill>
                  <a:srgbClr val="FFFF00"/>
                </a:solidFill>
                <a:latin typeface="Courier"/>
                <a:ea typeface="Courier New"/>
                <a:cs typeface="Courier"/>
                <a:sym typeface="Courier New"/>
              </a:rPr>
              <a:t>)'</a:t>
            </a:r>
          </a:p>
        </p:txBody>
      </p:sp>
      <p:sp>
        <p:nvSpPr>
          <p:cNvPr id="427" name="Shape 427"/>
          <p:cNvSpPr txBox="1"/>
          <p:nvPr/>
        </p:nvSpPr>
        <p:spPr>
          <a:xfrm>
            <a:off x="3137339" y="7594600"/>
            <a:ext cx="733211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3600" dirty="0">
                <a:solidFill>
                  <a:srgbClr val="FF00FF"/>
                </a:solidFill>
                <a:latin typeface="Arial Regular" charset="0"/>
                <a:ea typeface="Arial Regular" charset="0"/>
                <a:cs typeface="Arial Regular" charset="0"/>
                <a:sym typeface="Cabin"/>
              </a:rPr>
              <a:t>Ταιριάζει με μη κενούς χαρακτήρες</a:t>
            </a:r>
            <a:endParaRPr lang="en-US" sz="3600" u="none" strike="noStrike" cap="none" dirty="0">
              <a:solidFill>
                <a:srgbClr val="FF00FF"/>
              </a:solidFill>
              <a:latin typeface="Arial Regular" charset="0"/>
              <a:ea typeface="Arial Regular" charset="0"/>
              <a:cs typeface="Arial Regular" charset="0"/>
              <a:sym typeface="Cabin"/>
            </a:endParaRPr>
          </a:p>
        </p:txBody>
      </p:sp>
      <p:cxnSp>
        <p:nvCxnSpPr>
          <p:cNvPr id="428" name="Shape 428"/>
          <p:cNvCxnSpPr/>
          <p:nvPr/>
        </p:nvCxnSpPr>
        <p:spPr>
          <a:xfrm>
            <a:off x="8707436" y="6708775"/>
            <a:ext cx="576300" cy="1001700"/>
          </a:xfrm>
          <a:prstGeom prst="straightConnector1">
            <a:avLst/>
          </a:prstGeom>
          <a:noFill/>
          <a:ln w="76200" cap="rnd" cmpd="sng">
            <a:solidFill>
              <a:srgbClr val="FF00FF"/>
            </a:solidFill>
            <a:prstDash val="solid"/>
            <a:miter/>
            <a:headEnd type="stealth" w="med" len="med"/>
            <a:tailEnd type="none" w="med" len="med"/>
          </a:ln>
        </p:spPr>
      </p:cxnSp>
      <p:cxnSp>
        <p:nvCxnSpPr>
          <p:cNvPr id="429" name="Shape 429"/>
          <p:cNvCxnSpPr/>
          <p:nvPr/>
        </p:nvCxnSpPr>
        <p:spPr>
          <a:xfrm>
            <a:off x="10431461" y="6672261"/>
            <a:ext cx="747105" cy="949500"/>
          </a:xfrm>
          <a:prstGeom prst="straightConnector1">
            <a:avLst/>
          </a:prstGeom>
          <a:noFill/>
          <a:ln w="76200" cap="rnd" cmpd="sng">
            <a:solidFill>
              <a:srgbClr val="00FF00"/>
            </a:solidFill>
            <a:prstDash val="solid"/>
            <a:miter/>
            <a:headEnd type="stealth" w="med" len="med"/>
            <a:tailEnd type="none" w="med" len="med"/>
          </a:ln>
        </p:spPr>
      </p:cxnSp>
      <p:cxnSp>
        <p:nvCxnSpPr>
          <p:cNvPr id="430" name="Shape 430"/>
          <p:cNvCxnSpPr/>
          <p:nvPr/>
        </p:nvCxnSpPr>
        <p:spPr>
          <a:xfrm flipH="1">
            <a:off x="9342511" y="6702425"/>
            <a:ext cx="447600" cy="976199"/>
          </a:xfrm>
          <a:prstGeom prst="straightConnector1">
            <a:avLst/>
          </a:prstGeom>
          <a:noFill/>
          <a:ln w="76200" cap="rnd" cmpd="sng">
            <a:solidFill>
              <a:srgbClr val="FF00FF"/>
            </a:solidFill>
            <a:prstDash val="solid"/>
            <a:miter/>
            <a:headEnd type="stealth" w="med" len="med"/>
            <a:tailEnd type="none" w="med" len="med"/>
          </a:ln>
        </p:spPr>
      </p:cxnSp>
      <p:sp>
        <p:nvSpPr>
          <p:cNvPr id="431" name="Shape 431"/>
          <p:cNvSpPr txBox="1"/>
          <p:nvPr/>
        </p:nvSpPr>
        <p:spPr>
          <a:xfrm>
            <a:off x="10548021" y="7856615"/>
            <a:ext cx="5296324"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Regular" charset="0"/>
                <a:ea typeface="Arial Regular" charset="0"/>
                <a:cs typeface="Arial Regular" charset="0"/>
                <a:sym typeface="Cabin"/>
              </a:rPr>
              <a:t>Ταιριάζει με οσουσδήποτε από αυτούς</a:t>
            </a:r>
            <a:endParaRPr lang="en-US" sz="3600" u="none" strike="noStrike" cap="none" dirty="0">
              <a:solidFill>
                <a:srgbClr val="00FF00"/>
              </a:solidFill>
              <a:latin typeface="Arial Regular" charset="0"/>
              <a:ea typeface="Arial Regular" charset="0"/>
              <a:cs typeface="Arial Regular" charset="0"/>
              <a:sym typeface="Cabin"/>
            </a:endParaRPr>
          </a:p>
        </p:txBody>
      </p:sp>
      <p:sp>
        <p:nvSpPr>
          <p:cNvPr id="12" name="Shape 420"/>
          <p:cNvSpPr txBox="1"/>
          <p:nvPr/>
        </p:nvSpPr>
        <p:spPr>
          <a:xfrm>
            <a:off x="472966" y="3529457"/>
            <a:ext cx="15371379" cy="259685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import re </a:t>
            </a:r>
          </a:p>
          <a:p>
            <a:pPr marL="0" marR="0" lvl="0" indent="0" algn="l" rtl="0">
              <a:lnSpc>
                <a:spcPct val="100000"/>
              </a:lnSpc>
              <a:spcBef>
                <a:spcPts val="0"/>
              </a:spcBef>
              <a:spcAft>
                <a:spcPts val="0"/>
              </a:spcAft>
              <a:buClr>
                <a:schemeClr val="lt1"/>
              </a:buClr>
              <a:buSzPct val="25000"/>
              <a:buFont typeface="Courier New"/>
              <a:buNone/>
            </a:pPr>
            <a:r>
              <a:rPr lang="el-GR" sz="3000" i="0" u="none" strike="noStrike" cap="none" dirty="0">
                <a:solidFill>
                  <a:schemeClr val="lt1"/>
                </a:solidFill>
                <a:latin typeface="Courier"/>
                <a:ea typeface="Courier New"/>
                <a:cs typeface="Courier"/>
                <a:sym typeface="Courier New"/>
              </a:rPr>
              <a:t>γραμμή</a:t>
            </a:r>
            <a:r>
              <a:rPr lang="en-US" sz="3000" i="0" u="none" strike="noStrike" cap="none" dirty="0">
                <a:solidFill>
                  <a:schemeClr val="lt1"/>
                </a:solidFill>
                <a:latin typeface="Courier"/>
                <a:ea typeface="Courier New"/>
                <a:cs typeface="Courier"/>
                <a:sym typeface="Courier New"/>
              </a:rPr>
              <a:t> = 'From stephen.marquard@uct.ac.za Sat Jan  5 09:14:16 2008'</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y = </a:t>
            </a:r>
            <a:r>
              <a:rPr lang="en-US" sz="3000" i="0" u="none" strike="noStrike" cap="none" dirty="0" err="1">
                <a:solidFill>
                  <a:schemeClr val="lt1"/>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a:t>
            </a:r>
            <a:r>
              <a:rPr lang="el-GR" sz="3000" i="0" u="none" strike="noStrike" cap="none" dirty="0">
                <a:solidFill>
                  <a:schemeClr val="lt1"/>
                </a:solidFill>
                <a:latin typeface="Courier"/>
                <a:ea typeface="Courier New"/>
                <a:cs typeface="Courier"/>
                <a:sym typeface="Courier New"/>
              </a:rPr>
              <a:t>γραμμή</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print(y)</a:t>
            </a:r>
          </a:p>
          <a:p>
            <a:pPr marL="0" marR="0" lvl="0" indent="0" algn="l" rtl="0">
              <a:lnSpc>
                <a:spcPct val="100000"/>
              </a:lnSpc>
              <a:spcBef>
                <a:spcPts val="0"/>
              </a:spcBef>
              <a:spcAft>
                <a:spcPts val="0"/>
              </a:spcAft>
              <a:buClr>
                <a:schemeClr val="lt1"/>
              </a:buClr>
              <a:buSzPct val="25000"/>
              <a:buFont typeface="Courier New"/>
              <a:buNone/>
            </a:pPr>
            <a:endParaRPr lang="en-US"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chemeClr val="lt1"/>
                </a:solidFill>
                <a:latin typeface="Courier"/>
                <a:ea typeface="Courier New"/>
                <a:cs typeface="Courier"/>
                <a:sym typeface="Courier New"/>
              </a:rPr>
              <a:t>uct.ac.za</a:t>
            </a:r>
            <a:r>
              <a:rPr lang="en-US" sz="3000" i="0" u="none" strike="noStrike" cap="none" dirty="0">
                <a:solidFill>
                  <a:schemeClr val="lt1"/>
                </a:solidFill>
                <a:latin typeface="Courier"/>
                <a:ea typeface="Courier New"/>
                <a:cs typeface="Courier"/>
                <a:sym typeface="Courier New"/>
              </a:rPr>
              <a:t>']</a:t>
            </a:r>
          </a:p>
        </p:txBody>
      </p:sp>
      <p:sp>
        <p:nvSpPr>
          <p:cNvPr id="11" name="Shape 419"/>
          <p:cNvSpPr txBox="1"/>
          <p:nvPr/>
        </p:nvSpPr>
        <p:spPr>
          <a:xfrm>
            <a:off x="707596" y="2689933"/>
            <a:ext cx="142265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a:solidFill>
                  <a:srgbClr val="FF7F00"/>
                </a:solidFill>
                <a:latin typeface="Courier"/>
                <a:ea typeface="Courier New"/>
                <a:cs typeface="Courier"/>
                <a:sym typeface="Courier New"/>
              </a:rPr>
              <a:t>From stephen.marquard@</a:t>
            </a:r>
            <a:r>
              <a:rPr lang="en-US" sz="3000" i="0" u="none" strike="noStrike" cap="none">
                <a:solidFill>
                  <a:srgbClr val="00FF00"/>
                </a:solidFill>
                <a:latin typeface="Courier"/>
                <a:ea typeface="Courier New"/>
                <a:cs typeface="Courier"/>
                <a:sym typeface="Courier New"/>
              </a:rPr>
              <a:t>uct.ac.za</a:t>
            </a:r>
            <a:r>
              <a:rPr lang="en-US" sz="3000" i="0" u="none" strike="noStrike" cap="none">
                <a:solidFill>
                  <a:srgbClr val="FF7F00"/>
                </a:solidFill>
                <a:latin typeface="Courier"/>
                <a:ea typeface="Courier New"/>
                <a:cs typeface="Courier"/>
                <a:sym typeface="Courier New"/>
              </a:rPr>
              <a:t> Sat Jan  5 09:14:16 2008</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txBox="1">
            <a:spLocks noGrp="1"/>
          </p:cNvSpPr>
          <p:nvPr>
            <p:ph type="title"/>
          </p:nvPr>
        </p:nvSpPr>
        <p:spPr>
          <a:xfrm>
            <a:off x="886154" y="814388"/>
            <a:ext cx="14483693" cy="17255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Regular" charset="0"/>
                <a:ea typeface="Arial Regular" charset="0"/>
                <a:cs typeface="Arial Regular" charset="0"/>
                <a:sym typeface="Cabin"/>
              </a:rPr>
              <a:t>Η Έκδοση με Κανονική Έκφραση</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439" name="Shape 439"/>
          <p:cNvSpPr txBox="1"/>
          <p:nvPr/>
        </p:nvSpPr>
        <p:spPr>
          <a:xfrm>
            <a:off x="7035800" y="5822950"/>
            <a:ext cx="4386262" cy="876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ourier New"/>
              <a:buNone/>
            </a:pPr>
            <a:r>
              <a:rPr lang="en-US" sz="5700" i="0" u="none" strike="noStrike" cap="none">
                <a:solidFill>
                  <a:srgbClr val="FFFF00"/>
                </a:solidFill>
                <a:latin typeface="Courier"/>
                <a:ea typeface="Courier New"/>
                <a:cs typeface="Courier"/>
                <a:sym typeface="Courier New"/>
              </a:rPr>
              <a:t>'@</a:t>
            </a:r>
            <a:r>
              <a:rPr lang="en-US" sz="5700" i="0" u="none" strike="noStrike" cap="none">
                <a:solidFill>
                  <a:srgbClr val="00FF00"/>
                </a:solidFill>
                <a:latin typeface="Courier"/>
                <a:ea typeface="Courier New"/>
                <a:cs typeface="Courier"/>
                <a:sym typeface="Courier New"/>
              </a:rPr>
              <a:t>(</a:t>
            </a:r>
            <a:r>
              <a:rPr lang="en-US" sz="5700" i="0" u="none" strike="noStrike" cap="none">
                <a:solidFill>
                  <a:srgbClr val="FFFF00"/>
                </a:solidFill>
                <a:latin typeface="Courier"/>
                <a:ea typeface="Courier New"/>
                <a:cs typeface="Courier"/>
                <a:sym typeface="Courier New"/>
              </a:rPr>
              <a:t>[^ ]*</a:t>
            </a:r>
            <a:r>
              <a:rPr lang="en-US" sz="5700" i="0" u="none" strike="noStrike" cap="none">
                <a:solidFill>
                  <a:srgbClr val="00FF00"/>
                </a:solidFill>
                <a:latin typeface="Courier"/>
                <a:ea typeface="Courier New"/>
                <a:cs typeface="Courier"/>
                <a:sym typeface="Courier New"/>
              </a:rPr>
              <a:t>)</a:t>
            </a:r>
            <a:r>
              <a:rPr lang="en-US" sz="5700" i="0" u="none" strike="noStrike" cap="none">
                <a:solidFill>
                  <a:srgbClr val="FFFF00"/>
                </a:solidFill>
                <a:latin typeface="Courier"/>
                <a:ea typeface="Courier New"/>
                <a:cs typeface="Courier"/>
                <a:sym typeface="Courier New"/>
              </a:rPr>
              <a:t>'</a:t>
            </a:r>
          </a:p>
        </p:txBody>
      </p:sp>
      <p:sp>
        <p:nvSpPr>
          <p:cNvPr id="440" name="Shape 440"/>
          <p:cNvSpPr txBox="1"/>
          <p:nvPr/>
        </p:nvSpPr>
        <p:spPr>
          <a:xfrm>
            <a:off x="7823275" y="7620000"/>
            <a:ext cx="76344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Regular" charset="0"/>
                <a:ea typeface="Arial Regular" charset="0"/>
                <a:cs typeface="Arial Regular" charset="0"/>
                <a:sym typeface="Cabin"/>
              </a:rPr>
              <a:t>Εξάγει</a:t>
            </a:r>
            <a:r>
              <a:rPr lang="en-US" sz="3600" u="none" strike="noStrike" cap="none" dirty="0">
                <a:solidFill>
                  <a:srgbClr val="FF00FF"/>
                </a:solidFill>
                <a:latin typeface="Arial Regular" charset="0"/>
                <a:ea typeface="Arial Regular" charset="0"/>
                <a:cs typeface="Arial Regular" charset="0"/>
                <a:sym typeface="Cabin"/>
              </a:rPr>
              <a:t> </a:t>
            </a:r>
            <a:r>
              <a:rPr lang="el-GR" sz="3600" u="none" strike="noStrike" cap="none" dirty="0">
                <a:solidFill>
                  <a:srgbClr val="FF00FF"/>
                </a:solidFill>
                <a:latin typeface="Arial Regular" charset="0"/>
                <a:ea typeface="Arial Regular" charset="0"/>
                <a:cs typeface="Arial Regular" charset="0"/>
                <a:sym typeface="Cabin"/>
              </a:rPr>
              <a:t>τους μη κενούς χαρακτήρες</a:t>
            </a:r>
            <a:endParaRPr lang="en-US" sz="3600" u="none" strike="noStrike" cap="none" dirty="0">
              <a:solidFill>
                <a:srgbClr val="FF00FF"/>
              </a:solidFill>
              <a:latin typeface="Arial Regular" charset="0"/>
              <a:ea typeface="Arial Regular" charset="0"/>
              <a:cs typeface="Arial Regular" charset="0"/>
              <a:sym typeface="Cabin"/>
            </a:endParaRPr>
          </a:p>
        </p:txBody>
      </p:sp>
      <p:cxnSp>
        <p:nvCxnSpPr>
          <p:cNvPr id="441" name="Shape 441"/>
          <p:cNvCxnSpPr/>
          <p:nvPr/>
        </p:nvCxnSpPr>
        <p:spPr>
          <a:xfrm>
            <a:off x="8340725" y="6692900"/>
            <a:ext cx="793749" cy="915986"/>
          </a:xfrm>
          <a:prstGeom prst="straightConnector1">
            <a:avLst/>
          </a:prstGeom>
          <a:noFill/>
          <a:ln w="76200" cap="rnd" cmpd="sng">
            <a:solidFill>
              <a:srgbClr val="00FF00"/>
            </a:solidFill>
            <a:prstDash val="solid"/>
            <a:miter/>
            <a:headEnd type="stealth" w="med" len="med"/>
            <a:tailEnd type="none" w="med" len="med"/>
          </a:ln>
        </p:spPr>
      </p:cxnSp>
      <p:cxnSp>
        <p:nvCxnSpPr>
          <p:cNvPr id="442" name="Shape 442"/>
          <p:cNvCxnSpPr/>
          <p:nvPr/>
        </p:nvCxnSpPr>
        <p:spPr>
          <a:xfrm flipH="1">
            <a:off x="9621836" y="6734175"/>
            <a:ext cx="895349" cy="914400"/>
          </a:xfrm>
          <a:prstGeom prst="straightConnector1">
            <a:avLst/>
          </a:prstGeom>
          <a:noFill/>
          <a:ln w="76200" cap="rnd" cmpd="sng">
            <a:solidFill>
              <a:srgbClr val="00FF00"/>
            </a:solidFill>
            <a:prstDash val="solid"/>
            <a:miter/>
            <a:headEnd type="stealth" w="med" len="med"/>
            <a:tailEnd type="none" w="med" len="med"/>
          </a:ln>
        </p:spPr>
      </p:cxnSp>
      <p:sp>
        <p:nvSpPr>
          <p:cNvPr id="11" name="Shape 419"/>
          <p:cNvSpPr txBox="1"/>
          <p:nvPr/>
        </p:nvSpPr>
        <p:spPr>
          <a:xfrm>
            <a:off x="707596" y="2689933"/>
            <a:ext cx="142265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a:solidFill>
                  <a:srgbClr val="FF7F00"/>
                </a:solidFill>
                <a:latin typeface="Courier"/>
                <a:ea typeface="Courier New"/>
                <a:cs typeface="Courier"/>
                <a:sym typeface="Courier New"/>
              </a:rPr>
              <a:t>From stephen.marquard@</a:t>
            </a:r>
            <a:r>
              <a:rPr lang="en-US" sz="3000" i="0" u="none" strike="noStrike" cap="none">
                <a:solidFill>
                  <a:srgbClr val="00FF00"/>
                </a:solidFill>
                <a:latin typeface="Courier"/>
                <a:ea typeface="Courier New"/>
                <a:cs typeface="Courier"/>
                <a:sym typeface="Courier New"/>
              </a:rPr>
              <a:t>uct.ac.za</a:t>
            </a:r>
            <a:r>
              <a:rPr lang="en-US" sz="3000" i="0" u="none" strike="noStrike" cap="none">
                <a:solidFill>
                  <a:srgbClr val="FF7F00"/>
                </a:solidFill>
                <a:latin typeface="Courier"/>
                <a:ea typeface="Courier New"/>
                <a:cs typeface="Courier"/>
                <a:sym typeface="Courier New"/>
              </a:rPr>
              <a:t> Sat Jan  5 09:14:16 2008</a:t>
            </a:r>
          </a:p>
        </p:txBody>
      </p:sp>
      <p:sp>
        <p:nvSpPr>
          <p:cNvPr id="13" name="Shape 420"/>
          <p:cNvSpPr txBox="1"/>
          <p:nvPr/>
        </p:nvSpPr>
        <p:spPr>
          <a:xfrm>
            <a:off x="488732" y="3529457"/>
            <a:ext cx="15371378" cy="259685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import re </a:t>
            </a:r>
          </a:p>
          <a:p>
            <a:pPr marL="0" marR="0" lvl="0" indent="0" algn="l" rtl="0">
              <a:lnSpc>
                <a:spcPct val="100000"/>
              </a:lnSpc>
              <a:spcBef>
                <a:spcPts val="0"/>
              </a:spcBef>
              <a:spcAft>
                <a:spcPts val="0"/>
              </a:spcAft>
              <a:buClr>
                <a:schemeClr val="lt1"/>
              </a:buClr>
              <a:buSzPct val="25000"/>
              <a:buFont typeface="Courier New"/>
              <a:buNone/>
            </a:pPr>
            <a:r>
              <a:rPr lang="el-GR" sz="3000" i="0" u="none" strike="noStrike" cap="none" dirty="0">
                <a:solidFill>
                  <a:schemeClr val="lt1"/>
                </a:solidFill>
                <a:latin typeface="Courier"/>
                <a:ea typeface="Courier New"/>
                <a:cs typeface="Courier"/>
                <a:sym typeface="Courier New"/>
              </a:rPr>
              <a:t>γραμμή</a:t>
            </a:r>
            <a:r>
              <a:rPr lang="en-US" sz="3000" i="0" u="none" strike="noStrike" cap="none" dirty="0">
                <a:solidFill>
                  <a:schemeClr val="lt1"/>
                </a:solidFill>
                <a:latin typeface="Courier"/>
                <a:ea typeface="Courier New"/>
                <a:cs typeface="Courier"/>
                <a:sym typeface="Courier New"/>
              </a:rPr>
              <a:t> = 'From stephen.marquard@uct.ac.za Sat Jan  5 09:14:16 2008'</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y = </a:t>
            </a:r>
            <a:r>
              <a:rPr lang="en-US" sz="3000" i="0" u="none" strike="noStrike" cap="none" dirty="0" err="1">
                <a:solidFill>
                  <a:schemeClr val="lt1"/>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a:t>
            </a:r>
            <a:r>
              <a:rPr lang="el-GR" sz="3000" i="0" u="none" strike="noStrike" cap="none" dirty="0">
                <a:solidFill>
                  <a:schemeClr val="lt1"/>
                </a:solidFill>
                <a:latin typeface="Courier"/>
                <a:ea typeface="Courier New"/>
                <a:cs typeface="Courier"/>
                <a:sym typeface="Courier New"/>
              </a:rPr>
              <a:t>γραμμή</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print(y)</a:t>
            </a:r>
          </a:p>
          <a:p>
            <a:pPr marL="0" marR="0" lvl="0" indent="0" algn="l" rtl="0">
              <a:lnSpc>
                <a:spcPct val="100000"/>
              </a:lnSpc>
              <a:spcBef>
                <a:spcPts val="0"/>
              </a:spcBef>
              <a:spcAft>
                <a:spcPts val="0"/>
              </a:spcAft>
              <a:buClr>
                <a:schemeClr val="lt1"/>
              </a:buClr>
              <a:buSzPct val="25000"/>
              <a:buFont typeface="Courier New"/>
              <a:buNone/>
            </a:pPr>
            <a:endParaRPr lang="en-US"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chemeClr val="lt1"/>
                </a:solidFill>
                <a:latin typeface="Courier"/>
                <a:ea typeface="Courier New"/>
                <a:cs typeface="Courier"/>
                <a:sym typeface="Courier New"/>
              </a:rPr>
              <a:t>uct.ac.za</a:t>
            </a:r>
            <a:r>
              <a:rPr lang="en-US" sz="3000" i="0" u="none" strike="noStrike" cap="none" dirty="0">
                <a:solidFill>
                  <a:schemeClr val="lt1"/>
                </a:solidFill>
                <a:latin typeface="Courier"/>
                <a:ea typeface="Courier New"/>
                <a:cs typeface="Courier"/>
                <a:sym typeface="Courier New"/>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49" name="Shape 449"/>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Regular" charset="0"/>
                <a:ea typeface="Arial Regular" charset="0"/>
                <a:cs typeface="Arial Regular" charset="0"/>
                <a:sym typeface="Cabin"/>
              </a:rPr>
              <a:t>Ακόμη Καλύτερη </a:t>
            </a:r>
            <a:r>
              <a:rPr lang="el-GR" sz="7600" u="none" strike="noStrike" cap="none" dirty="0" err="1">
                <a:solidFill>
                  <a:srgbClr val="FFD966"/>
                </a:solidFill>
                <a:latin typeface="Arial Regular" charset="0"/>
                <a:ea typeface="Arial Regular" charset="0"/>
                <a:cs typeface="Arial Regular" charset="0"/>
                <a:sym typeface="Cabin"/>
              </a:rPr>
              <a:t>Regex</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450" name="Shape 450"/>
          <p:cNvSpPr txBox="1"/>
          <p:nvPr/>
        </p:nvSpPr>
        <p:spPr>
          <a:xfrm>
            <a:off x="7035800" y="5822950"/>
            <a:ext cx="7896225" cy="876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ourier New"/>
              <a:buNone/>
            </a:pPr>
            <a:r>
              <a:rPr lang="en-US" sz="5700" i="0" u="none" strike="noStrike" cap="none">
                <a:solidFill>
                  <a:srgbClr val="FFFF00"/>
                </a:solidFill>
                <a:latin typeface="Courier"/>
                <a:ea typeface="Courier New"/>
                <a:cs typeface="Courier"/>
                <a:sym typeface="Courier New"/>
              </a:rPr>
              <a:t>'</a:t>
            </a:r>
            <a:r>
              <a:rPr lang="en-US" sz="5700" i="0" u="none" strike="noStrike" cap="none">
                <a:solidFill>
                  <a:srgbClr val="00FF00"/>
                </a:solidFill>
                <a:latin typeface="Courier"/>
                <a:ea typeface="Courier New"/>
                <a:cs typeface="Courier"/>
                <a:sym typeface="Courier New"/>
              </a:rPr>
              <a:t>^</a:t>
            </a:r>
            <a:r>
              <a:rPr lang="en-US" sz="5700" i="0" u="none" strike="noStrike" cap="none">
                <a:solidFill>
                  <a:srgbClr val="FF00FF"/>
                </a:solidFill>
                <a:latin typeface="Courier"/>
                <a:ea typeface="Courier New"/>
                <a:cs typeface="Courier"/>
                <a:sym typeface="Courier New"/>
              </a:rPr>
              <a:t>From </a:t>
            </a:r>
            <a:r>
              <a:rPr lang="en-US" sz="5700" i="0" u="none" strike="noStrike" cap="none">
                <a:solidFill>
                  <a:srgbClr val="FFFF00"/>
                </a:solidFill>
                <a:latin typeface="Courier"/>
                <a:ea typeface="Courier New"/>
                <a:cs typeface="Courier"/>
                <a:sym typeface="Courier New"/>
              </a:rPr>
              <a:t>.*@([^ ]*)'</a:t>
            </a:r>
          </a:p>
        </p:txBody>
      </p:sp>
      <p:sp>
        <p:nvSpPr>
          <p:cNvPr id="451" name="Shape 451"/>
          <p:cNvSpPr txBox="1"/>
          <p:nvPr/>
        </p:nvSpPr>
        <p:spPr>
          <a:xfrm>
            <a:off x="1775792" y="7719599"/>
            <a:ext cx="13736668"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Regular" charset="0"/>
                <a:ea typeface="Arial Regular" charset="0"/>
                <a:cs typeface="Arial Regular" charset="0"/>
                <a:sym typeface="Cabin"/>
              </a:rPr>
              <a:t>Ξεκινά στην αρχή της γραμμής</a:t>
            </a:r>
            <a:r>
              <a:rPr lang="en-US" sz="3600" u="none" strike="noStrike" cap="none" dirty="0">
                <a:solidFill>
                  <a:srgbClr val="00FF00"/>
                </a:solidFill>
                <a:latin typeface="Arial Regular" charset="0"/>
                <a:ea typeface="Arial Regular" charset="0"/>
                <a:cs typeface="Arial Regular" charset="0"/>
                <a:sym typeface="Cabin"/>
              </a:rPr>
              <a:t>, </a:t>
            </a:r>
            <a:r>
              <a:rPr lang="el-GR" sz="3600" u="none" strike="noStrike" cap="none" dirty="0">
                <a:solidFill>
                  <a:srgbClr val="FF00FF"/>
                </a:solidFill>
                <a:latin typeface="Arial Regular" charset="0"/>
                <a:ea typeface="Arial Regular" charset="0"/>
                <a:cs typeface="Arial Regular" charset="0"/>
                <a:sym typeface="Cabin"/>
              </a:rPr>
              <a:t>ψάχνει για τη συμβολοσειρά</a:t>
            </a:r>
            <a:r>
              <a:rPr lang="en-US" sz="3600" u="none" strike="noStrike" cap="none" dirty="0">
                <a:solidFill>
                  <a:srgbClr val="FF00FF"/>
                </a:solidFill>
                <a:latin typeface="Arial Regular" charset="0"/>
                <a:ea typeface="Arial Regular" charset="0"/>
                <a:cs typeface="Arial Regular" charset="0"/>
                <a:sym typeface="Cabin"/>
              </a:rPr>
              <a:t> 'From ' </a:t>
            </a:r>
          </a:p>
        </p:txBody>
      </p:sp>
      <p:cxnSp>
        <p:nvCxnSpPr>
          <p:cNvPr id="452" name="Shape 452"/>
          <p:cNvCxnSpPr/>
          <p:nvPr/>
        </p:nvCxnSpPr>
        <p:spPr>
          <a:xfrm flipH="1">
            <a:off x="7035800" y="6591300"/>
            <a:ext cx="674686" cy="1128299"/>
          </a:xfrm>
          <a:prstGeom prst="straightConnector1">
            <a:avLst/>
          </a:prstGeom>
          <a:noFill/>
          <a:ln w="76200" cap="rnd" cmpd="sng">
            <a:solidFill>
              <a:srgbClr val="00FF00"/>
            </a:solidFill>
            <a:prstDash val="solid"/>
            <a:miter/>
            <a:headEnd type="stealth" w="med" len="med"/>
            <a:tailEnd type="none" w="med" len="med"/>
          </a:ln>
        </p:spPr>
      </p:cxnSp>
      <p:cxnSp>
        <p:nvCxnSpPr>
          <p:cNvPr id="453" name="Shape 453"/>
          <p:cNvCxnSpPr/>
          <p:nvPr/>
        </p:nvCxnSpPr>
        <p:spPr>
          <a:xfrm>
            <a:off x="9052292" y="6656988"/>
            <a:ext cx="1206588" cy="1062611"/>
          </a:xfrm>
          <a:prstGeom prst="straightConnector1">
            <a:avLst/>
          </a:prstGeom>
          <a:noFill/>
          <a:ln w="76200" cap="rnd" cmpd="sng">
            <a:solidFill>
              <a:srgbClr val="FF00FF"/>
            </a:solidFill>
            <a:prstDash val="solid"/>
            <a:miter/>
            <a:headEnd type="stealth" w="med" len="med"/>
            <a:tailEnd type="none" w="med" len="med"/>
          </a:ln>
        </p:spPr>
      </p:cxnSp>
      <p:sp>
        <p:nvSpPr>
          <p:cNvPr id="10" name="Shape 419"/>
          <p:cNvSpPr txBox="1"/>
          <p:nvPr/>
        </p:nvSpPr>
        <p:spPr>
          <a:xfrm>
            <a:off x="707596" y="2689933"/>
            <a:ext cx="142265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a:solidFill>
                  <a:srgbClr val="FF7F00"/>
                </a:solidFill>
                <a:latin typeface="Courier"/>
                <a:ea typeface="Courier New"/>
                <a:cs typeface="Courier"/>
                <a:sym typeface="Courier New"/>
              </a:rPr>
              <a:t>From stephen.marquard@</a:t>
            </a:r>
            <a:r>
              <a:rPr lang="en-US" sz="3000" i="0" u="none" strike="noStrike" cap="none">
                <a:solidFill>
                  <a:srgbClr val="00FF00"/>
                </a:solidFill>
                <a:latin typeface="Courier"/>
                <a:ea typeface="Courier New"/>
                <a:cs typeface="Courier"/>
                <a:sym typeface="Courier New"/>
              </a:rPr>
              <a:t>uct.ac.za</a:t>
            </a:r>
            <a:r>
              <a:rPr lang="en-US" sz="3000" i="0" u="none" strike="noStrike" cap="none">
                <a:solidFill>
                  <a:srgbClr val="FF7F00"/>
                </a:solidFill>
                <a:latin typeface="Courier"/>
                <a:ea typeface="Courier New"/>
                <a:cs typeface="Courier"/>
                <a:sym typeface="Courier New"/>
              </a:rPr>
              <a:t> Sat Jan  5 09:14:16 2008</a:t>
            </a:r>
          </a:p>
        </p:txBody>
      </p:sp>
      <p:sp>
        <p:nvSpPr>
          <p:cNvPr id="11" name="Shape 466"/>
          <p:cNvSpPr txBox="1"/>
          <p:nvPr/>
        </p:nvSpPr>
        <p:spPr>
          <a:xfrm>
            <a:off x="425669" y="3432292"/>
            <a:ext cx="15418676" cy="2814738"/>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import re </a:t>
            </a:r>
          </a:p>
          <a:p>
            <a:pPr marL="0" marR="0" lvl="0" indent="0" algn="l" rtl="0">
              <a:lnSpc>
                <a:spcPct val="100000"/>
              </a:lnSpc>
              <a:spcBef>
                <a:spcPts val="0"/>
              </a:spcBef>
              <a:spcAft>
                <a:spcPts val="0"/>
              </a:spcAft>
              <a:buClr>
                <a:schemeClr val="lt1"/>
              </a:buClr>
              <a:buSzPct val="25000"/>
              <a:buFont typeface="Courier New"/>
              <a:buNone/>
            </a:pPr>
            <a:r>
              <a:rPr lang="el-GR" sz="3000" i="0" u="none" strike="noStrike" cap="none" dirty="0">
                <a:solidFill>
                  <a:schemeClr val="lt1"/>
                </a:solidFill>
                <a:latin typeface="Courier"/>
                <a:ea typeface="Courier New"/>
                <a:cs typeface="Courier"/>
                <a:sym typeface="Courier New"/>
              </a:rPr>
              <a:t>γραμμή</a:t>
            </a:r>
            <a:r>
              <a:rPr lang="en-US" sz="3000" i="0" u="none" strike="noStrike" cap="none" dirty="0">
                <a:solidFill>
                  <a:schemeClr val="lt1"/>
                </a:solidFill>
                <a:latin typeface="Courier"/>
                <a:ea typeface="Courier New"/>
                <a:cs typeface="Courier"/>
                <a:sym typeface="Courier New"/>
              </a:rPr>
              <a:t> = 'From stephen.marquard@uct.ac.za Sat Jan  5 09:14:16 2008'</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y = </a:t>
            </a:r>
            <a:r>
              <a:rPr lang="en-US" sz="3000" i="0" u="none" strike="noStrike" cap="none" dirty="0" err="1">
                <a:solidFill>
                  <a:schemeClr val="lt1"/>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a:t>
            </a:r>
            <a:r>
              <a:rPr lang="en-US" sz="3000" dirty="0">
                <a:solidFill>
                  <a:srgbClr val="FFFF00"/>
                </a:solidFill>
                <a:latin typeface="Courier"/>
                <a:ea typeface="Courier New"/>
                <a:cs typeface="Courier"/>
                <a:sym typeface="Courier New"/>
              </a:rPr>
              <a:t>^From .*@([^ ]*)</a:t>
            </a:r>
            <a:r>
              <a:rPr lang="en-US" sz="3000" i="0" u="none" strike="noStrike" cap="none" dirty="0">
                <a:solidFill>
                  <a:srgbClr val="FFFF00"/>
                </a:solidFill>
                <a:latin typeface="Courier"/>
                <a:ea typeface="Courier New"/>
                <a:cs typeface="Courier"/>
                <a:sym typeface="Courier New"/>
              </a:rPr>
              <a:t>'</a:t>
            </a:r>
            <a:r>
              <a:rPr lang="en-US" sz="3000" i="0" u="none" strike="noStrike" cap="none" dirty="0">
                <a:solidFill>
                  <a:schemeClr val="lt1"/>
                </a:solidFill>
                <a:latin typeface="Courier"/>
                <a:ea typeface="Courier New"/>
                <a:cs typeface="Courier"/>
                <a:sym typeface="Courier New"/>
              </a:rPr>
              <a:t>,</a:t>
            </a:r>
            <a:r>
              <a:rPr lang="el-GR" sz="3000" i="0" u="none" strike="noStrike" cap="none" dirty="0">
                <a:solidFill>
                  <a:schemeClr val="lt1"/>
                </a:solidFill>
                <a:latin typeface="Courier"/>
                <a:ea typeface="Courier New"/>
                <a:cs typeface="Courier"/>
                <a:sym typeface="Courier New"/>
              </a:rPr>
              <a:t>γραμμή</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print(y)</a:t>
            </a:r>
          </a:p>
          <a:p>
            <a:pPr marL="0" marR="0" lvl="0" indent="0" algn="l" rtl="0">
              <a:lnSpc>
                <a:spcPct val="100000"/>
              </a:lnSpc>
              <a:spcBef>
                <a:spcPts val="0"/>
              </a:spcBef>
              <a:spcAft>
                <a:spcPts val="0"/>
              </a:spcAft>
              <a:buClr>
                <a:schemeClr val="lt1"/>
              </a:buClr>
              <a:buSzPct val="25000"/>
              <a:buFont typeface="Courier New"/>
              <a:buNone/>
            </a:pPr>
            <a:endParaRPr lang="en-US"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chemeClr val="lt1"/>
                </a:solidFill>
                <a:latin typeface="Courier"/>
                <a:ea typeface="Courier New"/>
                <a:cs typeface="Courier"/>
                <a:sym typeface="Courier New"/>
              </a:rPr>
              <a:t>uct.ac.za</a:t>
            </a:r>
            <a:r>
              <a:rPr lang="en-US" sz="3000" i="0" u="none" strike="noStrike" cap="none" dirty="0">
                <a:solidFill>
                  <a:schemeClr val="lt1"/>
                </a:solidFill>
                <a:latin typeface="Courier"/>
                <a:ea typeface="Courier New"/>
                <a:cs typeface="Courier"/>
                <a:sym typeface="Courier New"/>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59"/>
        <p:cNvGrpSpPr/>
        <p:nvPr/>
      </p:nvGrpSpPr>
      <p:grpSpPr>
        <a:xfrm>
          <a:off x="0" y="0"/>
          <a:ext cx="0" cy="0"/>
          <a:chOff x="0" y="0"/>
          <a:chExt cx="0" cy="0"/>
        </a:xfrm>
      </p:grpSpPr>
      <p:sp>
        <p:nvSpPr>
          <p:cNvPr id="460" name="Shape 46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Regular" charset="0"/>
                <a:ea typeface="Arial Regular" charset="0"/>
                <a:cs typeface="Arial Regular" charset="0"/>
                <a:sym typeface="Cabin"/>
              </a:rPr>
              <a:t>Ακόμη Καλύτερη </a:t>
            </a:r>
            <a:r>
              <a:rPr lang="el-GR" sz="7600" u="none" strike="noStrike" cap="none" dirty="0" err="1">
                <a:solidFill>
                  <a:srgbClr val="FFD966"/>
                </a:solidFill>
                <a:latin typeface="Arial Regular" charset="0"/>
                <a:ea typeface="Arial Regular" charset="0"/>
                <a:cs typeface="Arial Regular" charset="0"/>
                <a:sym typeface="Cabin"/>
              </a:rPr>
              <a:t>Regex</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461" name="Shape 461"/>
          <p:cNvSpPr txBox="1"/>
          <p:nvPr/>
        </p:nvSpPr>
        <p:spPr>
          <a:xfrm>
            <a:off x="7035800" y="5822950"/>
            <a:ext cx="7896225" cy="876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ourier New"/>
              <a:buNone/>
            </a:pPr>
            <a:r>
              <a:rPr lang="en-US" sz="5700" i="0" u="none" strike="noStrike" cap="none">
                <a:solidFill>
                  <a:srgbClr val="FFFF00"/>
                </a:solidFill>
                <a:latin typeface="Courier"/>
                <a:ea typeface="Courier New"/>
                <a:cs typeface="Courier"/>
                <a:sym typeface="Courier New"/>
              </a:rPr>
              <a:t>'^From </a:t>
            </a:r>
            <a:r>
              <a:rPr lang="en-US" sz="5700" i="0" u="none" strike="noStrike" cap="none">
                <a:solidFill>
                  <a:srgbClr val="00FF00"/>
                </a:solidFill>
                <a:latin typeface="Courier"/>
                <a:ea typeface="Courier New"/>
                <a:cs typeface="Courier"/>
                <a:sym typeface="Courier New"/>
              </a:rPr>
              <a:t>.*</a:t>
            </a:r>
            <a:r>
              <a:rPr lang="en-US" sz="5700" i="0" u="none" strike="noStrike" cap="none">
                <a:solidFill>
                  <a:srgbClr val="FF00FF"/>
                </a:solidFill>
                <a:latin typeface="Courier"/>
                <a:ea typeface="Courier New"/>
                <a:cs typeface="Courier"/>
                <a:sym typeface="Courier New"/>
              </a:rPr>
              <a:t>@</a:t>
            </a:r>
            <a:r>
              <a:rPr lang="en-US" sz="5700" i="0" u="none" strike="noStrike" cap="none">
                <a:solidFill>
                  <a:srgbClr val="FFFF00"/>
                </a:solidFill>
                <a:latin typeface="Courier"/>
                <a:ea typeface="Courier New"/>
                <a:cs typeface="Courier"/>
                <a:sym typeface="Courier New"/>
              </a:rPr>
              <a:t>([^ ]*)'</a:t>
            </a:r>
          </a:p>
        </p:txBody>
      </p:sp>
      <p:sp>
        <p:nvSpPr>
          <p:cNvPr id="462" name="Shape 462"/>
          <p:cNvSpPr txBox="1"/>
          <p:nvPr/>
        </p:nvSpPr>
        <p:spPr>
          <a:xfrm>
            <a:off x="3105807" y="7757128"/>
            <a:ext cx="12770069"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600" dirty="0">
                <a:solidFill>
                  <a:srgbClr val="00FF00"/>
                </a:solidFill>
                <a:latin typeface="Arial Regular" charset="0"/>
                <a:ea typeface="Arial Regular" charset="0"/>
                <a:cs typeface="Arial Regular" charset="0"/>
                <a:sym typeface="Cabin"/>
              </a:rPr>
              <a:t>Προσπερνά ένα σωρό χαρακτήρες</a:t>
            </a:r>
            <a:r>
              <a:rPr lang="en-US" sz="3600" u="none" strike="noStrike" cap="none" dirty="0">
                <a:solidFill>
                  <a:srgbClr val="00FF00"/>
                </a:solidFill>
                <a:latin typeface="Arial Regular" charset="0"/>
                <a:ea typeface="Arial Regular" charset="0"/>
                <a:cs typeface="Arial Regular" charset="0"/>
                <a:sym typeface="Cabin"/>
              </a:rPr>
              <a:t>, </a:t>
            </a:r>
            <a:r>
              <a:rPr lang="el-GR" sz="3600" dirty="0">
                <a:solidFill>
                  <a:srgbClr val="FF00FF"/>
                </a:solidFill>
                <a:latin typeface="Arial Regular" charset="0"/>
                <a:ea typeface="Arial Regular" charset="0"/>
                <a:cs typeface="Arial Regular" charset="0"/>
                <a:sym typeface="Cabin"/>
              </a:rPr>
              <a:t>ψάχνει για το σύμβολο @</a:t>
            </a:r>
            <a:endParaRPr lang="en-US" sz="3600" u="none" strike="noStrike" cap="none" dirty="0">
              <a:solidFill>
                <a:srgbClr val="FF00FF"/>
              </a:solidFill>
              <a:latin typeface="Arial Regular" charset="0"/>
              <a:ea typeface="Arial Regular" charset="0"/>
              <a:cs typeface="Arial Regular" charset="0"/>
              <a:sym typeface="Cabin"/>
            </a:endParaRPr>
          </a:p>
        </p:txBody>
      </p:sp>
      <p:cxnSp>
        <p:nvCxnSpPr>
          <p:cNvPr id="463" name="Shape 463"/>
          <p:cNvCxnSpPr>
            <a:cxnSpLocks/>
            <a:endCxn id="462" idx="0"/>
          </p:cNvCxnSpPr>
          <p:nvPr/>
        </p:nvCxnSpPr>
        <p:spPr>
          <a:xfrm flipH="1">
            <a:off x="9490842" y="6629400"/>
            <a:ext cx="950144" cy="1127728"/>
          </a:xfrm>
          <a:prstGeom prst="straightConnector1">
            <a:avLst/>
          </a:prstGeom>
          <a:noFill/>
          <a:ln w="76200" cap="rnd" cmpd="sng">
            <a:solidFill>
              <a:srgbClr val="00FF00"/>
            </a:solidFill>
            <a:prstDash val="solid"/>
            <a:miter/>
            <a:headEnd type="stealth" w="med" len="med"/>
            <a:tailEnd type="none" w="med" len="med"/>
          </a:ln>
        </p:spPr>
      </p:cxnSp>
      <p:cxnSp>
        <p:nvCxnSpPr>
          <p:cNvPr id="464" name="Shape 464"/>
          <p:cNvCxnSpPr>
            <a:cxnSpLocks/>
          </p:cNvCxnSpPr>
          <p:nvPr/>
        </p:nvCxnSpPr>
        <p:spPr>
          <a:xfrm>
            <a:off x="11352211" y="6651625"/>
            <a:ext cx="415719" cy="1011237"/>
          </a:xfrm>
          <a:prstGeom prst="straightConnector1">
            <a:avLst/>
          </a:prstGeom>
          <a:noFill/>
          <a:ln w="76200" cap="rnd" cmpd="sng">
            <a:solidFill>
              <a:srgbClr val="FF00FF"/>
            </a:solidFill>
            <a:prstDash val="solid"/>
            <a:miter/>
            <a:headEnd type="stealth" w="med" len="med"/>
            <a:tailEnd type="none" w="med" len="med"/>
          </a:ln>
        </p:spPr>
      </p:cxnSp>
      <p:sp>
        <p:nvSpPr>
          <p:cNvPr id="466" name="Shape 466"/>
          <p:cNvSpPr txBox="1"/>
          <p:nvPr/>
        </p:nvSpPr>
        <p:spPr>
          <a:xfrm>
            <a:off x="472966" y="3432292"/>
            <a:ext cx="15402910" cy="2814738"/>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import re </a:t>
            </a:r>
          </a:p>
          <a:p>
            <a:pPr marL="0" marR="0" lvl="0" indent="0" algn="l" rtl="0">
              <a:lnSpc>
                <a:spcPct val="100000"/>
              </a:lnSpc>
              <a:spcBef>
                <a:spcPts val="0"/>
              </a:spcBef>
              <a:spcAft>
                <a:spcPts val="0"/>
              </a:spcAft>
              <a:buClr>
                <a:schemeClr val="lt1"/>
              </a:buClr>
              <a:buSzPct val="25000"/>
              <a:buFont typeface="Courier New"/>
              <a:buNone/>
            </a:pPr>
            <a:r>
              <a:rPr lang="el-GR" sz="3000" i="0" u="none" strike="noStrike" cap="none" dirty="0">
                <a:solidFill>
                  <a:schemeClr val="lt1"/>
                </a:solidFill>
                <a:latin typeface="Courier"/>
                <a:ea typeface="Courier New"/>
                <a:cs typeface="Courier"/>
                <a:sym typeface="Courier New"/>
              </a:rPr>
              <a:t>γραμμή</a:t>
            </a:r>
            <a:r>
              <a:rPr lang="en-US" sz="3000" i="0" u="none" strike="noStrike" cap="none" dirty="0">
                <a:solidFill>
                  <a:schemeClr val="lt1"/>
                </a:solidFill>
                <a:latin typeface="Courier"/>
                <a:ea typeface="Courier New"/>
                <a:cs typeface="Courier"/>
                <a:sym typeface="Courier New"/>
              </a:rPr>
              <a:t> = 'From stephen.marquard@uct.ac.za Sat Jan  5 09:14:16 2008'</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y = </a:t>
            </a:r>
            <a:r>
              <a:rPr lang="en-US" sz="3000" i="0" u="none" strike="noStrike" cap="none" dirty="0" err="1">
                <a:solidFill>
                  <a:schemeClr val="lt1"/>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a:t>
            </a:r>
            <a:r>
              <a:rPr lang="en-US" sz="3000" dirty="0">
                <a:solidFill>
                  <a:srgbClr val="FFFF00"/>
                </a:solidFill>
                <a:latin typeface="Courier"/>
                <a:ea typeface="Courier New"/>
                <a:cs typeface="Courier"/>
                <a:sym typeface="Courier New"/>
              </a:rPr>
              <a:t>^From .*@([^ ]*)</a:t>
            </a:r>
            <a:r>
              <a:rPr lang="en-US" sz="3000" i="0" u="none" strike="noStrike" cap="none" dirty="0">
                <a:solidFill>
                  <a:srgbClr val="FFFF00"/>
                </a:solidFill>
                <a:latin typeface="Courier"/>
                <a:ea typeface="Courier New"/>
                <a:cs typeface="Courier"/>
                <a:sym typeface="Courier New"/>
              </a:rPr>
              <a:t>'</a:t>
            </a:r>
            <a:r>
              <a:rPr lang="en-US" sz="3000" i="0" u="none" strike="noStrike" cap="none" dirty="0">
                <a:solidFill>
                  <a:schemeClr val="lt1"/>
                </a:solidFill>
                <a:latin typeface="Courier"/>
                <a:ea typeface="Courier New"/>
                <a:cs typeface="Courier"/>
                <a:sym typeface="Courier New"/>
              </a:rPr>
              <a:t>,</a:t>
            </a:r>
            <a:r>
              <a:rPr lang="el-GR" sz="3000" dirty="0">
                <a:solidFill>
                  <a:schemeClr val="lt1"/>
                </a:solidFill>
                <a:latin typeface="Courier"/>
                <a:ea typeface="Courier New"/>
                <a:cs typeface="Courier"/>
                <a:sym typeface="Courier New"/>
              </a:rPr>
              <a:t>γραμμή</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print(y)</a:t>
            </a:r>
          </a:p>
          <a:p>
            <a:pPr marL="0" marR="0" lvl="0" indent="0" algn="l" rtl="0">
              <a:lnSpc>
                <a:spcPct val="100000"/>
              </a:lnSpc>
              <a:spcBef>
                <a:spcPts val="0"/>
              </a:spcBef>
              <a:spcAft>
                <a:spcPts val="0"/>
              </a:spcAft>
              <a:buClr>
                <a:schemeClr val="lt1"/>
              </a:buClr>
              <a:buSzPct val="25000"/>
              <a:buFont typeface="Courier New"/>
              <a:buNone/>
            </a:pPr>
            <a:endParaRPr lang="en-US"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chemeClr val="lt1"/>
                </a:solidFill>
                <a:latin typeface="Courier"/>
                <a:ea typeface="Courier New"/>
                <a:cs typeface="Courier"/>
                <a:sym typeface="Courier New"/>
              </a:rPr>
              <a:t>uct.ac.za</a:t>
            </a:r>
            <a:r>
              <a:rPr lang="en-US" sz="3000" i="0" u="none" strike="noStrike" cap="none" dirty="0">
                <a:solidFill>
                  <a:schemeClr val="lt1"/>
                </a:solidFill>
                <a:latin typeface="Courier"/>
                <a:ea typeface="Courier New"/>
                <a:cs typeface="Courier"/>
                <a:sym typeface="Courier New"/>
              </a:rPr>
              <a:t>']</a:t>
            </a:r>
          </a:p>
        </p:txBody>
      </p:sp>
      <p:sp>
        <p:nvSpPr>
          <p:cNvPr id="10" name="Shape 419"/>
          <p:cNvSpPr txBox="1"/>
          <p:nvPr/>
        </p:nvSpPr>
        <p:spPr>
          <a:xfrm>
            <a:off x="707596" y="2689933"/>
            <a:ext cx="142265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a:solidFill>
                  <a:srgbClr val="FF7F00"/>
                </a:solidFill>
                <a:latin typeface="Courier"/>
                <a:ea typeface="Courier New"/>
                <a:cs typeface="Courier"/>
                <a:sym typeface="Courier New"/>
              </a:rPr>
              <a:t>From stephen.marquard@</a:t>
            </a:r>
            <a:r>
              <a:rPr lang="en-US" sz="3000" i="0" u="none" strike="noStrike" cap="none">
                <a:solidFill>
                  <a:srgbClr val="00FF00"/>
                </a:solidFill>
                <a:latin typeface="Courier"/>
                <a:ea typeface="Courier New"/>
                <a:cs typeface="Courier"/>
                <a:sym typeface="Courier New"/>
              </a:rPr>
              <a:t>uct.ac.za</a:t>
            </a:r>
            <a:r>
              <a:rPr lang="en-US" sz="3000" i="0" u="none" strike="noStrike" cap="none">
                <a:solidFill>
                  <a:srgbClr val="FF7F00"/>
                </a:solidFill>
                <a:latin typeface="Courier"/>
                <a:ea typeface="Courier New"/>
                <a:cs typeface="Courier"/>
                <a:sym typeface="Courier New"/>
              </a:rPr>
              <a:t> Sat Jan  5 09:14:16 2008</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1" name="Shape 47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Regular" charset="0"/>
                <a:ea typeface="Arial Regular" charset="0"/>
                <a:cs typeface="Arial Regular" charset="0"/>
                <a:sym typeface="Cabin"/>
              </a:rPr>
              <a:t>Ακόμη Καλύτερη </a:t>
            </a:r>
            <a:r>
              <a:rPr lang="el-GR" sz="7600" u="none" strike="noStrike" cap="none" dirty="0" err="1">
                <a:solidFill>
                  <a:srgbClr val="FFD966"/>
                </a:solidFill>
                <a:latin typeface="Arial Regular" charset="0"/>
                <a:ea typeface="Arial Regular" charset="0"/>
                <a:cs typeface="Arial Regular" charset="0"/>
                <a:sym typeface="Cabin"/>
              </a:rPr>
              <a:t>Regex</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472" name="Shape 472"/>
          <p:cNvSpPr txBox="1"/>
          <p:nvPr/>
        </p:nvSpPr>
        <p:spPr>
          <a:xfrm>
            <a:off x="7035800" y="5822950"/>
            <a:ext cx="7896225" cy="876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ourier New"/>
              <a:buNone/>
            </a:pPr>
            <a:r>
              <a:rPr lang="en-US" sz="5700" b="1" i="0" u="none" strike="noStrike" cap="none">
                <a:solidFill>
                  <a:srgbClr val="FFFF00"/>
                </a:solidFill>
                <a:latin typeface="Courier New"/>
                <a:ea typeface="Courier New"/>
                <a:cs typeface="Courier New"/>
                <a:sym typeface="Courier New"/>
              </a:rPr>
              <a:t>'^From .*@</a:t>
            </a:r>
            <a:r>
              <a:rPr lang="en-US" sz="5700" b="1" i="0" u="none" strike="noStrike" cap="none">
                <a:solidFill>
                  <a:srgbClr val="00FF00"/>
                </a:solidFill>
                <a:latin typeface="Courier New"/>
                <a:ea typeface="Courier New"/>
                <a:cs typeface="Courier New"/>
                <a:sym typeface="Courier New"/>
              </a:rPr>
              <a:t>(</a:t>
            </a:r>
            <a:r>
              <a:rPr lang="en-US" sz="5700" b="1" i="0" u="none" strike="noStrike" cap="none">
                <a:solidFill>
                  <a:srgbClr val="FFFF00"/>
                </a:solidFill>
                <a:latin typeface="Courier New"/>
                <a:ea typeface="Courier New"/>
                <a:cs typeface="Courier New"/>
                <a:sym typeface="Courier New"/>
              </a:rPr>
              <a:t>[^ ]*)'</a:t>
            </a:r>
          </a:p>
        </p:txBody>
      </p:sp>
      <p:sp>
        <p:nvSpPr>
          <p:cNvPr id="473" name="Shape 473"/>
          <p:cNvSpPr txBox="1"/>
          <p:nvPr/>
        </p:nvSpPr>
        <p:spPr>
          <a:xfrm>
            <a:off x="7401025" y="8062475"/>
            <a:ext cx="78963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Regular" charset="0"/>
                <a:ea typeface="Arial Regular" charset="0"/>
                <a:cs typeface="Arial Regular" charset="0"/>
                <a:sym typeface="Cabin"/>
              </a:rPr>
              <a:t>Αρχή της εξαγωγής</a:t>
            </a:r>
            <a:endParaRPr lang="en-US" sz="3600" u="none" strike="noStrike" cap="none" dirty="0">
              <a:solidFill>
                <a:srgbClr val="00FF00"/>
              </a:solidFill>
              <a:latin typeface="Arial Regular" charset="0"/>
              <a:ea typeface="Arial Regular" charset="0"/>
              <a:cs typeface="Arial Regular" charset="0"/>
              <a:sym typeface="Cabin"/>
            </a:endParaRPr>
          </a:p>
        </p:txBody>
      </p:sp>
      <p:cxnSp>
        <p:nvCxnSpPr>
          <p:cNvPr id="474" name="Shape 474"/>
          <p:cNvCxnSpPr/>
          <p:nvPr/>
        </p:nvCxnSpPr>
        <p:spPr>
          <a:xfrm flipH="1">
            <a:off x="11367986" y="6705600"/>
            <a:ext cx="330300" cy="1344599"/>
          </a:xfrm>
          <a:prstGeom prst="straightConnector1">
            <a:avLst/>
          </a:prstGeom>
          <a:noFill/>
          <a:ln w="76200" cap="rnd" cmpd="sng">
            <a:solidFill>
              <a:srgbClr val="00FF00"/>
            </a:solidFill>
            <a:prstDash val="solid"/>
            <a:miter/>
            <a:headEnd type="stealth" w="med" len="med"/>
            <a:tailEnd type="none" w="med" len="med"/>
          </a:ln>
        </p:spPr>
      </p:cxnSp>
      <p:sp>
        <p:nvSpPr>
          <p:cNvPr id="8" name="Shape 419"/>
          <p:cNvSpPr txBox="1"/>
          <p:nvPr/>
        </p:nvSpPr>
        <p:spPr>
          <a:xfrm>
            <a:off x="707596" y="2689933"/>
            <a:ext cx="142265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a:solidFill>
                  <a:srgbClr val="FF7F00"/>
                </a:solidFill>
                <a:latin typeface="Courier"/>
                <a:ea typeface="Courier New"/>
                <a:cs typeface="Courier"/>
                <a:sym typeface="Courier New"/>
              </a:rPr>
              <a:t>From stephen.marquard@</a:t>
            </a:r>
            <a:r>
              <a:rPr lang="en-US" sz="3000" i="0" u="none" strike="noStrike" cap="none">
                <a:solidFill>
                  <a:srgbClr val="00FF00"/>
                </a:solidFill>
                <a:latin typeface="Courier"/>
                <a:ea typeface="Courier New"/>
                <a:cs typeface="Courier"/>
                <a:sym typeface="Courier New"/>
              </a:rPr>
              <a:t>uct.ac.za</a:t>
            </a:r>
            <a:r>
              <a:rPr lang="en-US" sz="3000" i="0" u="none" strike="noStrike" cap="none">
                <a:solidFill>
                  <a:srgbClr val="FF7F00"/>
                </a:solidFill>
                <a:latin typeface="Courier"/>
                <a:ea typeface="Courier New"/>
                <a:cs typeface="Courier"/>
                <a:sym typeface="Courier New"/>
              </a:rPr>
              <a:t> Sat Jan  5 09:14:16 2008</a:t>
            </a:r>
          </a:p>
        </p:txBody>
      </p:sp>
      <p:sp>
        <p:nvSpPr>
          <p:cNvPr id="11" name="Shape 466"/>
          <p:cNvSpPr txBox="1"/>
          <p:nvPr/>
        </p:nvSpPr>
        <p:spPr>
          <a:xfrm>
            <a:off x="363483" y="3432292"/>
            <a:ext cx="15529035" cy="2814738"/>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b="1" i="0" u="none" strike="noStrike" cap="none" dirty="0">
                <a:solidFill>
                  <a:schemeClr val="lt1"/>
                </a:solidFill>
                <a:latin typeface="Courier New"/>
                <a:ea typeface="Courier New"/>
                <a:cs typeface="Courier New"/>
                <a:sym typeface="Courier New"/>
              </a:rPr>
              <a:t>import re </a:t>
            </a:r>
          </a:p>
          <a:p>
            <a:pPr marL="0" marR="0" lvl="0" indent="0" algn="l" rtl="0">
              <a:lnSpc>
                <a:spcPct val="100000"/>
              </a:lnSpc>
              <a:spcBef>
                <a:spcPts val="0"/>
              </a:spcBef>
              <a:spcAft>
                <a:spcPts val="0"/>
              </a:spcAft>
              <a:buClr>
                <a:schemeClr val="lt1"/>
              </a:buClr>
              <a:buSzPct val="25000"/>
              <a:buFont typeface="Courier New"/>
              <a:buNone/>
            </a:pPr>
            <a:r>
              <a:rPr lang="el-GR" sz="3000" b="1" i="0" u="none" strike="noStrike" cap="none" dirty="0" err="1">
                <a:solidFill>
                  <a:schemeClr val="lt1"/>
                </a:solidFill>
                <a:latin typeface="Courier New"/>
                <a:ea typeface="Courier New"/>
                <a:cs typeface="Courier New"/>
                <a:sym typeface="Courier New"/>
              </a:rPr>
              <a:t>γραμμη</a:t>
            </a:r>
            <a:r>
              <a:rPr lang="en-US" sz="3000" b="1" i="0" u="none" strike="noStrike" cap="none" dirty="0">
                <a:solidFill>
                  <a:schemeClr val="lt1"/>
                </a:solidFill>
                <a:latin typeface="Courier New"/>
                <a:ea typeface="Courier New"/>
                <a:cs typeface="Courier New"/>
                <a:sym typeface="Courier New"/>
              </a:rPr>
              <a:t> = 'From stephen.marquard@uct.ac.za Sat Jan  5 09:14:16 2008'</a:t>
            </a:r>
          </a:p>
          <a:p>
            <a:pPr marL="0" marR="0" lvl="0" indent="0" algn="l" rtl="0">
              <a:lnSpc>
                <a:spcPct val="100000"/>
              </a:lnSpc>
              <a:spcBef>
                <a:spcPts val="0"/>
              </a:spcBef>
              <a:spcAft>
                <a:spcPts val="0"/>
              </a:spcAft>
              <a:buClr>
                <a:schemeClr val="lt1"/>
              </a:buClr>
              <a:buSzPct val="25000"/>
              <a:buFont typeface="Courier New"/>
              <a:buNone/>
            </a:pPr>
            <a:r>
              <a:rPr lang="en-US" sz="3000" b="1" i="0" u="none" strike="noStrike" cap="none" dirty="0">
                <a:solidFill>
                  <a:schemeClr val="lt1"/>
                </a:solidFill>
                <a:latin typeface="Courier New"/>
                <a:ea typeface="Courier New"/>
                <a:cs typeface="Courier New"/>
                <a:sym typeface="Courier New"/>
              </a:rPr>
              <a:t>y = </a:t>
            </a:r>
            <a:r>
              <a:rPr lang="en-US" sz="3000" b="1" i="0" u="none" strike="noStrike" cap="none" dirty="0" err="1">
                <a:solidFill>
                  <a:schemeClr val="lt1"/>
                </a:solidFill>
                <a:latin typeface="Courier New"/>
                <a:ea typeface="Courier New"/>
                <a:cs typeface="Courier New"/>
                <a:sym typeface="Courier New"/>
              </a:rPr>
              <a:t>re.findall</a:t>
            </a:r>
            <a:r>
              <a:rPr lang="en-US" sz="3000" b="1" i="0" u="none" strike="noStrike" cap="none" dirty="0">
                <a:solidFill>
                  <a:schemeClr val="lt1"/>
                </a:solidFill>
                <a:latin typeface="Courier New"/>
                <a:ea typeface="Courier New"/>
                <a:cs typeface="Courier New"/>
                <a:sym typeface="Courier New"/>
              </a:rPr>
              <a:t>(</a:t>
            </a:r>
            <a:r>
              <a:rPr lang="en-US" sz="3000" b="1" i="0" u="none" strike="noStrike" cap="none" dirty="0">
                <a:solidFill>
                  <a:srgbClr val="FFFF00"/>
                </a:solidFill>
                <a:latin typeface="Courier New"/>
                <a:ea typeface="Courier New"/>
                <a:cs typeface="Courier New"/>
                <a:sym typeface="Courier New"/>
              </a:rPr>
              <a:t>'</a:t>
            </a:r>
            <a:r>
              <a:rPr lang="en-US" sz="3000" b="1" dirty="0">
                <a:solidFill>
                  <a:srgbClr val="FFFF00"/>
                </a:solidFill>
                <a:latin typeface="Courier New"/>
                <a:ea typeface="Courier New"/>
                <a:cs typeface="Courier New"/>
                <a:sym typeface="Courier New"/>
              </a:rPr>
              <a:t>^From .*@([^ ]*)</a:t>
            </a:r>
            <a:r>
              <a:rPr lang="en-US" sz="3000" b="1" i="0" u="none" strike="noStrike" cap="none" dirty="0">
                <a:solidFill>
                  <a:srgbClr val="FFFF00"/>
                </a:solidFill>
                <a:latin typeface="Courier New"/>
                <a:ea typeface="Courier New"/>
                <a:cs typeface="Courier New"/>
                <a:sym typeface="Courier New"/>
              </a:rPr>
              <a:t>'</a:t>
            </a:r>
            <a:r>
              <a:rPr lang="en-US" sz="3000" b="1" i="0" u="none" strike="noStrike" cap="none" dirty="0">
                <a:solidFill>
                  <a:schemeClr val="lt1"/>
                </a:solidFill>
                <a:latin typeface="Courier New"/>
                <a:ea typeface="Courier New"/>
                <a:cs typeface="Courier New"/>
                <a:sym typeface="Courier New"/>
              </a:rPr>
              <a:t>,</a:t>
            </a:r>
            <a:r>
              <a:rPr lang="el-GR" sz="3000" b="1" i="0" u="none" strike="noStrike" cap="none" dirty="0">
                <a:solidFill>
                  <a:schemeClr val="lt1"/>
                </a:solidFill>
                <a:latin typeface="Courier New"/>
                <a:ea typeface="Courier New"/>
                <a:cs typeface="Courier New"/>
                <a:sym typeface="Courier New"/>
              </a:rPr>
              <a:t>γραμμή</a:t>
            </a:r>
            <a:r>
              <a:rPr lang="en-US" sz="3000" b="1" i="0" u="none" strike="noStrike" cap="none" dirty="0">
                <a:solidFill>
                  <a:schemeClr val="lt1"/>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b="1" i="0" u="none" strike="noStrike" cap="none" dirty="0">
                <a:solidFill>
                  <a:schemeClr val="lt1"/>
                </a:solidFill>
                <a:latin typeface="Courier New"/>
                <a:ea typeface="Courier New"/>
                <a:cs typeface="Courier New"/>
                <a:sym typeface="Courier New"/>
              </a:rPr>
              <a:t>print(y)</a:t>
            </a:r>
          </a:p>
          <a:p>
            <a:pPr marL="0" marR="0" lvl="0" indent="0" algn="l" rtl="0">
              <a:lnSpc>
                <a:spcPct val="100000"/>
              </a:lnSpc>
              <a:spcBef>
                <a:spcPts val="0"/>
              </a:spcBef>
              <a:spcAft>
                <a:spcPts val="0"/>
              </a:spcAft>
              <a:buClr>
                <a:schemeClr val="lt1"/>
              </a:buClr>
              <a:buSzPct val="25000"/>
              <a:buFont typeface="Courier New"/>
              <a:buNone/>
            </a:pPr>
            <a:endParaRPr lang="en-US" sz="3000" b="1" i="0" u="none" strike="noStrike" cap="none" dirty="0">
              <a:solidFill>
                <a:schemeClr val="lt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b="1" i="0" u="none" strike="noStrike" cap="none" dirty="0">
                <a:solidFill>
                  <a:schemeClr val="lt1"/>
                </a:solidFill>
                <a:latin typeface="Courier New"/>
                <a:ea typeface="Courier New"/>
                <a:cs typeface="Courier New"/>
                <a:sym typeface="Courier New"/>
              </a:rPr>
              <a:t>['</a:t>
            </a:r>
            <a:r>
              <a:rPr lang="en-US" sz="3000" b="1" i="0" u="none" strike="noStrike" cap="none" dirty="0" err="1">
                <a:solidFill>
                  <a:schemeClr val="lt1"/>
                </a:solidFill>
                <a:latin typeface="Courier New"/>
                <a:ea typeface="Courier New"/>
                <a:cs typeface="Courier New"/>
                <a:sym typeface="Courier New"/>
              </a:rPr>
              <a:t>uct.ac.za</a:t>
            </a:r>
            <a:r>
              <a:rPr lang="en-US" sz="3000" b="1" i="0" u="none" strike="noStrike" cap="none" dirty="0">
                <a:solidFill>
                  <a:schemeClr val="lt1"/>
                </a:solidFill>
                <a:latin typeface="Courier New"/>
                <a:ea typeface="Courier New"/>
                <a:cs typeface="Courier New"/>
                <a:sym typeface="Courier New"/>
              </a:rPr>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Shape 48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Regular" charset="0"/>
                <a:ea typeface="Arial Regular" charset="0"/>
                <a:cs typeface="Arial Regular" charset="0"/>
                <a:sym typeface="Cabin"/>
              </a:rPr>
              <a:t>Ακόμη Καλύτερη </a:t>
            </a:r>
            <a:r>
              <a:rPr lang="el-GR" sz="7600" u="none" strike="noStrike" cap="none" dirty="0" err="1">
                <a:solidFill>
                  <a:srgbClr val="FFD966"/>
                </a:solidFill>
                <a:latin typeface="Arial Regular" charset="0"/>
                <a:ea typeface="Arial Regular" charset="0"/>
                <a:cs typeface="Arial Regular" charset="0"/>
                <a:sym typeface="Cabin"/>
              </a:rPr>
              <a:t>Regex</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482" name="Shape 482"/>
          <p:cNvSpPr txBox="1"/>
          <p:nvPr/>
        </p:nvSpPr>
        <p:spPr>
          <a:xfrm>
            <a:off x="7035800" y="5822950"/>
            <a:ext cx="7896225" cy="876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ourier New"/>
              <a:buNone/>
            </a:pPr>
            <a:r>
              <a:rPr lang="en-US" sz="5700" i="0" u="none" strike="noStrike" cap="none" dirty="0">
                <a:solidFill>
                  <a:srgbClr val="FFFF00"/>
                </a:solidFill>
                <a:latin typeface="Courier"/>
                <a:ea typeface="Courier New"/>
                <a:cs typeface="Courier"/>
                <a:sym typeface="Courier New"/>
              </a:rPr>
              <a:t>'^From .*@(</a:t>
            </a:r>
            <a:r>
              <a:rPr lang="en-US" sz="5700" i="0" u="none" strike="noStrike" cap="none" dirty="0">
                <a:solidFill>
                  <a:srgbClr val="FF00FF"/>
                </a:solidFill>
                <a:latin typeface="Courier"/>
                <a:ea typeface="Courier New"/>
                <a:cs typeface="Courier"/>
                <a:sym typeface="Courier New"/>
              </a:rPr>
              <a:t>[^ ]</a:t>
            </a:r>
            <a:r>
              <a:rPr lang="en-US" sz="5700" i="0" u="none" strike="noStrike" cap="none" dirty="0">
                <a:solidFill>
                  <a:srgbClr val="00FF00"/>
                </a:solidFill>
                <a:latin typeface="Courier"/>
                <a:ea typeface="Courier New"/>
                <a:cs typeface="Courier"/>
                <a:sym typeface="Courier New"/>
              </a:rPr>
              <a:t>+</a:t>
            </a:r>
            <a:r>
              <a:rPr lang="en-US" sz="5700" i="0" u="none" strike="noStrike" cap="none" dirty="0">
                <a:solidFill>
                  <a:srgbClr val="FFFF00"/>
                </a:solidFill>
                <a:latin typeface="Courier"/>
                <a:ea typeface="Courier New"/>
                <a:cs typeface="Courier"/>
                <a:sym typeface="Courier New"/>
              </a:rPr>
              <a:t>)'</a:t>
            </a:r>
          </a:p>
        </p:txBody>
      </p:sp>
      <p:sp>
        <p:nvSpPr>
          <p:cNvPr id="483" name="Shape 483"/>
          <p:cNvSpPr txBox="1"/>
          <p:nvPr/>
        </p:nvSpPr>
        <p:spPr>
          <a:xfrm>
            <a:off x="5926841" y="7211149"/>
            <a:ext cx="56013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3600" u="none" strike="noStrike" cap="none" dirty="0">
                <a:solidFill>
                  <a:srgbClr val="FF00FF"/>
                </a:solidFill>
                <a:latin typeface="Arial Regular" charset="0"/>
                <a:ea typeface="Arial Regular" charset="0"/>
                <a:cs typeface="Arial Regular" charset="0"/>
                <a:sym typeface="Cabin"/>
              </a:rPr>
              <a:t>Μη-κενοί χαρακτήρες</a:t>
            </a:r>
            <a:endParaRPr lang="en-US" sz="3600" u="none" strike="noStrike" cap="none" dirty="0">
              <a:solidFill>
                <a:srgbClr val="FF00FF"/>
              </a:solidFill>
              <a:latin typeface="Arial Regular" charset="0"/>
              <a:ea typeface="Arial Regular" charset="0"/>
              <a:cs typeface="Arial Regular" charset="0"/>
              <a:sym typeface="Cabin"/>
            </a:endParaRPr>
          </a:p>
        </p:txBody>
      </p:sp>
      <p:cxnSp>
        <p:nvCxnSpPr>
          <p:cNvPr id="484" name="Shape 484"/>
          <p:cNvCxnSpPr>
            <a:cxnSpLocks/>
          </p:cNvCxnSpPr>
          <p:nvPr/>
        </p:nvCxnSpPr>
        <p:spPr>
          <a:xfrm flipH="1">
            <a:off x="11035224" y="6651625"/>
            <a:ext cx="1009137" cy="870623"/>
          </a:xfrm>
          <a:prstGeom prst="straightConnector1">
            <a:avLst/>
          </a:prstGeom>
          <a:noFill/>
          <a:ln w="76200" cap="rnd" cmpd="sng">
            <a:solidFill>
              <a:srgbClr val="FF00FF"/>
            </a:solidFill>
            <a:prstDash val="solid"/>
            <a:miter/>
            <a:headEnd type="stealth" w="med" len="med"/>
            <a:tailEnd type="none" w="med" len="med"/>
          </a:ln>
        </p:spPr>
      </p:cxnSp>
      <p:cxnSp>
        <p:nvCxnSpPr>
          <p:cNvPr id="485" name="Shape 485"/>
          <p:cNvCxnSpPr>
            <a:cxnSpLocks/>
          </p:cNvCxnSpPr>
          <p:nvPr/>
        </p:nvCxnSpPr>
        <p:spPr>
          <a:xfrm flipH="1">
            <a:off x="13869987" y="6632575"/>
            <a:ext cx="1" cy="1200773"/>
          </a:xfrm>
          <a:prstGeom prst="straightConnector1">
            <a:avLst/>
          </a:prstGeom>
          <a:noFill/>
          <a:ln w="76200" cap="rnd" cmpd="sng">
            <a:solidFill>
              <a:srgbClr val="00FF00"/>
            </a:solidFill>
            <a:prstDash val="solid"/>
            <a:miter/>
            <a:headEnd type="stealth" w="med" len="med"/>
            <a:tailEnd type="none" w="med" len="med"/>
          </a:ln>
        </p:spPr>
      </p:cxnSp>
      <p:cxnSp>
        <p:nvCxnSpPr>
          <p:cNvPr id="486" name="Shape 486"/>
          <p:cNvCxnSpPr>
            <a:cxnSpLocks/>
          </p:cNvCxnSpPr>
          <p:nvPr/>
        </p:nvCxnSpPr>
        <p:spPr>
          <a:xfrm flipH="1">
            <a:off x="11035224" y="6651625"/>
            <a:ext cx="2188648" cy="870623"/>
          </a:xfrm>
          <a:prstGeom prst="straightConnector1">
            <a:avLst/>
          </a:prstGeom>
          <a:noFill/>
          <a:ln w="76200" cap="rnd" cmpd="sng">
            <a:solidFill>
              <a:srgbClr val="FF00FF"/>
            </a:solidFill>
            <a:prstDash val="solid"/>
            <a:miter/>
            <a:headEnd type="stealth" w="med" len="med"/>
            <a:tailEnd type="none" w="med" len="med"/>
          </a:ln>
        </p:spPr>
      </p:cxnSp>
      <p:sp>
        <p:nvSpPr>
          <p:cNvPr id="487" name="Shape 487"/>
          <p:cNvSpPr txBox="1"/>
          <p:nvPr/>
        </p:nvSpPr>
        <p:spPr>
          <a:xfrm>
            <a:off x="11272347" y="7927618"/>
            <a:ext cx="4807476"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Regular" charset="0"/>
                <a:ea typeface="Arial Regular" charset="0"/>
                <a:cs typeface="Arial Regular" charset="0"/>
                <a:sym typeface="Cabin"/>
              </a:rPr>
              <a:t>Ταιριάζει οποιονδήποτε από αυτούς</a:t>
            </a:r>
            <a:endParaRPr lang="en-US" sz="3600" u="none" strike="noStrike" cap="none" dirty="0">
              <a:solidFill>
                <a:srgbClr val="00FF00"/>
              </a:solidFill>
              <a:latin typeface="Arial Regular" charset="0"/>
              <a:ea typeface="Arial Regular" charset="0"/>
              <a:cs typeface="Arial Regular" charset="0"/>
              <a:sym typeface="Cabin"/>
            </a:endParaRPr>
          </a:p>
        </p:txBody>
      </p:sp>
      <p:sp>
        <p:nvSpPr>
          <p:cNvPr id="11" name="Shape 466"/>
          <p:cNvSpPr txBox="1"/>
          <p:nvPr/>
        </p:nvSpPr>
        <p:spPr>
          <a:xfrm>
            <a:off x="465961" y="3432292"/>
            <a:ext cx="15324078" cy="2814738"/>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import re </a:t>
            </a:r>
          </a:p>
          <a:p>
            <a:pPr marL="0" marR="0" lvl="0" indent="0" algn="l" rtl="0">
              <a:lnSpc>
                <a:spcPct val="100000"/>
              </a:lnSpc>
              <a:spcBef>
                <a:spcPts val="0"/>
              </a:spcBef>
              <a:spcAft>
                <a:spcPts val="0"/>
              </a:spcAft>
              <a:buClr>
                <a:schemeClr val="lt1"/>
              </a:buClr>
              <a:buSzPct val="25000"/>
              <a:buFont typeface="Courier New"/>
              <a:buNone/>
            </a:pPr>
            <a:r>
              <a:rPr lang="el-GR" sz="3000" i="0" u="none" strike="noStrike" cap="none" dirty="0">
                <a:solidFill>
                  <a:schemeClr val="lt1"/>
                </a:solidFill>
                <a:latin typeface="Courier"/>
                <a:ea typeface="Courier New"/>
                <a:cs typeface="Courier"/>
                <a:sym typeface="Courier New"/>
              </a:rPr>
              <a:t>γραμμή</a:t>
            </a:r>
            <a:r>
              <a:rPr lang="en-US" sz="3000" i="0" u="none" strike="noStrike" cap="none" dirty="0">
                <a:solidFill>
                  <a:schemeClr val="lt1"/>
                </a:solidFill>
                <a:latin typeface="Courier"/>
                <a:ea typeface="Courier New"/>
                <a:cs typeface="Courier"/>
                <a:sym typeface="Courier New"/>
              </a:rPr>
              <a:t> = 'From stephen.marquard@uct.ac.za Sat Jan  5 09:14:16 2008'</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y = </a:t>
            </a:r>
            <a:r>
              <a:rPr lang="en-US" sz="3000" i="0" u="none" strike="noStrike" cap="none" dirty="0" err="1">
                <a:solidFill>
                  <a:schemeClr val="lt1"/>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a:t>
            </a:r>
            <a:r>
              <a:rPr lang="en-US" sz="3000" dirty="0">
                <a:solidFill>
                  <a:srgbClr val="FFFF00"/>
                </a:solidFill>
                <a:latin typeface="Courier"/>
                <a:ea typeface="Courier New"/>
                <a:cs typeface="Courier"/>
                <a:sym typeface="Courier New"/>
              </a:rPr>
              <a:t>^From .*@([^ ]*)</a:t>
            </a:r>
            <a:r>
              <a:rPr lang="en-US" sz="3000" i="0" u="none" strike="noStrike" cap="none" dirty="0">
                <a:solidFill>
                  <a:srgbClr val="FFFF00"/>
                </a:solidFill>
                <a:latin typeface="Courier"/>
                <a:ea typeface="Courier New"/>
                <a:cs typeface="Courier"/>
                <a:sym typeface="Courier New"/>
              </a:rPr>
              <a:t>'</a:t>
            </a:r>
            <a:r>
              <a:rPr lang="en-US" sz="3000" i="0" u="none" strike="noStrike" cap="none" dirty="0">
                <a:solidFill>
                  <a:schemeClr val="lt1"/>
                </a:solidFill>
                <a:latin typeface="Courier"/>
                <a:ea typeface="Courier New"/>
                <a:cs typeface="Courier"/>
                <a:sym typeface="Courier New"/>
              </a:rPr>
              <a:t>,</a:t>
            </a:r>
            <a:r>
              <a:rPr lang="el-GR" sz="3000" i="0" u="none" strike="noStrike" cap="none" dirty="0">
                <a:solidFill>
                  <a:schemeClr val="lt1"/>
                </a:solidFill>
                <a:latin typeface="Courier"/>
                <a:ea typeface="Courier New"/>
                <a:cs typeface="Courier"/>
                <a:sym typeface="Courier New"/>
              </a:rPr>
              <a:t>γραμμή</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print(y)</a:t>
            </a:r>
          </a:p>
          <a:p>
            <a:pPr marL="0" marR="0" lvl="0" indent="0" algn="l" rtl="0">
              <a:lnSpc>
                <a:spcPct val="100000"/>
              </a:lnSpc>
              <a:spcBef>
                <a:spcPts val="0"/>
              </a:spcBef>
              <a:spcAft>
                <a:spcPts val="0"/>
              </a:spcAft>
              <a:buClr>
                <a:schemeClr val="lt1"/>
              </a:buClr>
              <a:buSzPct val="25000"/>
              <a:buFont typeface="Courier New"/>
              <a:buNone/>
            </a:pPr>
            <a:endParaRPr lang="en-US"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chemeClr val="lt1"/>
                </a:solidFill>
                <a:latin typeface="Courier"/>
                <a:ea typeface="Courier New"/>
                <a:cs typeface="Courier"/>
                <a:sym typeface="Courier New"/>
              </a:rPr>
              <a:t>uct.ac.za</a:t>
            </a:r>
            <a:r>
              <a:rPr lang="en-US" sz="3000" i="0" u="none" strike="noStrike" cap="none" dirty="0">
                <a:solidFill>
                  <a:schemeClr val="lt1"/>
                </a:solidFill>
                <a:latin typeface="Courier"/>
                <a:ea typeface="Courier New"/>
                <a:cs typeface="Courier"/>
                <a:sym typeface="Courier New"/>
              </a:rPr>
              <a:t>']</a:t>
            </a:r>
          </a:p>
        </p:txBody>
      </p:sp>
      <p:sp>
        <p:nvSpPr>
          <p:cNvPr id="13" name="Shape 419"/>
          <p:cNvSpPr txBox="1"/>
          <p:nvPr/>
        </p:nvSpPr>
        <p:spPr>
          <a:xfrm>
            <a:off x="707596" y="2689933"/>
            <a:ext cx="142265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b="1" i="0" u="none" strike="noStrike" cap="none">
                <a:solidFill>
                  <a:srgbClr val="FF7F00"/>
                </a:solidFill>
                <a:latin typeface="Courier New"/>
                <a:ea typeface="Courier New"/>
                <a:cs typeface="Courier New"/>
                <a:sym typeface="Courier New"/>
              </a:rPr>
              <a:t>From stephen.marquard@</a:t>
            </a:r>
            <a:r>
              <a:rPr lang="en-US" sz="3000" b="1" i="0" u="none" strike="noStrike" cap="none">
                <a:solidFill>
                  <a:srgbClr val="00FF00"/>
                </a:solidFill>
                <a:latin typeface="Courier New"/>
                <a:ea typeface="Courier New"/>
                <a:cs typeface="Courier New"/>
                <a:sym typeface="Courier New"/>
              </a:rPr>
              <a:t>uct.ac.za</a:t>
            </a:r>
            <a:r>
              <a:rPr lang="en-US" sz="3000" b="1" i="0" u="none" strike="noStrike" cap="none">
                <a:solidFill>
                  <a:srgbClr val="FF7F00"/>
                </a:solidFill>
                <a:latin typeface="Courier New"/>
                <a:ea typeface="Courier New"/>
                <a:cs typeface="Courier New"/>
                <a:sym typeface="Courier New"/>
              </a:rPr>
              <a:t> Sat Jan  5 09:14:16 2008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800" u="none" strike="noStrike" cap="none" dirty="0">
                <a:solidFill>
                  <a:srgbClr val="FFD966"/>
                </a:solidFill>
                <a:latin typeface="Arial Regular" charset="0"/>
                <a:ea typeface="Arial Regular" charset="0"/>
                <a:cs typeface="Arial Regular" charset="0"/>
                <a:sym typeface="Cabin"/>
              </a:rPr>
              <a:t>Κανονικές Εκφράσεις</a:t>
            </a:r>
            <a:endParaRPr lang="en-US" sz="7800" u="none" strike="noStrike" cap="none" dirty="0">
              <a:solidFill>
                <a:srgbClr val="FFD966"/>
              </a:solidFill>
              <a:latin typeface="Arial Regular" charset="0"/>
              <a:ea typeface="Arial Regular" charset="0"/>
              <a:cs typeface="Arial Regular" charset="0"/>
              <a:sym typeface="Cabin"/>
            </a:endParaRPr>
          </a:p>
        </p:txBody>
      </p:sp>
      <p:sp>
        <p:nvSpPr>
          <p:cNvPr id="221" name="Shape 221"/>
          <p:cNvSpPr txBox="1"/>
          <p:nvPr/>
        </p:nvSpPr>
        <p:spPr>
          <a:xfrm>
            <a:off x="2641600" y="2844800"/>
            <a:ext cx="10642599" cy="1219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800" u="none" strike="noStrike" cap="none" dirty="0">
                <a:solidFill>
                  <a:schemeClr val="lt1"/>
                </a:solidFill>
                <a:latin typeface="Arial Regular" charset="0"/>
                <a:ea typeface="Arial Regular" charset="0"/>
                <a:cs typeface="Arial Regular" charset="0"/>
                <a:sym typeface="Cabin"/>
              </a:rPr>
              <a:t>Πραγματικά έξυπνες εκφράσεις </a:t>
            </a:r>
            <a:r>
              <a:rPr lang="el-GR" sz="3800" dirty="0">
                <a:solidFill>
                  <a:schemeClr val="lt1"/>
                </a:solidFill>
                <a:latin typeface="Arial Regular" charset="0"/>
                <a:ea typeface="Arial Regular" charset="0"/>
                <a:cs typeface="Arial Regular" charset="0"/>
                <a:sym typeface="Cabin"/>
              </a:rPr>
              <a:t>με </a:t>
            </a:r>
            <a:r>
              <a:rPr lang="el-GR" sz="3800" u="none" strike="noStrike" cap="none" dirty="0">
                <a:solidFill>
                  <a:schemeClr val="lt1"/>
                </a:solidFill>
                <a:latin typeface="Arial Regular" charset="0"/>
                <a:ea typeface="Arial Regular" charset="0"/>
                <a:cs typeface="Arial Regular" charset="0"/>
                <a:sym typeface="Cabin"/>
              </a:rPr>
              <a:t>«μπαλαντέρ»  για αντιστοίχιση και ανάλυση συμβολοσειρών</a:t>
            </a:r>
            <a:endParaRPr lang="en-US" sz="3800" u="none" strike="noStrike" cap="none" dirty="0">
              <a:solidFill>
                <a:schemeClr val="lt1"/>
              </a:solidFill>
              <a:latin typeface="Arial Regular" charset="0"/>
              <a:ea typeface="Arial Regular" charset="0"/>
              <a:cs typeface="Arial Regular" charset="0"/>
              <a:sym typeface="Cabin"/>
            </a:endParaRPr>
          </a:p>
        </p:txBody>
      </p:sp>
      <p:sp>
        <p:nvSpPr>
          <p:cNvPr id="222" name="Shape 222"/>
          <p:cNvSpPr txBox="1"/>
          <p:nvPr/>
        </p:nvSpPr>
        <p:spPr>
          <a:xfrm>
            <a:off x="2540075" y="8115300"/>
            <a:ext cx="11408100" cy="660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000" u="sng" strike="noStrike" cap="none">
                <a:solidFill>
                  <a:srgbClr val="FFFF00"/>
                </a:solidFill>
                <a:latin typeface="Arial Regular" charset="0"/>
                <a:ea typeface="Arial Regular" charset="0"/>
                <a:cs typeface="Arial Regular" charset="0"/>
                <a:sym typeface="Cabin"/>
                <a:hlinkClick r:id="rId3"/>
              </a:rPr>
              <a:t>http://en.wikipedia.org/wiki/Regular_expression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494" name="Shape 494"/>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Regular" charset="0"/>
                <a:ea typeface="Arial Regular" charset="0"/>
                <a:cs typeface="Arial Regular" charset="0"/>
                <a:sym typeface="Cabin"/>
              </a:rPr>
              <a:t>Ακόμη Καλύτερη </a:t>
            </a:r>
            <a:r>
              <a:rPr lang="el-GR" sz="7600" u="none" strike="noStrike" cap="none" dirty="0" err="1">
                <a:solidFill>
                  <a:srgbClr val="FFD966"/>
                </a:solidFill>
                <a:latin typeface="Arial Regular" charset="0"/>
                <a:ea typeface="Arial Regular" charset="0"/>
                <a:cs typeface="Arial Regular" charset="0"/>
                <a:sym typeface="Cabin"/>
              </a:rPr>
              <a:t>Regex</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495" name="Shape 495"/>
          <p:cNvSpPr txBox="1"/>
          <p:nvPr/>
        </p:nvSpPr>
        <p:spPr>
          <a:xfrm>
            <a:off x="7035800" y="5822950"/>
            <a:ext cx="7896225" cy="876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ourier New"/>
              <a:buNone/>
            </a:pPr>
            <a:r>
              <a:rPr lang="en-US" sz="5700" i="0" u="none" strike="noStrike" cap="none" dirty="0">
                <a:solidFill>
                  <a:srgbClr val="FFFF00"/>
                </a:solidFill>
                <a:latin typeface="Courier"/>
                <a:ea typeface="Courier New"/>
                <a:cs typeface="Courier"/>
                <a:sym typeface="Courier New"/>
              </a:rPr>
              <a:t>'^From </a:t>
            </a:r>
            <a:r>
              <a:rPr lang="en-US" sz="5700" i="0" u="none" strike="noStrike" cap="none">
                <a:solidFill>
                  <a:srgbClr val="FFFF00"/>
                </a:solidFill>
                <a:latin typeface="Courier"/>
                <a:ea typeface="Courier New"/>
                <a:cs typeface="Courier"/>
                <a:sym typeface="Courier New"/>
              </a:rPr>
              <a:t>.*@([^ ]+</a:t>
            </a:r>
            <a:r>
              <a:rPr lang="en-US" sz="5700" i="0" u="none" strike="noStrike" cap="none">
                <a:solidFill>
                  <a:srgbClr val="00FF00"/>
                </a:solidFill>
                <a:latin typeface="Courier"/>
                <a:ea typeface="Courier New"/>
                <a:cs typeface="Courier"/>
                <a:sym typeface="Courier New"/>
              </a:rPr>
              <a:t>)</a:t>
            </a:r>
            <a:r>
              <a:rPr lang="en-US" sz="5700" i="0" u="none" strike="noStrike" cap="none">
                <a:solidFill>
                  <a:srgbClr val="FFFF00"/>
                </a:solidFill>
                <a:latin typeface="Courier"/>
                <a:ea typeface="Courier New"/>
                <a:cs typeface="Courier"/>
                <a:sym typeface="Courier New"/>
              </a:rPr>
              <a:t>'</a:t>
            </a:r>
            <a:endParaRPr lang="en-US" sz="5700" i="0" u="none" strike="noStrike" cap="none" dirty="0">
              <a:solidFill>
                <a:srgbClr val="FFFF00"/>
              </a:solidFill>
              <a:latin typeface="Courier"/>
              <a:ea typeface="Courier New"/>
              <a:cs typeface="Courier"/>
              <a:sym typeface="Courier New"/>
            </a:endParaRPr>
          </a:p>
        </p:txBody>
      </p:sp>
      <p:sp>
        <p:nvSpPr>
          <p:cNvPr id="496" name="Shape 496"/>
          <p:cNvSpPr txBox="1"/>
          <p:nvPr/>
        </p:nvSpPr>
        <p:spPr>
          <a:xfrm>
            <a:off x="11744325" y="8026400"/>
            <a:ext cx="4394200"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Regular" charset="0"/>
                <a:ea typeface="Arial Regular" charset="0"/>
                <a:cs typeface="Arial Regular" charset="0"/>
                <a:sym typeface="Cabin"/>
              </a:rPr>
              <a:t>Τέλος εξαγωγής</a:t>
            </a:r>
            <a:endParaRPr lang="en-US" sz="3600" u="none" strike="noStrike" cap="none" dirty="0">
              <a:solidFill>
                <a:srgbClr val="00FF00"/>
              </a:solidFill>
              <a:latin typeface="Arial Regular" charset="0"/>
              <a:ea typeface="Arial Regular" charset="0"/>
              <a:cs typeface="Arial Regular" charset="0"/>
              <a:sym typeface="Cabin"/>
            </a:endParaRPr>
          </a:p>
        </p:txBody>
      </p:sp>
      <p:cxnSp>
        <p:nvCxnSpPr>
          <p:cNvPr id="497" name="Shape 497"/>
          <p:cNvCxnSpPr/>
          <p:nvPr/>
        </p:nvCxnSpPr>
        <p:spPr>
          <a:xfrm flipH="1">
            <a:off x="13755687" y="6731000"/>
            <a:ext cx="330200" cy="1344612"/>
          </a:xfrm>
          <a:prstGeom prst="straightConnector1">
            <a:avLst/>
          </a:prstGeom>
          <a:noFill/>
          <a:ln w="76200" cap="rnd" cmpd="sng">
            <a:solidFill>
              <a:srgbClr val="00FF00"/>
            </a:solidFill>
            <a:prstDash val="solid"/>
            <a:miter/>
            <a:headEnd type="stealth" w="med" len="med"/>
            <a:tailEnd type="none" w="med" len="med"/>
          </a:ln>
        </p:spPr>
      </p:cxnSp>
      <p:sp>
        <p:nvSpPr>
          <p:cNvPr id="8" name="Shape 466"/>
          <p:cNvSpPr txBox="1"/>
          <p:nvPr/>
        </p:nvSpPr>
        <p:spPr>
          <a:xfrm>
            <a:off x="371366" y="3432292"/>
            <a:ext cx="15513269" cy="2814738"/>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import re </a:t>
            </a:r>
          </a:p>
          <a:p>
            <a:pPr marL="0" marR="0" lvl="0" indent="0" algn="l" rtl="0">
              <a:lnSpc>
                <a:spcPct val="100000"/>
              </a:lnSpc>
              <a:spcBef>
                <a:spcPts val="0"/>
              </a:spcBef>
              <a:spcAft>
                <a:spcPts val="0"/>
              </a:spcAft>
              <a:buClr>
                <a:schemeClr val="lt1"/>
              </a:buClr>
              <a:buSzPct val="25000"/>
              <a:buFont typeface="Courier New"/>
              <a:buNone/>
            </a:pPr>
            <a:r>
              <a:rPr lang="el-GR" sz="3000" i="0" u="none" strike="noStrike" cap="none" dirty="0">
                <a:solidFill>
                  <a:schemeClr val="lt1"/>
                </a:solidFill>
                <a:latin typeface="Courier"/>
                <a:ea typeface="Courier New"/>
                <a:cs typeface="Courier"/>
                <a:sym typeface="Courier New"/>
              </a:rPr>
              <a:t>γραμμή</a:t>
            </a:r>
            <a:r>
              <a:rPr lang="en-US" sz="3000" i="0" u="none" strike="noStrike" cap="none" dirty="0">
                <a:solidFill>
                  <a:schemeClr val="lt1"/>
                </a:solidFill>
                <a:latin typeface="Courier"/>
                <a:ea typeface="Courier New"/>
                <a:cs typeface="Courier"/>
                <a:sym typeface="Courier New"/>
              </a:rPr>
              <a:t> = 'From stephen.marquard@uct.ac.za Sat Jan  5 09:14:16 2008'</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y = </a:t>
            </a:r>
            <a:r>
              <a:rPr lang="en-US" sz="3000" i="0" u="none" strike="noStrike" cap="none" dirty="0" err="1">
                <a:solidFill>
                  <a:schemeClr val="lt1"/>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a:t>
            </a:r>
            <a:r>
              <a:rPr lang="en-US" sz="3000" dirty="0">
                <a:solidFill>
                  <a:srgbClr val="FFFF00"/>
                </a:solidFill>
                <a:latin typeface="Courier"/>
                <a:ea typeface="Courier New"/>
                <a:cs typeface="Courier"/>
                <a:sym typeface="Courier New"/>
              </a:rPr>
              <a:t>^From .*@([^ ]*)</a:t>
            </a:r>
            <a:r>
              <a:rPr lang="en-US" sz="3000" i="0" u="none" strike="noStrike" cap="none" dirty="0">
                <a:solidFill>
                  <a:srgbClr val="FFFF00"/>
                </a:solidFill>
                <a:latin typeface="Courier"/>
                <a:ea typeface="Courier New"/>
                <a:cs typeface="Courier"/>
                <a:sym typeface="Courier New"/>
              </a:rPr>
              <a:t>'</a:t>
            </a:r>
            <a:r>
              <a:rPr lang="en-US" sz="3000" i="0" u="none" strike="noStrike" cap="none" dirty="0">
                <a:solidFill>
                  <a:schemeClr val="lt1"/>
                </a:solidFill>
                <a:latin typeface="Courier"/>
                <a:ea typeface="Courier New"/>
                <a:cs typeface="Courier"/>
                <a:sym typeface="Courier New"/>
              </a:rPr>
              <a:t>,</a:t>
            </a:r>
            <a:r>
              <a:rPr lang="el-GR" sz="3000" i="0" u="none" strike="noStrike" cap="none" dirty="0">
                <a:solidFill>
                  <a:schemeClr val="lt1"/>
                </a:solidFill>
                <a:latin typeface="Courier"/>
                <a:ea typeface="Courier New"/>
                <a:cs typeface="Courier"/>
                <a:sym typeface="Courier New"/>
              </a:rPr>
              <a:t>γραμμή</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print(y)</a:t>
            </a:r>
          </a:p>
          <a:p>
            <a:pPr marL="0" marR="0" lvl="0" indent="0" algn="l" rtl="0">
              <a:lnSpc>
                <a:spcPct val="100000"/>
              </a:lnSpc>
              <a:spcBef>
                <a:spcPts val="0"/>
              </a:spcBef>
              <a:spcAft>
                <a:spcPts val="0"/>
              </a:spcAft>
              <a:buClr>
                <a:schemeClr val="lt1"/>
              </a:buClr>
              <a:buSzPct val="25000"/>
              <a:buFont typeface="Courier New"/>
              <a:buNone/>
            </a:pPr>
            <a:endParaRPr lang="en-US"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chemeClr val="lt1"/>
                </a:solidFill>
                <a:latin typeface="Courier"/>
                <a:ea typeface="Courier New"/>
                <a:cs typeface="Courier"/>
                <a:sym typeface="Courier New"/>
              </a:rPr>
              <a:t>uct.ac.za</a:t>
            </a:r>
            <a:r>
              <a:rPr lang="en-US" sz="3000" i="0" u="none" strike="noStrike" cap="none" dirty="0">
                <a:solidFill>
                  <a:schemeClr val="lt1"/>
                </a:solidFill>
                <a:latin typeface="Courier"/>
                <a:ea typeface="Courier New"/>
                <a:cs typeface="Courier"/>
                <a:sym typeface="Courier New"/>
              </a:rPr>
              <a:t>']</a:t>
            </a:r>
          </a:p>
        </p:txBody>
      </p:sp>
      <p:sp>
        <p:nvSpPr>
          <p:cNvPr id="10" name="Shape 419"/>
          <p:cNvSpPr txBox="1"/>
          <p:nvPr/>
        </p:nvSpPr>
        <p:spPr>
          <a:xfrm>
            <a:off x="707596" y="2689933"/>
            <a:ext cx="142265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a:solidFill>
                  <a:srgbClr val="FF7F00"/>
                </a:solidFill>
                <a:latin typeface="Courier"/>
                <a:ea typeface="Courier New"/>
                <a:cs typeface="Courier"/>
                <a:sym typeface="Courier New"/>
              </a:rPr>
              <a:t>From stephen.marquard@</a:t>
            </a:r>
            <a:r>
              <a:rPr lang="en-US" sz="3000" i="0" u="none" strike="noStrike" cap="none">
                <a:solidFill>
                  <a:srgbClr val="00FF00"/>
                </a:solidFill>
                <a:latin typeface="Courier"/>
                <a:ea typeface="Courier New"/>
                <a:cs typeface="Courier"/>
                <a:sym typeface="Courier New"/>
              </a:rPr>
              <a:t>uct.ac.za</a:t>
            </a:r>
            <a:r>
              <a:rPr lang="en-US" sz="3000" i="0" u="none" strike="noStrike" cap="none">
                <a:solidFill>
                  <a:srgbClr val="FF7F00"/>
                </a:solidFill>
                <a:latin typeface="Courier"/>
                <a:ea typeface="Courier New"/>
                <a:cs typeface="Courier"/>
                <a:sym typeface="Courier New"/>
              </a:rPr>
              <a:t> Sat Jan  5 09:14:16 2008</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03"/>
        <p:cNvGrpSpPr/>
        <p:nvPr/>
      </p:nvGrpSpPr>
      <p:grpSpPr>
        <a:xfrm>
          <a:off x="0" y="0"/>
          <a:ext cx="0" cy="0"/>
          <a:chOff x="0" y="0"/>
          <a:chExt cx="0" cy="0"/>
        </a:xfrm>
      </p:grpSpPr>
      <p:sp>
        <p:nvSpPr>
          <p:cNvPr id="504" name="Shape 504"/>
          <p:cNvSpPr txBox="1">
            <a:spLocks noGrp="1"/>
          </p:cNvSpPr>
          <p:nvPr>
            <p:ph type="title"/>
          </p:nvPr>
        </p:nvSpPr>
        <p:spPr>
          <a:xfrm>
            <a:off x="2577835" y="520319"/>
            <a:ext cx="10850933" cy="17255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600" u="none" strike="noStrike" cap="none" dirty="0">
                <a:solidFill>
                  <a:srgbClr val="FFD966"/>
                </a:solidFill>
                <a:latin typeface="Arial Regular" charset="0"/>
                <a:ea typeface="Arial Regular" charset="0"/>
                <a:cs typeface="Arial Regular" charset="0"/>
                <a:sym typeface="Cabin"/>
              </a:rPr>
              <a:t>Spam Confidence</a:t>
            </a:r>
          </a:p>
        </p:txBody>
      </p:sp>
      <p:sp>
        <p:nvSpPr>
          <p:cNvPr id="505" name="Shape 505"/>
          <p:cNvSpPr txBox="1"/>
          <p:nvPr/>
        </p:nvSpPr>
        <p:spPr>
          <a:xfrm>
            <a:off x="538774" y="2245831"/>
            <a:ext cx="15178453" cy="49244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u="none" strike="noStrike" cap="none" dirty="0">
                <a:solidFill>
                  <a:schemeClr val="lt1"/>
                </a:solidFill>
                <a:latin typeface="Courier"/>
                <a:ea typeface="Courier New"/>
                <a:cs typeface="Courier"/>
                <a:sym typeface="Courier New"/>
              </a:rPr>
              <a:t>import re</a:t>
            </a:r>
          </a:p>
          <a:p>
            <a:pPr marL="0" marR="0" lvl="0" indent="0" algn="l" rtl="0">
              <a:lnSpc>
                <a:spcPct val="100000"/>
              </a:lnSpc>
              <a:spcBef>
                <a:spcPts val="0"/>
              </a:spcBef>
              <a:spcAft>
                <a:spcPts val="0"/>
              </a:spcAft>
              <a:buClr>
                <a:schemeClr val="lt1"/>
              </a:buClr>
              <a:buSzPct val="25000"/>
              <a:buFont typeface="Courier New"/>
              <a:buNone/>
            </a:pPr>
            <a:r>
              <a:rPr lang="en-US" sz="3000" u="none" strike="noStrike" cap="none" dirty="0">
                <a:solidFill>
                  <a:schemeClr val="lt1"/>
                </a:solidFill>
                <a:latin typeface="Courier"/>
                <a:ea typeface="Courier New"/>
                <a:cs typeface="Courier"/>
                <a:sym typeface="Courier New"/>
              </a:rPr>
              <a:t>hand = open('mbox-short.txt')</a:t>
            </a:r>
          </a:p>
          <a:p>
            <a:pPr marL="0" marR="0" lvl="0" indent="0" algn="l" rtl="0">
              <a:lnSpc>
                <a:spcPct val="100000"/>
              </a:lnSpc>
              <a:spcBef>
                <a:spcPts val="0"/>
              </a:spcBef>
              <a:spcAft>
                <a:spcPts val="0"/>
              </a:spcAft>
              <a:buClr>
                <a:schemeClr val="lt1"/>
              </a:buClr>
              <a:buSzPct val="25000"/>
              <a:buFont typeface="Courier New"/>
              <a:buNone/>
            </a:pPr>
            <a:r>
              <a:rPr lang="el-GR" sz="3000" u="none" strike="noStrike" cap="none" dirty="0" err="1">
                <a:solidFill>
                  <a:schemeClr val="lt1"/>
                </a:solidFill>
                <a:latin typeface="Courier"/>
                <a:ea typeface="Courier New"/>
                <a:cs typeface="Courier"/>
                <a:sym typeface="Courier New"/>
              </a:rPr>
              <a:t>λίστααριθμών</a:t>
            </a:r>
            <a:r>
              <a:rPr lang="en-US" sz="3000" u="none" strike="noStrike" cap="none" dirty="0">
                <a:solidFill>
                  <a:schemeClr val="lt1"/>
                </a:solidFill>
                <a:latin typeface="Courier"/>
                <a:ea typeface="Courier New"/>
                <a:cs typeface="Courier"/>
                <a:sym typeface="Courier New"/>
              </a:rPr>
              <a:t> = list()</a:t>
            </a:r>
          </a:p>
          <a:p>
            <a:pPr marL="0" marR="0" lvl="0" indent="0" algn="l" rtl="0">
              <a:lnSpc>
                <a:spcPct val="100000"/>
              </a:lnSpc>
              <a:spcBef>
                <a:spcPts val="0"/>
              </a:spcBef>
              <a:spcAft>
                <a:spcPts val="0"/>
              </a:spcAft>
              <a:buClr>
                <a:schemeClr val="lt1"/>
              </a:buClr>
              <a:buSzPct val="25000"/>
              <a:buFont typeface="Courier New"/>
              <a:buNone/>
            </a:pPr>
            <a:r>
              <a:rPr lang="en-US" sz="3000" u="none" strike="noStrike" cap="none" dirty="0">
                <a:solidFill>
                  <a:schemeClr val="lt1"/>
                </a:solidFill>
                <a:latin typeface="Courier"/>
                <a:ea typeface="Courier New"/>
                <a:cs typeface="Courier"/>
                <a:sym typeface="Courier New"/>
              </a:rPr>
              <a:t>for </a:t>
            </a:r>
            <a:r>
              <a:rPr lang="el-GR" sz="3000" u="none" strike="noStrike" cap="none" dirty="0">
                <a:solidFill>
                  <a:schemeClr val="lt1"/>
                </a:solidFill>
                <a:latin typeface="Courier"/>
                <a:ea typeface="Courier New"/>
                <a:cs typeface="Courier"/>
                <a:sym typeface="Courier New"/>
              </a:rPr>
              <a:t>γραμμή</a:t>
            </a:r>
            <a:r>
              <a:rPr lang="en-US" sz="3000" u="none" strike="noStrike" cap="none" dirty="0">
                <a:solidFill>
                  <a:schemeClr val="lt1"/>
                </a:solidFill>
                <a:latin typeface="Courier"/>
                <a:ea typeface="Courier New"/>
                <a:cs typeface="Courier"/>
                <a:sym typeface="Courier New"/>
              </a:rPr>
              <a:t> in hand:</a:t>
            </a:r>
          </a:p>
          <a:p>
            <a:pPr marL="0" marR="0" lvl="0" indent="0" algn="l" rtl="0">
              <a:lnSpc>
                <a:spcPct val="100000"/>
              </a:lnSpc>
              <a:spcBef>
                <a:spcPts val="0"/>
              </a:spcBef>
              <a:spcAft>
                <a:spcPts val="0"/>
              </a:spcAft>
              <a:buClr>
                <a:schemeClr val="lt1"/>
              </a:buClr>
              <a:buSzPct val="25000"/>
              <a:buFont typeface="Courier New"/>
              <a:buNone/>
            </a:pPr>
            <a:r>
              <a:rPr lang="el-GR" sz="3000" u="none" strike="noStrike" cap="none" dirty="0">
                <a:solidFill>
                  <a:schemeClr val="lt1"/>
                </a:solidFill>
                <a:latin typeface="Courier"/>
                <a:ea typeface="Courier New"/>
                <a:cs typeface="Courier"/>
                <a:sym typeface="Courier New"/>
              </a:rPr>
              <a:t>   </a:t>
            </a:r>
            <a:r>
              <a:rPr lang="en-US" sz="3000" u="none" strike="noStrike" cap="none" dirty="0">
                <a:solidFill>
                  <a:schemeClr val="lt1"/>
                </a:solidFill>
                <a:latin typeface="Courier"/>
                <a:ea typeface="Courier New"/>
                <a:cs typeface="Courier"/>
                <a:sym typeface="Courier New"/>
              </a:rPr>
              <a:t> </a:t>
            </a:r>
            <a:r>
              <a:rPr lang="el-GR" sz="3000" u="none" strike="noStrike" cap="none" dirty="0">
                <a:solidFill>
                  <a:schemeClr val="lt1"/>
                </a:solidFill>
                <a:latin typeface="Courier"/>
                <a:ea typeface="Courier New"/>
                <a:cs typeface="Courier"/>
                <a:sym typeface="Courier New"/>
              </a:rPr>
              <a:t>γραμμή</a:t>
            </a:r>
            <a:r>
              <a:rPr lang="en-US" sz="3000" u="none" strike="noStrike" cap="none" dirty="0">
                <a:solidFill>
                  <a:schemeClr val="lt1"/>
                </a:solidFill>
                <a:latin typeface="Courier"/>
                <a:ea typeface="Courier New"/>
                <a:cs typeface="Courier"/>
                <a:sym typeface="Courier New"/>
              </a:rPr>
              <a:t> = </a:t>
            </a:r>
            <a:r>
              <a:rPr lang="el-GR" sz="3000" u="none" strike="noStrike" cap="none" dirty="0">
                <a:solidFill>
                  <a:schemeClr val="lt1"/>
                </a:solidFill>
                <a:latin typeface="Courier"/>
                <a:ea typeface="Courier New"/>
                <a:cs typeface="Courier"/>
                <a:sym typeface="Courier New"/>
              </a:rPr>
              <a:t>γραμμή</a:t>
            </a:r>
            <a:r>
              <a:rPr lang="en-US" sz="3000" u="none" strike="noStrike" cap="none" dirty="0">
                <a:solidFill>
                  <a:schemeClr val="lt1"/>
                </a:solidFill>
                <a:latin typeface="Courier"/>
                <a:ea typeface="Courier New"/>
                <a:cs typeface="Courier"/>
                <a:sym typeface="Courier New"/>
              </a:rPr>
              <a:t>.</a:t>
            </a:r>
            <a:r>
              <a:rPr lang="en-US" sz="3000" u="none" strike="noStrike" cap="none" dirty="0" err="1">
                <a:solidFill>
                  <a:schemeClr val="lt1"/>
                </a:solidFill>
                <a:latin typeface="Courier"/>
                <a:ea typeface="Courier New"/>
                <a:cs typeface="Courier"/>
                <a:sym typeface="Courier New"/>
              </a:rPr>
              <a:t>rstrip</a:t>
            </a:r>
            <a:r>
              <a:rPr lang="en-US" sz="300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u="none" strike="noStrike" cap="none" dirty="0">
                <a:solidFill>
                  <a:schemeClr val="lt1"/>
                </a:solidFill>
                <a:latin typeface="Courier"/>
                <a:ea typeface="Courier New"/>
                <a:cs typeface="Courier"/>
                <a:sym typeface="Courier New"/>
              </a:rPr>
              <a:t>    </a:t>
            </a:r>
            <a:r>
              <a:rPr lang="el-GR" sz="3000" u="none" strike="noStrike" cap="none" dirty="0">
                <a:solidFill>
                  <a:srgbClr val="00FF00"/>
                </a:solidFill>
                <a:latin typeface="Courier"/>
                <a:ea typeface="Courier New"/>
                <a:cs typeface="Courier"/>
                <a:sym typeface="Courier New"/>
              </a:rPr>
              <a:t>διάφορα</a:t>
            </a:r>
            <a:r>
              <a:rPr lang="en-US" sz="3000" u="none" strike="noStrike" cap="none" dirty="0">
                <a:solidFill>
                  <a:schemeClr val="lt1"/>
                </a:solidFill>
                <a:latin typeface="Courier"/>
                <a:ea typeface="Courier New"/>
                <a:cs typeface="Courier"/>
                <a:sym typeface="Courier New"/>
              </a:rPr>
              <a:t> = </a:t>
            </a:r>
            <a:r>
              <a:rPr lang="en-US" sz="3000" u="none" strike="noStrike" cap="none" dirty="0" err="1">
                <a:solidFill>
                  <a:srgbClr val="FF00FF"/>
                </a:solidFill>
                <a:latin typeface="Courier"/>
                <a:ea typeface="Courier New"/>
                <a:cs typeface="Courier"/>
                <a:sym typeface="Courier New"/>
              </a:rPr>
              <a:t>re.findall</a:t>
            </a:r>
            <a:r>
              <a:rPr lang="en-US" sz="3000" u="none" strike="noStrike" cap="none" dirty="0">
                <a:solidFill>
                  <a:schemeClr val="lt1"/>
                </a:solidFill>
                <a:latin typeface="Courier"/>
                <a:ea typeface="Courier New"/>
                <a:cs typeface="Courier"/>
                <a:sym typeface="Courier New"/>
              </a:rPr>
              <a:t>('</a:t>
            </a:r>
            <a:r>
              <a:rPr lang="en-US" sz="3000" u="none" strike="noStrike" cap="none" dirty="0">
                <a:solidFill>
                  <a:srgbClr val="FFFF00"/>
                </a:solidFill>
                <a:latin typeface="Courier"/>
                <a:ea typeface="Courier New"/>
                <a:cs typeface="Courier"/>
                <a:sym typeface="Courier New"/>
              </a:rPr>
              <a:t>^X-DSPAM-Confidence: </a:t>
            </a:r>
            <a:r>
              <a:rPr lang="en-US" sz="3000" u="none" strike="noStrike" cap="none" dirty="0">
                <a:solidFill>
                  <a:srgbClr val="FF00FF"/>
                </a:solidFill>
                <a:latin typeface="Courier"/>
                <a:ea typeface="Courier New"/>
                <a:cs typeface="Courier"/>
                <a:sym typeface="Courier New"/>
              </a:rPr>
              <a:t>(</a:t>
            </a:r>
            <a:r>
              <a:rPr lang="en-US" sz="3000" u="none" strike="noStrike" cap="none" dirty="0">
                <a:solidFill>
                  <a:srgbClr val="FF7F00"/>
                </a:solidFill>
                <a:latin typeface="Courier"/>
                <a:ea typeface="Courier New"/>
                <a:cs typeface="Courier"/>
                <a:sym typeface="Courier New"/>
              </a:rPr>
              <a:t>[0-9.]+</a:t>
            </a:r>
            <a:r>
              <a:rPr lang="en-US" sz="3000" u="none" strike="noStrike" cap="none" dirty="0">
                <a:solidFill>
                  <a:srgbClr val="FF00FF"/>
                </a:solidFill>
                <a:latin typeface="Courier"/>
                <a:ea typeface="Courier New"/>
                <a:cs typeface="Courier"/>
                <a:sym typeface="Courier New"/>
              </a:rPr>
              <a:t>)</a:t>
            </a:r>
            <a:r>
              <a:rPr lang="en-US" sz="3000" u="none" strike="noStrike" cap="none" dirty="0">
                <a:solidFill>
                  <a:schemeClr val="lt1"/>
                </a:solidFill>
                <a:latin typeface="Courier"/>
                <a:ea typeface="Courier New"/>
                <a:cs typeface="Courier"/>
                <a:sym typeface="Courier New"/>
              </a:rPr>
              <a:t>', </a:t>
            </a:r>
            <a:r>
              <a:rPr lang="el-GR" sz="3000" u="none" strike="noStrike" cap="none" dirty="0">
                <a:solidFill>
                  <a:schemeClr val="lt1"/>
                </a:solidFill>
                <a:latin typeface="Courier"/>
                <a:ea typeface="Courier New"/>
                <a:cs typeface="Courier"/>
                <a:sym typeface="Courier New"/>
              </a:rPr>
              <a:t>γραμμή</a:t>
            </a:r>
            <a:r>
              <a:rPr lang="en-US" sz="300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u="none" strike="noStrike" cap="none" dirty="0">
                <a:solidFill>
                  <a:schemeClr val="lt1"/>
                </a:solidFill>
                <a:latin typeface="Courier"/>
                <a:ea typeface="Courier New"/>
                <a:cs typeface="Courier"/>
                <a:sym typeface="Courier New"/>
              </a:rPr>
              <a:t>    if </a:t>
            </a:r>
            <a:r>
              <a:rPr lang="en-US" sz="3000" u="none" strike="noStrike" cap="none" dirty="0" err="1">
                <a:solidFill>
                  <a:schemeClr val="lt1"/>
                </a:solidFill>
                <a:latin typeface="Courier"/>
                <a:ea typeface="Courier New"/>
                <a:cs typeface="Courier"/>
                <a:sym typeface="Courier New"/>
              </a:rPr>
              <a:t>len</a:t>
            </a:r>
            <a:r>
              <a:rPr lang="en-US" sz="3000" u="none" strike="noStrike" cap="none" dirty="0">
                <a:solidFill>
                  <a:schemeClr val="lt1"/>
                </a:solidFill>
                <a:latin typeface="Courier"/>
                <a:ea typeface="Courier New"/>
                <a:cs typeface="Courier"/>
                <a:sym typeface="Courier New"/>
              </a:rPr>
              <a:t>(</a:t>
            </a:r>
            <a:r>
              <a:rPr lang="el-GR" sz="3000" u="none" strike="noStrike" cap="none" dirty="0">
                <a:solidFill>
                  <a:srgbClr val="00FF00"/>
                </a:solidFill>
                <a:latin typeface="Courier"/>
                <a:ea typeface="Courier New"/>
                <a:cs typeface="Courier"/>
                <a:sym typeface="Courier New"/>
              </a:rPr>
              <a:t>διάφορα</a:t>
            </a:r>
            <a:r>
              <a:rPr lang="en-US" sz="3000" u="none" strike="noStrike" cap="none" dirty="0">
                <a:solidFill>
                  <a:schemeClr val="lt1"/>
                </a:solidFill>
                <a:latin typeface="Courier"/>
                <a:ea typeface="Courier New"/>
                <a:cs typeface="Courier"/>
                <a:sym typeface="Courier New"/>
              </a:rPr>
              <a:t>) != 1 :  continue</a:t>
            </a:r>
          </a:p>
          <a:p>
            <a:pPr marL="0" marR="0" lvl="0" indent="0" algn="l" rtl="0">
              <a:lnSpc>
                <a:spcPct val="100000"/>
              </a:lnSpc>
              <a:spcBef>
                <a:spcPts val="0"/>
              </a:spcBef>
              <a:spcAft>
                <a:spcPts val="0"/>
              </a:spcAft>
              <a:buClr>
                <a:schemeClr val="lt1"/>
              </a:buClr>
              <a:buSzPct val="25000"/>
              <a:buFont typeface="Courier New"/>
              <a:buNone/>
            </a:pPr>
            <a:r>
              <a:rPr lang="en-US" sz="3000" u="none" strike="noStrike" cap="none" dirty="0">
                <a:solidFill>
                  <a:schemeClr val="lt1"/>
                </a:solidFill>
                <a:latin typeface="Courier"/>
                <a:ea typeface="Courier New"/>
                <a:cs typeface="Courier"/>
                <a:sym typeface="Courier New"/>
              </a:rPr>
              <a:t>    </a:t>
            </a:r>
            <a:r>
              <a:rPr lang="el-GR" sz="3000" u="none" strike="noStrike" cap="none" dirty="0">
                <a:solidFill>
                  <a:schemeClr val="lt1"/>
                </a:solidFill>
                <a:latin typeface="Courier"/>
                <a:ea typeface="Courier New"/>
                <a:cs typeface="Courier"/>
                <a:sym typeface="Courier New"/>
              </a:rPr>
              <a:t>αριθμός</a:t>
            </a:r>
            <a:r>
              <a:rPr lang="en-US" sz="3000" u="none" strike="noStrike" cap="none" dirty="0">
                <a:solidFill>
                  <a:schemeClr val="lt1"/>
                </a:solidFill>
                <a:latin typeface="Courier"/>
                <a:ea typeface="Courier New"/>
                <a:cs typeface="Courier"/>
                <a:sym typeface="Courier New"/>
              </a:rPr>
              <a:t> = float(</a:t>
            </a:r>
            <a:r>
              <a:rPr lang="el-GR" sz="3000" u="none" strike="noStrike" cap="none" dirty="0">
                <a:solidFill>
                  <a:srgbClr val="00FF00"/>
                </a:solidFill>
                <a:latin typeface="Courier"/>
                <a:ea typeface="Courier New"/>
                <a:cs typeface="Courier"/>
                <a:sym typeface="Courier New"/>
              </a:rPr>
              <a:t>διάφορα</a:t>
            </a:r>
            <a:r>
              <a:rPr lang="en-US" sz="3000" u="none" strike="noStrike" cap="none" dirty="0">
                <a:solidFill>
                  <a:srgbClr val="00FFFF"/>
                </a:solidFill>
                <a:latin typeface="Courier"/>
                <a:ea typeface="Courier New"/>
                <a:cs typeface="Courier"/>
                <a:sym typeface="Courier New"/>
              </a:rPr>
              <a:t>[0]</a:t>
            </a:r>
            <a:r>
              <a:rPr lang="en-US" sz="300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l-GR" sz="3000" u="none" strike="noStrike" cap="none" dirty="0">
                <a:solidFill>
                  <a:schemeClr val="lt1"/>
                </a:solidFill>
                <a:latin typeface="Courier"/>
                <a:ea typeface="Courier New"/>
                <a:cs typeface="Courier"/>
                <a:sym typeface="Courier New"/>
              </a:rPr>
              <a:t>   </a:t>
            </a:r>
            <a:r>
              <a:rPr lang="en-US" sz="3000" u="none" strike="noStrike" cap="none" dirty="0">
                <a:solidFill>
                  <a:schemeClr val="lt1"/>
                </a:solidFill>
                <a:latin typeface="Courier"/>
                <a:ea typeface="Courier New"/>
                <a:cs typeface="Courier"/>
                <a:sym typeface="Courier New"/>
              </a:rPr>
              <a:t> </a:t>
            </a:r>
            <a:r>
              <a:rPr lang="el-GR" sz="3000" u="none" strike="noStrike" cap="none" dirty="0" err="1">
                <a:solidFill>
                  <a:schemeClr val="lt1"/>
                </a:solidFill>
                <a:latin typeface="Courier"/>
                <a:ea typeface="Courier New"/>
                <a:cs typeface="Courier"/>
                <a:sym typeface="Courier New"/>
              </a:rPr>
              <a:t>λίστααριθμών</a:t>
            </a:r>
            <a:r>
              <a:rPr lang="en-US" sz="3000" u="none" strike="noStrike" cap="none" dirty="0">
                <a:solidFill>
                  <a:schemeClr val="lt1"/>
                </a:solidFill>
                <a:latin typeface="Courier"/>
                <a:ea typeface="Courier New"/>
                <a:cs typeface="Courier"/>
                <a:sym typeface="Courier New"/>
              </a:rPr>
              <a:t>.append(</a:t>
            </a:r>
            <a:r>
              <a:rPr lang="el-GR" sz="3000" u="none" strike="noStrike" cap="none" dirty="0">
                <a:solidFill>
                  <a:schemeClr val="lt1"/>
                </a:solidFill>
                <a:latin typeface="Courier"/>
                <a:ea typeface="Courier New"/>
                <a:cs typeface="Courier"/>
                <a:sym typeface="Courier New"/>
              </a:rPr>
              <a:t>αριθμός</a:t>
            </a:r>
            <a:r>
              <a:rPr lang="en-US" sz="300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u="none" strike="noStrike" cap="none" dirty="0">
                <a:solidFill>
                  <a:schemeClr val="lt1"/>
                </a:solidFill>
                <a:latin typeface="Courier"/>
                <a:ea typeface="Courier New"/>
                <a:cs typeface="Courier"/>
                <a:sym typeface="Courier New"/>
              </a:rPr>
              <a:t>print('</a:t>
            </a:r>
            <a:r>
              <a:rPr lang="el-GR" sz="3000" u="none" strike="noStrike" cap="none" dirty="0">
                <a:solidFill>
                  <a:schemeClr val="lt1"/>
                </a:solidFill>
                <a:latin typeface="Courier"/>
                <a:ea typeface="Courier New"/>
                <a:cs typeface="Courier"/>
                <a:sym typeface="Courier New"/>
              </a:rPr>
              <a:t>Μεγαλύτερο</a:t>
            </a:r>
            <a:r>
              <a:rPr lang="en-US" sz="3000" u="none" strike="noStrike" cap="none" dirty="0">
                <a:solidFill>
                  <a:schemeClr val="lt1"/>
                </a:solidFill>
                <a:latin typeface="Courier"/>
                <a:ea typeface="Courier New"/>
                <a:cs typeface="Courier"/>
                <a:sym typeface="Courier New"/>
              </a:rPr>
              <a:t>:', max(</a:t>
            </a:r>
            <a:r>
              <a:rPr lang="el-GR" sz="3000" u="none" strike="noStrike" cap="none" dirty="0" err="1">
                <a:solidFill>
                  <a:schemeClr val="lt1"/>
                </a:solidFill>
                <a:latin typeface="Courier"/>
                <a:ea typeface="Courier New"/>
                <a:cs typeface="Courier"/>
                <a:sym typeface="Courier New"/>
              </a:rPr>
              <a:t>λίστααριθμών</a:t>
            </a:r>
            <a:r>
              <a:rPr lang="en-US" sz="3000" u="none" strike="noStrike" cap="none" dirty="0">
                <a:solidFill>
                  <a:schemeClr val="lt1"/>
                </a:solidFill>
                <a:latin typeface="Courier"/>
                <a:ea typeface="Courier New"/>
                <a:cs typeface="Courier"/>
                <a:sym typeface="Courier New"/>
              </a:rPr>
              <a:t>))</a:t>
            </a:r>
          </a:p>
        </p:txBody>
      </p:sp>
      <p:sp>
        <p:nvSpPr>
          <p:cNvPr id="506" name="Shape 506"/>
          <p:cNvSpPr txBox="1"/>
          <p:nvPr/>
        </p:nvSpPr>
        <p:spPr>
          <a:xfrm>
            <a:off x="11000028" y="6449888"/>
            <a:ext cx="4717199" cy="1200299"/>
          </a:xfrm>
          <a:prstGeom prst="rect">
            <a:avLst/>
          </a:prstGeom>
          <a:noFill/>
          <a:ln w="12700" cap="rnd" cmpd="sng">
            <a:solidFill>
              <a:srgbClr val="FFFF00"/>
            </a:solidFill>
            <a:prstDash val="solid"/>
            <a:miter/>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900" dirty="0">
                <a:solidFill>
                  <a:srgbClr val="FFFF00"/>
                </a:solidFill>
                <a:latin typeface="Arial Regular" charset="0"/>
                <a:ea typeface="Arial Regular" charset="0"/>
                <a:cs typeface="Arial Regular" charset="0"/>
                <a:sym typeface="Cabin"/>
              </a:rPr>
              <a:t> </a:t>
            </a:r>
            <a:r>
              <a:rPr lang="en-US" sz="3900" u="none" strike="noStrike" cap="none" dirty="0">
                <a:solidFill>
                  <a:srgbClr val="FFFF00"/>
                </a:solidFill>
                <a:latin typeface="Arial Regular" charset="0"/>
                <a:ea typeface="Arial Regular" charset="0"/>
                <a:cs typeface="Arial Regular" charset="0"/>
                <a:sym typeface="Cabin"/>
              </a:rPr>
              <a:t>python </a:t>
            </a:r>
            <a:r>
              <a:rPr lang="en-US" sz="3900" u="none" strike="noStrike" cap="none" dirty="0" err="1">
                <a:solidFill>
                  <a:srgbClr val="FFFF00"/>
                </a:solidFill>
                <a:latin typeface="Arial Regular" charset="0"/>
                <a:ea typeface="Arial Regular" charset="0"/>
                <a:cs typeface="Arial Regular" charset="0"/>
                <a:sym typeface="Cabin"/>
              </a:rPr>
              <a:t>ds.py</a:t>
            </a:r>
            <a:r>
              <a:rPr lang="en-US" sz="3900" u="none" strike="noStrike" cap="none" dirty="0">
                <a:solidFill>
                  <a:srgbClr val="FFFF00"/>
                </a:solidFill>
                <a:latin typeface="Arial Regular" charset="0"/>
                <a:ea typeface="Arial Regular" charset="0"/>
                <a:cs typeface="Arial Regular" charset="0"/>
                <a:sym typeface="Cabin"/>
              </a:rPr>
              <a:t> </a:t>
            </a:r>
          </a:p>
          <a:p>
            <a:pPr marL="0" marR="0" lvl="0" indent="0" algn="l" rtl="0">
              <a:lnSpc>
                <a:spcPct val="100000"/>
              </a:lnSpc>
              <a:spcBef>
                <a:spcPts val="0"/>
              </a:spcBef>
              <a:spcAft>
                <a:spcPts val="0"/>
              </a:spcAft>
              <a:buClr>
                <a:schemeClr val="lt1"/>
              </a:buClr>
              <a:buSzPct val="25000"/>
              <a:buFont typeface="Cabin"/>
              <a:buNone/>
            </a:pPr>
            <a:r>
              <a:rPr lang="en-US" sz="3900" dirty="0">
                <a:solidFill>
                  <a:schemeClr val="lt1"/>
                </a:solidFill>
                <a:latin typeface="Arial Regular" charset="0"/>
                <a:ea typeface="Arial Regular" charset="0"/>
                <a:cs typeface="Arial Regular" charset="0"/>
                <a:sym typeface="Cabin"/>
              </a:rPr>
              <a:t> </a:t>
            </a:r>
            <a:r>
              <a:rPr lang="el-GR" sz="3900" u="none" strike="noStrike" cap="none" dirty="0">
                <a:solidFill>
                  <a:schemeClr val="lt1"/>
                </a:solidFill>
                <a:latin typeface="Arial Regular" charset="0"/>
                <a:ea typeface="Arial Regular" charset="0"/>
                <a:cs typeface="Arial Regular" charset="0"/>
                <a:sym typeface="Cabin"/>
              </a:rPr>
              <a:t>Μεγαλύτερο: </a:t>
            </a:r>
            <a:r>
              <a:rPr lang="en-US" sz="3900" u="none" strike="noStrike" cap="none" dirty="0">
                <a:solidFill>
                  <a:schemeClr val="lt1"/>
                </a:solidFill>
                <a:latin typeface="Arial Regular" charset="0"/>
                <a:ea typeface="Arial Regular" charset="0"/>
                <a:cs typeface="Arial Regular" charset="0"/>
                <a:sym typeface="Cabin"/>
              </a:rPr>
              <a:t>0.9907</a:t>
            </a:r>
          </a:p>
        </p:txBody>
      </p:sp>
      <p:sp>
        <p:nvSpPr>
          <p:cNvPr id="507" name="Shape 507"/>
          <p:cNvSpPr txBox="1"/>
          <p:nvPr/>
        </p:nvSpPr>
        <p:spPr>
          <a:xfrm>
            <a:off x="538773" y="7458098"/>
            <a:ext cx="10618799" cy="890700"/>
          </a:xfrm>
          <a:prstGeom prst="rect">
            <a:avLst/>
          </a:prstGeom>
          <a:noFill/>
          <a:ln>
            <a:noFill/>
          </a:ln>
        </p:spPr>
        <p:txBody>
          <a:bodyPr lIns="91425" tIns="91425" rIns="91425" bIns="91425" anchor="t" anchorCtr="0">
            <a:noAutofit/>
          </a:bodyPr>
          <a:lstStyle/>
          <a:p>
            <a:pPr lvl="0">
              <a:spcBef>
                <a:spcPts val="0"/>
              </a:spcBef>
              <a:buNone/>
            </a:pPr>
            <a:r>
              <a:rPr lang="en-US" sz="4000" dirty="0">
                <a:solidFill>
                  <a:schemeClr val="lt1"/>
                </a:solidFill>
                <a:latin typeface="Courier"/>
                <a:ea typeface="Courier New"/>
                <a:cs typeface="Courier"/>
                <a:sym typeface="Courier New"/>
              </a:rPr>
              <a:t>X-DSPAM-Confidence: 0.8475</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sp>
        <p:nvSpPr>
          <p:cNvPr id="512" name="Shape 512"/>
          <p:cNvSpPr txBox="1">
            <a:spLocks noGrp="1"/>
          </p:cNvSpPr>
          <p:nvPr>
            <p:ph type="title"/>
          </p:nvPr>
        </p:nvSpPr>
        <p:spPr>
          <a:xfrm>
            <a:off x="1155700" y="646308"/>
            <a:ext cx="13932000" cy="1520052"/>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800" u="none" strike="noStrike" cap="none" dirty="0">
                <a:solidFill>
                  <a:srgbClr val="FFD966"/>
                </a:solidFill>
                <a:latin typeface="Arial Regular" charset="0"/>
                <a:ea typeface="Arial Regular" charset="0"/>
                <a:cs typeface="Arial Regular" charset="0"/>
                <a:sym typeface="Cabin"/>
              </a:rPr>
              <a:t>Χαρακτήρας Διαφυγής</a:t>
            </a:r>
            <a:endParaRPr lang="en-US" sz="7800" u="none" strike="noStrike" cap="none" dirty="0">
              <a:solidFill>
                <a:srgbClr val="FFD966"/>
              </a:solidFill>
              <a:latin typeface="Arial Regular" charset="0"/>
              <a:ea typeface="Arial Regular" charset="0"/>
              <a:cs typeface="Arial Regular" charset="0"/>
              <a:sym typeface="Cabin"/>
            </a:endParaRPr>
          </a:p>
        </p:txBody>
      </p:sp>
      <p:sp>
        <p:nvSpPr>
          <p:cNvPr id="513" name="Shape 513"/>
          <p:cNvSpPr txBox="1">
            <a:spLocks noGrp="1"/>
          </p:cNvSpPr>
          <p:nvPr>
            <p:ph type="body" idx="1"/>
          </p:nvPr>
        </p:nvSpPr>
        <p:spPr>
          <a:prstGeom prst="rect">
            <a:avLst/>
          </a:prstGeom>
          <a:noFill/>
          <a:ln>
            <a:noFill/>
          </a:ln>
        </p:spPr>
        <p:txBody>
          <a:bodyPr lIns="50800" tIns="50800" rIns="50800" bIns="50800" anchor="t" anchorCtr="0">
            <a:noAutofit/>
          </a:bodyPr>
          <a:lstStyle/>
          <a:p>
            <a:pPr marL="501523" marR="0" lvl="0" indent="0" algn="l" rtl="0">
              <a:lnSpc>
                <a:spcPct val="100000"/>
              </a:lnSpc>
              <a:spcBef>
                <a:spcPts val="0"/>
              </a:spcBef>
              <a:spcAft>
                <a:spcPts val="0"/>
              </a:spcAft>
              <a:buClr>
                <a:schemeClr val="lt1"/>
              </a:buClr>
              <a:buSzPct val="100000"/>
              <a:buNone/>
            </a:pPr>
            <a:r>
              <a:rPr lang="el-GR" sz="3600" u="none" strike="noStrike" cap="none" dirty="0">
                <a:solidFill>
                  <a:schemeClr val="lt1"/>
                </a:solidFill>
                <a:latin typeface="Arial Regular" charset="0"/>
                <a:ea typeface="Arial Regular" charset="0"/>
                <a:cs typeface="Arial Regular" charset="0"/>
                <a:sym typeface="Cabin"/>
              </a:rPr>
              <a:t>Εάν θέλετε ένας ειδικός χαρακτήρας μιας κανονικής έκφρασης να συμπεριφέρεται </a:t>
            </a:r>
            <a:r>
              <a:rPr lang="el-GR" sz="3600" dirty="0">
                <a:solidFill>
                  <a:srgbClr val="FFFF00"/>
                </a:solidFill>
                <a:sym typeface="Cabin"/>
              </a:rPr>
              <a:t>κανονικά</a:t>
            </a:r>
            <a:r>
              <a:rPr lang="el-GR" sz="3600" u="none" strike="noStrike" cap="none" dirty="0">
                <a:solidFill>
                  <a:schemeClr val="lt1"/>
                </a:solidFill>
                <a:latin typeface="Arial Regular" charset="0"/>
                <a:ea typeface="Arial Regular" charset="0"/>
                <a:cs typeface="Arial Regular" charset="0"/>
                <a:sym typeface="Cabin"/>
              </a:rPr>
              <a:t> (τις περισσότερες φορές) του </a:t>
            </a:r>
            <a:r>
              <a:rPr lang="el-GR" sz="3600" u="none" strike="noStrike" cap="none" dirty="0" err="1">
                <a:solidFill>
                  <a:schemeClr val="lt1"/>
                </a:solidFill>
                <a:latin typeface="Arial Regular" charset="0"/>
                <a:ea typeface="Arial Regular" charset="0"/>
                <a:cs typeface="Arial Regular" charset="0"/>
                <a:sym typeface="Cabin"/>
              </a:rPr>
              <a:t>προθέτετε</a:t>
            </a:r>
            <a:r>
              <a:rPr lang="el-GR" sz="3600" u="none" strike="noStrike" cap="none" dirty="0">
                <a:solidFill>
                  <a:schemeClr val="lt1"/>
                </a:solidFill>
                <a:latin typeface="Arial Regular" charset="0"/>
                <a:ea typeface="Arial Regular" charset="0"/>
                <a:cs typeface="Arial Regular" charset="0"/>
                <a:sym typeface="Cabin"/>
              </a:rPr>
              <a:t> το</a:t>
            </a:r>
            <a:r>
              <a:rPr lang="en-US" sz="3600" u="none" strike="noStrike" cap="none" dirty="0">
                <a:solidFill>
                  <a:schemeClr val="lt1"/>
                </a:solidFill>
                <a:latin typeface="Arial Regular" charset="0"/>
                <a:ea typeface="Arial Regular" charset="0"/>
                <a:cs typeface="Arial Regular" charset="0"/>
                <a:sym typeface="Cabin"/>
              </a:rPr>
              <a:t> </a:t>
            </a:r>
            <a:r>
              <a:rPr lang="en-US" sz="3600" u="none" strike="noStrike" cap="none" dirty="0">
                <a:solidFill>
                  <a:srgbClr val="FFFF00"/>
                </a:solidFill>
                <a:latin typeface="Arial Regular" charset="0"/>
                <a:ea typeface="Arial Regular" charset="0"/>
                <a:cs typeface="Arial Regular" charset="0"/>
                <a:sym typeface="Cabin"/>
              </a:rPr>
              <a:t>'\'</a:t>
            </a:r>
          </a:p>
        </p:txBody>
      </p:sp>
      <p:sp>
        <p:nvSpPr>
          <p:cNvPr id="514" name="Shape 514"/>
          <p:cNvSpPr txBox="1"/>
          <p:nvPr/>
        </p:nvSpPr>
        <p:spPr>
          <a:xfrm>
            <a:off x="675335" y="4285139"/>
            <a:ext cx="10826100" cy="2405274"/>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import re</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x = '</a:t>
            </a:r>
            <a:r>
              <a:rPr lang="el-GR" sz="3000" i="0" u="none" strike="noStrike" cap="none" dirty="0">
                <a:solidFill>
                  <a:schemeClr val="lt1"/>
                </a:solidFill>
                <a:latin typeface="Courier"/>
                <a:ea typeface="Courier New"/>
                <a:cs typeface="Courier"/>
                <a:sym typeface="Courier New"/>
              </a:rPr>
              <a:t>Μόλις λάβαμε </a:t>
            </a:r>
            <a:r>
              <a:rPr lang="en-US" sz="3000" i="0" u="none" strike="noStrike" cap="none" dirty="0">
                <a:solidFill>
                  <a:srgbClr val="FF00FF"/>
                </a:solidFill>
                <a:latin typeface="Courier"/>
                <a:ea typeface="Courier New"/>
                <a:cs typeface="Courier"/>
                <a:sym typeface="Courier New"/>
              </a:rPr>
              <a:t>$10.00</a:t>
            </a:r>
            <a:r>
              <a:rPr lang="en-US" sz="3000" i="0" u="none" strike="noStrike" cap="none" dirty="0">
                <a:solidFill>
                  <a:schemeClr val="lt1"/>
                </a:solidFill>
                <a:latin typeface="Courier"/>
                <a:ea typeface="Courier New"/>
                <a:cs typeface="Courier"/>
                <a:sym typeface="Courier New"/>
              </a:rPr>
              <a:t> </a:t>
            </a:r>
            <a:r>
              <a:rPr lang="el-GR" sz="3000" i="0" u="none" strike="noStrike" cap="none" dirty="0">
                <a:solidFill>
                  <a:schemeClr val="lt1"/>
                </a:solidFill>
                <a:latin typeface="Courier"/>
                <a:ea typeface="Courier New"/>
                <a:cs typeface="Courier"/>
                <a:sym typeface="Courier New"/>
              </a:rPr>
              <a:t>για μπισκότα</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y = </a:t>
            </a:r>
            <a:r>
              <a:rPr lang="en-US" sz="3000" i="0" u="none" strike="noStrike" cap="none" dirty="0" err="1">
                <a:solidFill>
                  <a:schemeClr val="lt1"/>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\$[0-9.]+</a:t>
            </a:r>
            <a:r>
              <a:rPr lang="en-US" sz="3000" i="0" u="none" strike="noStrike" cap="none" dirty="0">
                <a:solidFill>
                  <a:schemeClr val="lt1"/>
                </a:solidFill>
                <a:latin typeface="Courier"/>
                <a:ea typeface="Courier New"/>
                <a:cs typeface="Courier"/>
                <a:sym typeface="Courier New"/>
              </a:rPr>
              <a:t>',x)</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print(y)</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00FF"/>
                </a:solidFill>
                <a:latin typeface="Courier"/>
                <a:ea typeface="Courier New"/>
                <a:cs typeface="Courier"/>
                <a:sym typeface="Courier New"/>
              </a:rPr>
              <a:t>$10.00</a:t>
            </a:r>
            <a:r>
              <a:rPr lang="en-US" sz="3000" i="0" u="none" strike="noStrike" cap="none" dirty="0">
                <a:solidFill>
                  <a:schemeClr val="lt1"/>
                </a:solidFill>
                <a:latin typeface="Courier"/>
                <a:ea typeface="Courier New"/>
                <a:cs typeface="Courier"/>
                <a:sym typeface="Courier New"/>
              </a:rPr>
              <a:t>']</a:t>
            </a:r>
          </a:p>
        </p:txBody>
      </p:sp>
      <p:sp>
        <p:nvSpPr>
          <p:cNvPr id="515" name="Shape 515"/>
          <p:cNvSpPr txBox="1"/>
          <p:nvPr/>
        </p:nvSpPr>
        <p:spPr>
          <a:xfrm>
            <a:off x="11115376" y="6283188"/>
            <a:ext cx="3370173" cy="812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4900" i="0" u="none" strike="noStrike" cap="none" dirty="0">
                <a:solidFill>
                  <a:srgbClr val="FFFF00"/>
                </a:solidFill>
                <a:latin typeface="Courier"/>
                <a:ea typeface="Courier New"/>
                <a:cs typeface="Courier"/>
                <a:sym typeface="Courier New"/>
              </a:rPr>
              <a:t>\$</a:t>
            </a:r>
            <a:r>
              <a:rPr lang="en-US" sz="4900" i="0" u="none" strike="noStrike" cap="none" dirty="0">
                <a:solidFill>
                  <a:srgbClr val="00FF00"/>
                </a:solidFill>
                <a:latin typeface="Courier"/>
                <a:ea typeface="Courier New"/>
                <a:cs typeface="Courier"/>
                <a:sym typeface="Courier New"/>
              </a:rPr>
              <a:t>[0-9.]</a:t>
            </a:r>
            <a:r>
              <a:rPr lang="en-US" sz="4900" i="0" u="none" strike="noStrike" cap="none" dirty="0">
                <a:solidFill>
                  <a:srgbClr val="FF7F00"/>
                </a:solidFill>
                <a:latin typeface="Courier"/>
                <a:ea typeface="Courier New"/>
                <a:cs typeface="Courier"/>
                <a:sym typeface="Courier New"/>
              </a:rPr>
              <a:t>+</a:t>
            </a:r>
          </a:p>
        </p:txBody>
      </p:sp>
      <p:sp>
        <p:nvSpPr>
          <p:cNvPr id="516" name="Shape 516"/>
          <p:cNvSpPr txBox="1"/>
          <p:nvPr/>
        </p:nvSpPr>
        <p:spPr>
          <a:xfrm>
            <a:off x="11913380" y="7970538"/>
            <a:ext cx="3834085" cy="660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800" u="none" strike="noStrike" cap="none" dirty="0">
                <a:solidFill>
                  <a:srgbClr val="00FF00"/>
                </a:solidFill>
                <a:latin typeface="Arial Regular" charset="0"/>
                <a:ea typeface="Arial Regular" charset="0"/>
                <a:cs typeface="Arial Regular" charset="0"/>
                <a:sym typeface="Cabin"/>
              </a:rPr>
              <a:t>Ένα ψηφίο ή </a:t>
            </a:r>
            <a:r>
              <a:rPr lang="el-GR" sz="3800" u="none" strike="noStrike" cap="none" dirty="0" err="1">
                <a:solidFill>
                  <a:srgbClr val="00FF00"/>
                </a:solidFill>
                <a:latin typeface="Arial Regular" charset="0"/>
                <a:ea typeface="Arial Regular" charset="0"/>
                <a:cs typeface="Arial Regular" charset="0"/>
                <a:sym typeface="Cabin"/>
              </a:rPr>
              <a:t>υποδιαστολη</a:t>
            </a:r>
            <a:endParaRPr lang="en-US" sz="3800" u="none" strike="noStrike" cap="none" dirty="0">
              <a:solidFill>
                <a:srgbClr val="00FF00"/>
              </a:solidFill>
              <a:latin typeface="Arial Regular" charset="0"/>
              <a:ea typeface="Arial Regular" charset="0"/>
              <a:cs typeface="Arial Regular" charset="0"/>
              <a:sym typeface="Cabin"/>
            </a:endParaRPr>
          </a:p>
        </p:txBody>
      </p:sp>
      <p:sp>
        <p:nvSpPr>
          <p:cNvPr id="517" name="Shape 517"/>
          <p:cNvSpPr txBox="1"/>
          <p:nvPr/>
        </p:nvSpPr>
        <p:spPr>
          <a:xfrm>
            <a:off x="4389491" y="7654788"/>
            <a:ext cx="7694447" cy="660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3800" u="none" strike="noStrike" cap="none" dirty="0">
                <a:solidFill>
                  <a:srgbClr val="FFFF00"/>
                </a:solidFill>
                <a:latin typeface="Arial Regular" charset="0"/>
                <a:ea typeface="Arial Regular" charset="0"/>
                <a:cs typeface="Arial Regular" charset="0"/>
                <a:sym typeface="Cabin"/>
              </a:rPr>
              <a:t>Ένα πραγματικό σύμβολο δολαρίου</a:t>
            </a:r>
            <a:endParaRPr lang="en-US" sz="3800" u="none" strike="noStrike" cap="none" dirty="0">
              <a:solidFill>
                <a:srgbClr val="FFFF00"/>
              </a:solidFill>
              <a:latin typeface="Arial Regular" charset="0"/>
              <a:ea typeface="Arial Regular" charset="0"/>
              <a:cs typeface="Arial Regular" charset="0"/>
              <a:sym typeface="Cabin"/>
            </a:endParaRPr>
          </a:p>
        </p:txBody>
      </p:sp>
      <p:cxnSp>
        <p:nvCxnSpPr>
          <p:cNvPr id="518" name="Shape 518"/>
          <p:cNvCxnSpPr/>
          <p:nvPr/>
        </p:nvCxnSpPr>
        <p:spPr>
          <a:xfrm flipH="1">
            <a:off x="11188837" y="7162663"/>
            <a:ext cx="312599" cy="498599"/>
          </a:xfrm>
          <a:prstGeom prst="straightConnector1">
            <a:avLst/>
          </a:prstGeom>
          <a:noFill/>
          <a:ln w="76200" cap="rnd" cmpd="sng">
            <a:solidFill>
              <a:srgbClr val="FFFF00"/>
            </a:solidFill>
            <a:prstDash val="solid"/>
            <a:miter/>
            <a:headEnd type="stealth" w="med" len="med"/>
            <a:tailEnd type="none" w="med" len="med"/>
          </a:ln>
        </p:spPr>
      </p:cxnSp>
      <p:cxnSp>
        <p:nvCxnSpPr>
          <p:cNvPr id="519" name="Shape 519"/>
          <p:cNvCxnSpPr/>
          <p:nvPr/>
        </p:nvCxnSpPr>
        <p:spPr>
          <a:xfrm>
            <a:off x="12503325" y="7061088"/>
            <a:ext cx="312599" cy="606299"/>
          </a:xfrm>
          <a:prstGeom prst="straightConnector1">
            <a:avLst/>
          </a:prstGeom>
          <a:noFill/>
          <a:ln w="76200" cap="rnd" cmpd="sng">
            <a:solidFill>
              <a:srgbClr val="00FF00"/>
            </a:solidFill>
            <a:prstDash val="solid"/>
            <a:miter/>
            <a:headEnd type="stealth" w="med" len="med"/>
            <a:tailEnd type="none" w="med" len="med"/>
          </a:ln>
        </p:spPr>
      </p:cxnSp>
      <p:cxnSp>
        <p:nvCxnSpPr>
          <p:cNvPr id="520" name="Shape 520"/>
          <p:cNvCxnSpPr/>
          <p:nvPr/>
        </p:nvCxnSpPr>
        <p:spPr>
          <a:xfrm flipH="1">
            <a:off x="13474698" y="7068788"/>
            <a:ext cx="85500" cy="649499"/>
          </a:xfrm>
          <a:prstGeom prst="straightConnector1">
            <a:avLst/>
          </a:prstGeom>
          <a:noFill/>
          <a:ln w="76200" cap="rnd" cmpd="sng">
            <a:solidFill>
              <a:srgbClr val="00FF00"/>
            </a:solidFill>
            <a:prstDash val="solid"/>
            <a:miter/>
            <a:headEnd type="stealth" w="med" len="med"/>
            <a:tailEnd type="none" w="med" len="med"/>
          </a:ln>
        </p:spPr>
      </p:cxnSp>
      <p:sp>
        <p:nvSpPr>
          <p:cNvPr id="521" name="Shape 521"/>
          <p:cNvSpPr txBox="1"/>
          <p:nvPr/>
        </p:nvSpPr>
        <p:spPr>
          <a:xfrm>
            <a:off x="12252705" y="4276588"/>
            <a:ext cx="3834085" cy="1219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3800" u="none" strike="noStrike" cap="none" dirty="0">
                <a:solidFill>
                  <a:srgbClr val="FF7F00"/>
                </a:solidFill>
                <a:latin typeface="Arial Regular" charset="0"/>
                <a:ea typeface="Arial Regular" charset="0"/>
                <a:cs typeface="Arial Regular" charset="0"/>
                <a:sym typeface="Cabin"/>
              </a:rPr>
              <a:t>Τουλάχιστον ένα ή περισσότερα</a:t>
            </a:r>
            <a:endParaRPr lang="en-US" sz="3800" u="none" strike="noStrike" cap="none" dirty="0">
              <a:solidFill>
                <a:srgbClr val="FF7F00"/>
              </a:solidFill>
              <a:latin typeface="Arial Regular" charset="0"/>
              <a:ea typeface="Arial Regular" charset="0"/>
              <a:cs typeface="Arial Regular" charset="0"/>
              <a:sym typeface="Cabin"/>
            </a:endParaRPr>
          </a:p>
        </p:txBody>
      </p:sp>
      <p:cxnSp>
        <p:nvCxnSpPr>
          <p:cNvPr id="522" name="Shape 522"/>
          <p:cNvCxnSpPr/>
          <p:nvPr/>
        </p:nvCxnSpPr>
        <p:spPr>
          <a:xfrm flipH="1" flipV="1">
            <a:off x="14266859" y="5495787"/>
            <a:ext cx="5732" cy="787401"/>
          </a:xfrm>
          <a:prstGeom prst="straightConnector1">
            <a:avLst/>
          </a:prstGeom>
          <a:noFill/>
          <a:ln w="76200" cap="rnd" cmpd="sng">
            <a:solidFill>
              <a:srgbClr val="FF7F00"/>
            </a:solidFill>
            <a:prstDash val="solid"/>
            <a:miter/>
            <a:headEnd type="stealth" w="med" len="med"/>
            <a:tailEnd type="none" w="med" len="med"/>
          </a:ln>
        </p:spPr>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26"/>
        <p:cNvGrpSpPr/>
        <p:nvPr/>
      </p:nvGrpSpPr>
      <p:grpSpPr>
        <a:xfrm>
          <a:off x="0" y="0"/>
          <a:ext cx="0" cy="0"/>
          <a:chOff x="0" y="0"/>
          <a:chExt cx="0" cy="0"/>
        </a:xfrm>
      </p:grpSpPr>
      <p:sp>
        <p:nvSpPr>
          <p:cNvPr id="527" name="Shape 527"/>
          <p:cNvSpPr txBox="1">
            <a:spLocks noGrp="1"/>
          </p:cNvSpPr>
          <p:nvPr>
            <p:ph type="title"/>
          </p:nvPr>
        </p:nvSpPr>
        <p:spPr>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800" u="none" strike="noStrike" cap="none" dirty="0">
                <a:solidFill>
                  <a:srgbClr val="FFD966"/>
                </a:solidFill>
                <a:latin typeface="Arial Regular" charset="0"/>
                <a:ea typeface="Arial Regular" charset="0"/>
                <a:cs typeface="Arial Regular" charset="0"/>
                <a:sym typeface="Cabin"/>
              </a:rPr>
              <a:t>Σύνοψη</a:t>
            </a:r>
            <a:endParaRPr lang="en-US" sz="7800" u="none" strike="noStrike" cap="none" dirty="0">
              <a:solidFill>
                <a:srgbClr val="FFD966"/>
              </a:solidFill>
              <a:latin typeface="Arial Regular" charset="0"/>
              <a:ea typeface="Arial Regular" charset="0"/>
              <a:cs typeface="Arial Regular" charset="0"/>
              <a:sym typeface="Cabin"/>
            </a:endParaRPr>
          </a:p>
        </p:txBody>
      </p:sp>
      <p:sp>
        <p:nvSpPr>
          <p:cNvPr id="528" name="Shape 528"/>
          <p:cNvSpPr txBox="1">
            <a:spLocks noGrp="1"/>
          </p:cNvSpPr>
          <p:nvPr>
            <p:ph type="body" idx="1"/>
          </p:nvPr>
        </p:nvSpPr>
        <p:spPr>
          <a:xfrm>
            <a:off x="1155700" y="2603500"/>
            <a:ext cx="13932000" cy="4352053"/>
          </a:xfrm>
          <a:prstGeom prst="rect">
            <a:avLst/>
          </a:prstGeom>
          <a:noFill/>
          <a:ln>
            <a:noFill/>
          </a:ln>
        </p:spPr>
        <p:txBody>
          <a:bodyPr lIns="50800" tIns="50800" rIns="50800" bIns="50800" anchor="ctr" anchorCtr="0">
            <a:noAutofit/>
          </a:bodyPr>
          <a:lstStyle/>
          <a:p>
            <a:pPr marL="1104900" marR="0" lvl="0" indent="-603377"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Regular" charset="0"/>
                <a:ea typeface="Arial Regular" charset="0"/>
                <a:cs typeface="Arial Regular" charset="0"/>
                <a:sym typeface="Cabin"/>
              </a:rPr>
              <a:t>Οι κανονικές εκφράσεις είναι μια αινιγματική αλλά ισχυρή γλώσσα για την αντιστοίχιση συμβολοσειρών και την εξαγωγή στοιχείων από αυτές τις συμβολοσειρές</a:t>
            </a:r>
            <a:endParaRPr lang="en-US" sz="3600" u="none" strike="noStrike" cap="none" dirty="0">
              <a:solidFill>
                <a:schemeClr val="lt1"/>
              </a:solidFill>
              <a:latin typeface="Arial Regular" charset="0"/>
              <a:ea typeface="Arial Regular" charset="0"/>
              <a:cs typeface="Arial Regular" charset="0"/>
              <a:sym typeface="Cabin"/>
            </a:endParaRPr>
          </a:p>
          <a:p>
            <a:pPr marL="1104900" marR="0" lvl="0" indent="-603377" algn="l" rtl="0">
              <a:lnSpc>
                <a:spcPct val="100000"/>
              </a:lnSpc>
              <a:spcBef>
                <a:spcPts val="2300"/>
              </a:spcBef>
              <a:spcAft>
                <a:spcPts val="0"/>
              </a:spcAft>
              <a:buClr>
                <a:schemeClr val="lt1"/>
              </a:buClr>
              <a:buSzPct val="100000"/>
              <a:buFont typeface="Cabin"/>
              <a:buChar char="•"/>
            </a:pPr>
            <a:r>
              <a:rPr lang="el-GR" sz="3600" u="none" strike="noStrike" cap="none" dirty="0">
                <a:solidFill>
                  <a:schemeClr val="lt1"/>
                </a:solidFill>
                <a:latin typeface="Arial Regular" charset="0"/>
                <a:ea typeface="Arial Regular" charset="0"/>
                <a:cs typeface="Arial Regular" charset="0"/>
                <a:sym typeface="Cabin"/>
              </a:rPr>
              <a:t>Οι κανονικές εκφράσεις έχουν ειδικούς χαρακτήρες που υποδηλώνουν πρόθεση</a:t>
            </a:r>
            <a:endParaRPr lang="en-US" sz="3600" u="none" strike="noStrike" cap="none" dirty="0">
              <a:solidFill>
                <a:schemeClr val="lt1"/>
              </a:solidFill>
              <a:latin typeface="Arial Regular" charset="0"/>
              <a:ea typeface="Arial Regular" charset="0"/>
              <a:cs typeface="Arial Regular" charset="0"/>
              <a:sym typeface="Cabin"/>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Shape 646"/>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l-GR" sz="3600" dirty="0">
                <a:solidFill>
                  <a:srgbClr val="FFFF00"/>
                </a:solidFill>
              </a:rPr>
              <a:t>Ευχαριστίες / Συνεισφορές</a:t>
            </a:r>
            <a:endParaRPr lang="en-US" sz="3600" dirty="0">
              <a:solidFill>
                <a:srgbClr val="FFFF00"/>
              </a:solidFill>
            </a:endParaRPr>
          </a:p>
        </p:txBody>
      </p:sp>
      <p:sp>
        <p:nvSpPr>
          <p:cNvPr id="647" name="Shape 647"/>
          <p:cNvSpPr txBox="1"/>
          <p:nvPr/>
        </p:nvSpPr>
        <p:spPr>
          <a:xfrm>
            <a:off x="1206100" y="2198849"/>
            <a:ext cx="6797699" cy="5914020"/>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Αυτές οι διαφάνειες είναι Πνευματική ιδιοκτησία 2010</a:t>
            </a:r>
            <a:r>
              <a:rPr lang="en-US" sz="1800" dirty="0">
                <a:solidFill>
                  <a:srgbClr val="FFFFFF"/>
                </a:solidFill>
              </a:rPr>
              <a:t>-  Charles R. Severance (</a:t>
            </a:r>
            <a:r>
              <a:rPr lang="en-US" sz="1800" u="sng" dirty="0">
                <a:solidFill>
                  <a:srgbClr val="FFFF00"/>
                </a:solidFill>
                <a:hlinkClick r:id="rId3"/>
              </a:rPr>
              <a:t>www.dr-chuck.com</a:t>
            </a:r>
            <a:r>
              <a:rPr lang="en-US" sz="1800" dirty="0">
                <a:solidFill>
                  <a:srgbClr val="FFFFFF"/>
                </a:solidFill>
              </a:rPr>
              <a:t>) </a:t>
            </a:r>
            <a:r>
              <a:rPr lang="el-GR" sz="1800" dirty="0">
                <a:solidFill>
                  <a:srgbClr val="FFFFFF"/>
                </a:solidFill>
              </a:rPr>
              <a:t>του</a:t>
            </a:r>
            <a:r>
              <a:rPr lang="en-US" sz="1800" dirty="0">
                <a:solidFill>
                  <a:srgbClr val="FFFFFF"/>
                </a:solidFill>
              </a:rPr>
              <a:t> University of Michigan School of Information </a:t>
            </a:r>
            <a:r>
              <a:rPr lang="el-GR" sz="1800" dirty="0">
                <a:solidFill>
                  <a:srgbClr val="FFFFFF"/>
                </a:solidFill>
              </a:rPr>
              <a:t>και είναι διαθέσιμες υπό την άδεια</a:t>
            </a:r>
            <a:r>
              <a:rPr lang="en-US" sz="1800" dirty="0">
                <a:solidFill>
                  <a:srgbClr val="FFFFFF"/>
                </a:solidFill>
              </a:rPr>
              <a:t> Creative Commons Attribution 4.0. </a:t>
            </a:r>
            <a:r>
              <a:rPr lang="el-GR" sz="1800" dirty="0">
                <a:solidFill>
                  <a:srgbClr val="FFFFFF"/>
                </a:solidFill>
              </a:rPr>
              <a:t>Παρακαλώ να διατηρήσετε αυτήν την τελευταία διαφάνεια σε όλα τα αντίγραφα του εγγράφου για να συμμορφωθείτε με τις απαιτήσεις απόδοσης της άδειας. Εάν κάνετε κάποια αλλαγή, μη διστάσετε να προσθέσετε το όνομα και τον οργανισμό σας στη λίστα των συντελεστών αυτής της σελίδας καθώς αναδημοσιεύετε το υλικό</a:t>
            </a:r>
            <a:r>
              <a:rPr lang="en-US" sz="1800" dirty="0">
                <a:solidFill>
                  <a:srgbClr val="FFFFFF"/>
                </a:solidFill>
              </a:rPr>
              <a:t>.</a:t>
            </a:r>
          </a:p>
          <a:p>
            <a:pPr lvl="0" rtl="0">
              <a:spcBef>
                <a:spcPts val="0"/>
              </a:spcBef>
              <a:buNone/>
            </a:pPr>
            <a:endParaRPr sz="1800" dirty="0">
              <a:solidFill>
                <a:srgbClr val="FFFFFF"/>
              </a:solidFill>
            </a:endParaRPr>
          </a:p>
          <a:p>
            <a:pPr lvl="0" rtl="0">
              <a:spcBef>
                <a:spcPts val="0"/>
              </a:spcBef>
              <a:buNone/>
            </a:pPr>
            <a:r>
              <a:rPr lang="el-GR" sz="1800" dirty="0">
                <a:solidFill>
                  <a:srgbClr val="FFFFFF"/>
                </a:solidFill>
              </a:rPr>
              <a:t>Αρχική ανάπτυξη </a:t>
            </a:r>
            <a:r>
              <a:rPr lang="en-US" sz="1800" dirty="0">
                <a:solidFill>
                  <a:srgbClr val="FFFFFF"/>
                </a:solidFill>
              </a:rPr>
              <a:t>: Charles Severance, University of Michigan School of Information</a:t>
            </a:r>
            <a:endParaRPr lang="el-GR" sz="1800" dirty="0">
              <a:solidFill>
                <a:srgbClr val="FFFFFF"/>
              </a:solidFill>
            </a:endParaRPr>
          </a:p>
          <a:p>
            <a:pPr lvl="0" rtl="0">
              <a:spcBef>
                <a:spcPts val="0"/>
              </a:spcBef>
              <a:buNone/>
            </a:pPr>
            <a:endParaRPr lang="el-GR" sz="1800" dirty="0">
              <a:solidFill>
                <a:srgbClr val="FFFFFF"/>
              </a:solidFill>
            </a:endParaRPr>
          </a:p>
          <a:p>
            <a:pPr lvl="0" rtl="0">
              <a:spcBef>
                <a:spcPts val="0"/>
              </a:spcBef>
              <a:buNone/>
            </a:pPr>
            <a:r>
              <a:rPr lang="el-GR" sz="1800" dirty="0">
                <a:solidFill>
                  <a:srgbClr val="FFFFFF"/>
                </a:solidFill>
              </a:rPr>
              <a:t>Απόδοση στα Ελληνικά: </a:t>
            </a:r>
            <a:r>
              <a:rPr lang="el-GR" sz="1800" dirty="0" err="1">
                <a:solidFill>
                  <a:srgbClr val="FFFFFF"/>
                </a:solidFill>
              </a:rPr>
              <a:t>Κιουρτίδου</a:t>
            </a:r>
            <a:r>
              <a:rPr lang="el-GR" sz="1800" dirty="0">
                <a:solidFill>
                  <a:srgbClr val="FFFFFF"/>
                </a:solidFill>
              </a:rPr>
              <a:t> Δ. Κωνσταντία</a:t>
            </a:r>
            <a:endParaRPr lang="en-US" sz="1800" dirty="0">
              <a:solidFill>
                <a:srgbClr val="FFFFFF"/>
              </a:solidFill>
            </a:endParaRPr>
          </a:p>
          <a:p>
            <a:pPr lvl="0" rtl="0">
              <a:spcBef>
                <a:spcPts val="0"/>
              </a:spcBef>
              <a:buNone/>
            </a:pPr>
            <a:endParaRPr sz="1800" dirty="0">
              <a:solidFill>
                <a:srgbClr val="FFFFFF"/>
              </a:solidFill>
            </a:endParaRPr>
          </a:p>
          <a:p>
            <a:pPr marL="261938" lvl="0" indent="-261938" rtl="0">
              <a:spcBef>
                <a:spcPts val="0"/>
              </a:spcBef>
              <a:buClr>
                <a:schemeClr val="dk2"/>
              </a:buClr>
              <a:buSzPct val="61111"/>
              <a:buFont typeface="Arial"/>
              <a:buNone/>
            </a:pPr>
            <a:r>
              <a:rPr lang="en-US" sz="1800" dirty="0">
                <a:solidFill>
                  <a:schemeClr val="lt1"/>
                </a:solidFill>
              </a:rPr>
              <a:t>… </a:t>
            </a:r>
            <a:r>
              <a:rPr lang="el-GR" sz="1800" dirty="0">
                <a:solidFill>
                  <a:schemeClr val="lt1"/>
                </a:solidFill>
              </a:rPr>
              <a:t>Εισαγάγετε νέους Μεταφραστές και άτομα που έχουν συνεισφέρει εδώ</a:t>
            </a:r>
            <a:endParaRPr lang="en-US" sz="1800" dirty="0">
              <a:solidFill>
                <a:schemeClr val="lt1"/>
              </a:solidFill>
            </a:endParaRPr>
          </a:p>
          <a:p>
            <a:pPr lvl="0">
              <a:spcBef>
                <a:spcPts val="0"/>
              </a:spcBef>
              <a:buNone/>
            </a:pPr>
            <a:endParaRPr sz="1800" dirty="0">
              <a:solidFill>
                <a:srgbClr val="FFFFFF"/>
              </a:solidFill>
            </a:endParaRPr>
          </a:p>
        </p:txBody>
      </p:sp>
      <p:pic>
        <p:nvPicPr>
          <p:cNvPr id="649" name="Shape 649"/>
          <p:cNvPicPr preferRelativeResize="0"/>
          <p:nvPr/>
        </p:nvPicPr>
        <p:blipFill rotWithShape="1">
          <a:blip r:embed="rId4">
            <a:alphaModFix/>
          </a:blip>
          <a:srcRect/>
          <a:stretch/>
        </p:blipFill>
        <p:spPr>
          <a:xfrm>
            <a:off x="13897687" y="1129973"/>
            <a:ext cx="1968599" cy="668400"/>
          </a:xfrm>
          <a:prstGeom prst="rect">
            <a:avLst/>
          </a:prstGeom>
          <a:noFill/>
          <a:ln>
            <a:noFill/>
          </a:ln>
        </p:spPr>
      </p:pic>
      <p:sp>
        <p:nvSpPr>
          <p:cNvPr id="650" name="Shape 650"/>
          <p:cNvSpPr txBox="1"/>
          <p:nvPr/>
        </p:nvSpPr>
        <p:spPr>
          <a:xfrm>
            <a:off x="8704400" y="2329324"/>
            <a:ext cx="6797699" cy="5783546"/>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Συνέχεια</a:t>
            </a:r>
            <a:r>
              <a:rPr lang="is-IS" sz="1800" dirty="0">
                <a:solidFill>
                  <a:srgbClr val="FFFFFF"/>
                </a:solidFill>
              </a:rPr>
              <a:t>…</a:t>
            </a:r>
            <a:endParaRPr lang="en-US" sz="1800" dirty="0">
              <a:solidFill>
                <a:srgbClr val="FFFFFF"/>
              </a:solidFill>
            </a:endParaRPr>
          </a:p>
        </p:txBody>
      </p:sp>
      <p:pic>
        <p:nvPicPr>
          <p:cNvPr id="6" name="Shape 536">
            <a:extLst>
              <a:ext uri="{FF2B5EF4-FFF2-40B4-BE49-F238E27FC236}">
                <a16:creationId xmlns:a16="http://schemas.microsoft.com/office/drawing/2014/main" id="{BE10AF01-D437-453D-BE38-BD03821DC145}"/>
              </a:ext>
            </a:extLst>
          </p:cNvPr>
          <p:cNvPicPr preferRelativeResize="0"/>
          <p:nvPr/>
        </p:nvPicPr>
        <p:blipFill rotWithShape="1">
          <a:blip r:embed="rId5">
            <a:alphaModFix/>
          </a:blip>
          <a:srcRect/>
          <a:stretch/>
        </p:blipFill>
        <p:spPr>
          <a:xfrm>
            <a:off x="643300" y="789709"/>
            <a:ext cx="1024800" cy="1024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pic>
        <p:nvPicPr>
          <p:cNvPr id="227" name="Shape 227"/>
          <p:cNvPicPr preferRelativeResize="0"/>
          <p:nvPr/>
        </p:nvPicPr>
        <p:blipFill rotWithShape="1">
          <a:blip r:embed="rId3">
            <a:alphaModFix/>
          </a:blip>
          <a:srcRect/>
          <a:stretch/>
        </p:blipFill>
        <p:spPr>
          <a:xfrm>
            <a:off x="3490164" y="914475"/>
            <a:ext cx="9148570" cy="6373812"/>
          </a:xfrm>
          <a:prstGeom prst="rect">
            <a:avLst/>
          </a:prstGeom>
          <a:noFill/>
          <a:ln>
            <a:noFill/>
          </a:ln>
        </p:spPr>
      </p:pic>
      <p:sp>
        <p:nvSpPr>
          <p:cNvPr id="228" name="Shape 228"/>
          <p:cNvSpPr txBox="1"/>
          <p:nvPr/>
        </p:nvSpPr>
        <p:spPr>
          <a:xfrm>
            <a:off x="2857500" y="7645400"/>
            <a:ext cx="10413899" cy="660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3800" u="none" strike="noStrike" cap="none" dirty="0">
                <a:solidFill>
                  <a:srgbClr val="FFD966"/>
                </a:solidFill>
                <a:latin typeface="Arial Regular" charset="0"/>
                <a:ea typeface="Arial Regular" charset="0"/>
                <a:cs typeface="Arial Regular" charset="0"/>
                <a:sym typeface="Cabin"/>
              </a:rPr>
              <a:t>Πραγματικά έξυπνη «Εύρεση» ή «Αναζήτηση»</a:t>
            </a:r>
            <a:endParaRPr lang="en-US" sz="3800" u="none" strike="noStrike" cap="none" dirty="0">
              <a:solidFill>
                <a:srgbClr val="FFD966"/>
              </a:solidFill>
              <a:latin typeface="Arial Regular" charset="0"/>
              <a:ea typeface="Arial Regular" charset="0"/>
              <a:cs typeface="Arial Regular" charset="0"/>
              <a:sym typeface="Cabin"/>
            </a:endParaRPr>
          </a:p>
        </p:txBody>
      </p:sp>
      <p:sp>
        <p:nvSpPr>
          <p:cNvPr id="229" name="Shape 229"/>
          <p:cNvSpPr/>
          <p:nvPr/>
        </p:nvSpPr>
        <p:spPr>
          <a:xfrm flipH="1">
            <a:off x="12636449" y="1343100"/>
            <a:ext cx="1269899" cy="660300"/>
          </a:xfrm>
          <a:prstGeom prst="rightArrow">
            <a:avLst>
              <a:gd name="adj1" fmla="val 42844"/>
              <a:gd name="adj2" fmla="val 43131"/>
            </a:avLst>
          </a:prstGeom>
          <a:solidFill>
            <a:srgbClr val="00FF00"/>
          </a:solidFill>
          <a:ln>
            <a:noFill/>
          </a:ln>
        </p:spPr>
        <p:txBody>
          <a:bodyPr lIns="0" tIns="0" rIns="0" bIns="0" anchor="t" anchorCtr="0">
            <a:noAutofit/>
          </a:bodyPr>
          <a:lstStyle/>
          <a:p>
            <a:pPr marL="0" marR="0" lvl="0" indent="0" algn="ctr" rtl="0">
              <a:lnSpc>
                <a:spcPct val="100000"/>
              </a:lnSpc>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689085" y="814388"/>
            <a:ext cx="14877831" cy="1725512"/>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6600" u="none" strike="noStrike" cap="none" dirty="0">
                <a:solidFill>
                  <a:srgbClr val="FFD966"/>
                </a:solidFill>
                <a:latin typeface="Arial Regular" charset="0"/>
                <a:ea typeface="Arial Regular" charset="0"/>
                <a:cs typeface="Arial Regular" charset="0"/>
                <a:sym typeface="Cabin"/>
              </a:rPr>
              <a:t>Κατανόηση των Κανονικών Εκφράσεων</a:t>
            </a:r>
            <a:endParaRPr lang="en-US" sz="6600" u="none" strike="noStrike" cap="none" dirty="0">
              <a:solidFill>
                <a:srgbClr val="FFD966"/>
              </a:solidFill>
              <a:latin typeface="Arial Regular" charset="0"/>
              <a:ea typeface="Arial Regular" charset="0"/>
              <a:cs typeface="Arial Regular" charset="0"/>
              <a:sym typeface="Cabin"/>
            </a:endParaRPr>
          </a:p>
        </p:txBody>
      </p:sp>
      <p:sp>
        <p:nvSpPr>
          <p:cNvPr id="235" name="Shape 235"/>
          <p:cNvSpPr txBox="1">
            <a:spLocks noGrp="1"/>
          </p:cNvSpPr>
          <p:nvPr>
            <p:ph type="body" idx="1"/>
          </p:nvPr>
        </p:nvSpPr>
        <p:spPr>
          <a:xfrm>
            <a:off x="1155700" y="2603500"/>
            <a:ext cx="13932000" cy="5283767"/>
          </a:xfrm>
          <a:prstGeom prst="rect">
            <a:avLst/>
          </a:prstGeom>
          <a:noFill/>
          <a:ln>
            <a:noFill/>
          </a:ln>
        </p:spPr>
        <p:txBody>
          <a:bodyPr lIns="50800" tIns="50800" rIns="50800" bIns="50800" anchor="ctr" anchorCtr="0">
            <a:noAutofit/>
          </a:bodyPr>
          <a:lstStyle/>
          <a:p>
            <a:pPr marL="1104900" marR="0" lvl="0" indent="-603377"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Regular" charset="0"/>
                <a:ea typeface="Arial Regular" charset="0"/>
                <a:cs typeface="Arial Regular" charset="0"/>
                <a:sym typeface="Cabin"/>
              </a:rPr>
              <a:t>Πολύ ισχυρές και αρκετά αινιγματικές</a:t>
            </a:r>
            <a:endParaRPr lang="en-US" sz="3600" u="none" strike="noStrike" cap="none" dirty="0">
              <a:solidFill>
                <a:schemeClr val="lt1"/>
              </a:solidFill>
              <a:latin typeface="Arial Regular" charset="0"/>
              <a:ea typeface="Arial Regular" charset="0"/>
              <a:cs typeface="Arial Regular" charset="0"/>
              <a:sym typeface="Cabin"/>
            </a:endParaRPr>
          </a:p>
          <a:p>
            <a:pPr marL="1104900" marR="0" lvl="0" indent="-603377" algn="l" rtl="0">
              <a:lnSpc>
                <a:spcPct val="100000"/>
              </a:lnSpc>
              <a:spcBef>
                <a:spcPts val="2300"/>
              </a:spcBef>
              <a:spcAft>
                <a:spcPts val="0"/>
              </a:spcAft>
              <a:buClr>
                <a:schemeClr val="lt1"/>
              </a:buClr>
              <a:buSzPct val="100000"/>
              <a:buFont typeface="Cabin"/>
              <a:buChar char="•"/>
            </a:pPr>
            <a:r>
              <a:rPr lang="el-GR" sz="3600" u="none" strike="noStrike" cap="none" dirty="0">
                <a:solidFill>
                  <a:schemeClr val="lt1"/>
                </a:solidFill>
                <a:latin typeface="Arial Regular" charset="0"/>
                <a:ea typeface="Arial Regular" charset="0"/>
                <a:cs typeface="Arial Regular" charset="0"/>
                <a:sym typeface="Cabin"/>
              </a:rPr>
              <a:t>Διασκεδαστικές άπαξ τις καταλάβετε</a:t>
            </a:r>
            <a:endParaRPr lang="en-US" sz="3600" u="none" strike="noStrike" cap="none" dirty="0">
              <a:solidFill>
                <a:schemeClr val="lt1"/>
              </a:solidFill>
              <a:latin typeface="Arial Regular" charset="0"/>
              <a:ea typeface="Arial Regular" charset="0"/>
              <a:cs typeface="Arial Regular" charset="0"/>
              <a:sym typeface="Cabin"/>
            </a:endParaRPr>
          </a:p>
          <a:p>
            <a:pPr marL="1104900" marR="0" lvl="0" indent="-603377" algn="l" rtl="0">
              <a:lnSpc>
                <a:spcPct val="100000"/>
              </a:lnSpc>
              <a:spcBef>
                <a:spcPts val="2300"/>
              </a:spcBef>
              <a:spcAft>
                <a:spcPts val="0"/>
              </a:spcAft>
              <a:buClr>
                <a:schemeClr val="lt1"/>
              </a:buClr>
              <a:buSzPct val="100000"/>
              <a:buFont typeface="Cabin"/>
              <a:buChar char="•"/>
            </a:pPr>
            <a:r>
              <a:rPr lang="el-GR" sz="3600" u="none" strike="noStrike" cap="none" dirty="0">
                <a:solidFill>
                  <a:schemeClr val="lt1"/>
                </a:solidFill>
                <a:latin typeface="Arial Regular" charset="0"/>
                <a:ea typeface="Arial Regular" charset="0"/>
                <a:cs typeface="Arial Regular" charset="0"/>
                <a:sym typeface="Cabin"/>
              </a:rPr>
              <a:t>Οι κανονικές εκφράσεις είναι μια γλώσσα από μόνες τους</a:t>
            </a:r>
            <a:endParaRPr lang="en-US" sz="3600" u="none" strike="noStrike" cap="none" dirty="0">
              <a:solidFill>
                <a:schemeClr val="lt1"/>
              </a:solidFill>
              <a:latin typeface="Arial Regular" charset="0"/>
              <a:ea typeface="Arial Regular" charset="0"/>
              <a:cs typeface="Arial Regular" charset="0"/>
              <a:sym typeface="Cabin"/>
            </a:endParaRPr>
          </a:p>
          <a:p>
            <a:pPr marL="1104900" marR="0" lvl="0" indent="-603377" algn="l" rtl="0">
              <a:lnSpc>
                <a:spcPct val="100000"/>
              </a:lnSpc>
              <a:spcBef>
                <a:spcPts val="2300"/>
              </a:spcBef>
              <a:spcAft>
                <a:spcPts val="0"/>
              </a:spcAft>
              <a:buClr>
                <a:schemeClr val="lt1"/>
              </a:buClr>
              <a:buSzPct val="100000"/>
              <a:buFont typeface="Cabin"/>
              <a:buChar char="•"/>
            </a:pPr>
            <a:r>
              <a:rPr lang="el-GR" sz="3600" u="none" strike="noStrike" cap="none" dirty="0">
                <a:solidFill>
                  <a:schemeClr val="lt1"/>
                </a:solidFill>
                <a:latin typeface="Arial Regular" charset="0"/>
                <a:ea typeface="Arial Regular" charset="0"/>
                <a:cs typeface="Arial Regular" charset="0"/>
                <a:sym typeface="Cabin"/>
              </a:rPr>
              <a:t>Μια γλώσσα «χαρακτήρων δεικτών» - προγραμματισμός με χαρακτήρες</a:t>
            </a:r>
            <a:endParaRPr lang="en-US" sz="3600" u="none" strike="noStrike" cap="none" dirty="0">
              <a:solidFill>
                <a:schemeClr val="lt1"/>
              </a:solidFill>
              <a:latin typeface="Arial Regular" charset="0"/>
              <a:ea typeface="Arial Regular" charset="0"/>
              <a:cs typeface="Arial Regular" charset="0"/>
              <a:sym typeface="Cabin"/>
            </a:endParaRPr>
          </a:p>
          <a:p>
            <a:pPr marL="1104900" marR="0" lvl="0" indent="-603377" algn="l" rtl="0">
              <a:lnSpc>
                <a:spcPct val="100000"/>
              </a:lnSpc>
              <a:spcBef>
                <a:spcPts val="2300"/>
              </a:spcBef>
              <a:spcAft>
                <a:spcPts val="0"/>
              </a:spcAft>
              <a:buClr>
                <a:schemeClr val="lt1"/>
              </a:buClr>
              <a:buSzPct val="100000"/>
              <a:buFont typeface="Cabin"/>
              <a:buChar char="•"/>
            </a:pPr>
            <a:r>
              <a:rPr lang="el-GR" sz="3600" u="none" strike="noStrike" cap="none" dirty="0">
                <a:solidFill>
                  <a:schemeClr val="lt1"/>
                </a:solidFill>
                <a:latin typeface="Arial Regular" charset="0"/>
                <a:ea typeface="Arial Regular" charset="0"/>
                <a:cs typeface="Arial Regular" charset="0"/>
                <a:sym typeface="Cabin"/>
              </a:rPr>
              <a:t>Είναι μια γλώσσα «παλιάς σχολής» - συμπαγής</a:t>
            </a:r>
            <a:endParaRPr lang="en-US" sz="3600" u="none" strike="noStrike" cap="none" dirty="0">
              <a:solidFill>
                <a:schemeClr val="lt1"/>
              </a:solidFill>
              <a:latin typeface="Arial Regular" charset="0"/>
              <a:ea typeface="Arial Regular" charset="0"/>
              <a:cs typeface="Arial Regular" charset="0"/>
              <a:sym typeface="Cabi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pic>
        <p:nvPicPr>
          <p:cNvPr id="240" name="Shape 240"/>
          <p:cNvPicPr preferRelativeResize="0"/>
          <p:nvPr/>
        </p:nvPicPr>
        <p:blipFill rotWithShape="1">
          <a:blip r:embed="rId3">
            <a:alphaModFix/>
          </a:blip>
          <a:srcRect/>
          <a:stretch/>
        </p:blipFill>
        <p:spPr>
          <a:xfrm>
            <a:off x="1685925" y="829037"/>
            <a:ext cx="7343776" cy="7343413"/>
          </a:xfrm>
          <a:prstGeom prst="rect">
            <a:avLst/>
          </a:prstGeom>
          <a:noFill/>
          <a:ln>
            <a:noFill/>
          </a:ln>
        </p:spPr>
      </p:pic>
      <p:sp>
        <p:nvSpPr>
          <p:cNvPr id="241" name="Shape 241"/>
          <p:cNvSpPr txBox="1"/>
          <p:nvPr/>
        </p:nvSpPr>
        <p:spPr>
          <a:xfrm>
            <a:off x="10427225" y="6931025"/>
            <a:ext cx="5152799" cy="660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800" u="sng" strike="noStrike" cap="none">
                <a:solidFill>
                  <a:srgbClr val="FFD966"/>
                </a:solidFill>
                <a:latin typeface="Arial Regular" charset="0"/>
                <a:ea typeface="Arial Regular" charset="0"/>
                <a:cs typeface="Arial Regular" charset="0"/>
                <a:sym typeface="Cabin"/>
                <a:hlinkClick r:id="rId4"/>
              </a:rPr>
              <a:t>http://</a:t>
            </a:r>
            <a:r>
              <a:rPr lang="en-US" sz="3800" u="sng" strike="noStrike" cap="none" dirty="0">
                <a:solidFill>
                  <a:srgbClr val="FFD966"/>
                </a:solidFill>
                <a:latin typeface="Arial Regular" charset="0"/>
                <a:ea typeface="Arial Regular" charset="0"/>
                <a:cs typeface="Arial Regular" charset="0"/>
                <a:sym typeface="Cabin"/>
                <a:hlinkClick r:id="rId4"/>
              </a:rPr>
              <a:t>xkcd.com/208/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253124" y="814388"/>
            <a:ext cx="15749752" cy="1725512"/>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6600" u="none" strike="noStrike" cap="none" dirty="0">
                <a:solidFill>
                  <a:srgbClr val="FFD966"/>
                </a:solidFill>
                <a:latin typeface="Arial Regular" charset="0"/>
                <a:ea typeface="Arial Regular" charset="0"/>
                <a:cs typeface="Arial Regular" charset="0"/>
                <a:sym typeface="Cabin"/>
              </a:rPr>
              <a:t>Σύντομος Οδηγός Κανονικών Εκφράσεων</a:t>
            </a:r>
            <a:endParaRPr lang="en-US" sz="6600" u="none" strike="noStrike" cap="none" dirty="0">
              <a:solidFill>
                <a:srgbClr val="FFD966"/>
              </a:solidFill>
              <a:latin typeface="Arial Regular" charset="0"/>
              <a:ea typeface="Arial Regular" charset="0"/>
              <a:cs typeface="Arial Regular" charset="0"/>
              <a:sym typeface="Cabin"/>
            </a:endParaRPr>
          </a:p>
        </p:txBody>
      </p:sp>
      <p:sp>
        <p:nvSpPr>
          <p:cNvPr id="247" name="Shape 247"/>
          <p:cNvSpPr txBox="1"/>
          <p:nvPr/>
        </p:nvSpPr>
        <p:spPr>
          <a:xfrm>
            <a:off x="773386" y="2539900"/>
            <a:ext cx="14677696" cy="5194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Arial"/>
              <a:buNone/>
            </a:pPr>
            <a:r>
              <a:rPr lang="en-US" sz="2400" i="0" u="none" strike="noStrike" cap="none" dirty="0">
                <a:solidFill>
                  <a:srgbClr val="00FF00"/>
                </a:solidFill>
                <a:latin typeface="Courier"/>
                <a:ea typeface="Courier New"/>
                <a:cs typeface="Courier"/>
                <a:sym typeface="Courier New"/>
              </a:rPr>
              <a:t>^ </a:t>
            </a:r>
            <a:r>
              <a:rPr lang="en-US" sz="2400" i="0" u="none" strike="noStrike" cap="none" dirty="0">
                <a:solidFill>
                  <a:schemeClr val="lt1"/>
                </a:solidFill>
                <a:latin typeface="Courier"/>
                <a:ea typeface="Courier New"/>
                <a:cs typeface="Courier"/>
                <a:sym typeface="Courier New"/>
              </a:rPr>
              <a:t>       </a:t>
            </a:r>
            <a:r>
              <a:rPr lang="el-GR" sz="2400" i="0" u="none" strike="noStrike" cap="none" dirty="0">
                <a:solidFill>
                  <a:schemeClr val="lt1"/>
                </a:solidFill>
                <a:latin typeface="Courier"/>
                <a:ea typeface="Courier New"/>
                <a:cs typeface="Courier"/>
                <a:sym typeface="Courier New"/>
              </a:rPr>
              <a:t>Ταιριάζει την </a:t>
            </a:r>
            <a:r>
              <a:rPr lang="el-GR" sz="2400" dirty="0">
                <a:solidFill>
                  <a:srgbClr val="FF00FF"/>
                </a:solidFill>
                <a:latin typeface="Courier"/>
                <a:sym typeface="Courier New"/>
              </a:rPr>
              <a:t>αρχή</a:t>
            </a:r>
            <a:r>
              <a:rPr lang="el-GR" sz="2400" i="0" u="none" strike="noStrike" cap="none" dirty="0">
                <a:solidFill>
                  <a:schemeClr val="lt1"/>
                </a:solidFill>
                <a:latin typeface="Courier"/>
                <a:ea typeface="Courier New"/>
                <a:cs typeface="Courier"/>
                <a:sym typeface="Courier New"/>
              </a:rPr>
              <a:t> μιας γραμμής</a:t>
            </a:r>
            <a:endParaRPr lang="en-US" sz="24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rgbClr val="00FF00"/>
              </a:buClr>
              <a:buSzPct val="25000"/>
              <a:buFont typeface="Arial"/>
              <a:buNone/>
            </a:pPr>
            <a:r>
              <a:rPr lang="en-US" sz="2400" i="0" u="none" strike="noStrike" cap="none" dirty="0">
                <a:solidFill>
                  <a:srgbClr val="00FF00"/>
                </a:solidFill>
                <a:latin typeface="Courier"/>
                <a:ea typeface="Courier New"/>
                <a:cs typeface="Courier"/>
                <a:sym typeface="Courier New"/>
              </a:rPr>
              <a:t>$  </a:t>
            </a:r>
            <a:r>
              <a:rPr lang="en-US" sz="2400" i="0" u="none" strike="noStrike" cap="none" dirty="0">
                <a:solidFill>
                  <a:schemeClr val="lt1"/>
                </a:solidFill>
                <a:latin typeface="Courier"/>
                <a:ea typeface="Courier New"/>
                <a:cs typeface="Courier"/>
                <a:sym typeface="Courier New"/>
              </a:rPr>
              <a:t>      </a:t>
            </a:r>
            <a:r>
              <a:rPr lang="el-GR" sz="2400" i="0" u="none" strike="noStrike" cap="none" dirty="0">
                <a:solidFill>
                  <a:schemeClr val="lt1"/>
                </a:solidFill>
                <a:latin typeface="Courier"/>
                <a:ea typeface="Courier New"/>
                <a:cs typeface="Courier"/>
                <a:sym typeface="Courier New"/>
              </a:rPr>
              <a:t>Ταιριάζει το </a:t>
            </a:r>
            <a:r>
              <a:rPr lang="el-GR" sz="2400" dirty="0">
                <a:solidFill>
                  <a:srgbClr val="FF00FF"/>
                </a:solidFill>
                <a:latin typeface="Courier"/>
                <a:sym typeface="Courier New"/>
              </a:rPr>
              <a:t>τέλος</a:t>
            </a:r>
            <a:r>
              <a:rPr lang="el-GR" sz="2400" i="0" u="none" strike="noStrike" cap="none" dirty="0">
                <a:solidFill>
                  <a:schemeClr val="lt1"/>
                </a:solidFill>
                <a:latin typeface="Courier"/>
                <a:ea typeface="Courier New"/>
                <a:cs typeface="Courier"/>
                <a:sym typeface="Courier New"/>
              </a:rPr>
              <a:t> μιας γραμμής</a:t>
            </a:r>
            <a:endParaRPr lang="en-US" sz="24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rgbClr val="00FF00"/>
              </a:buClr>
              <a:buSzPct val="25000"/>
              <a:buFont typeface="Arial"/>
              <a:buNone/>
            </a:pPr>
            <a:r>
              <a:rPr lang="en-US" sz="2400" i="0" u="none" strike="noStrike" cap="none" dirty="0">
                <a:solidFill>
                  <a:srgbClr val="00FF00"/>
                </a:solidFill>
                <a:latin typeface="Courier"/>
                <a:ea typeface="Courier New"/>
                <a:cs typeface="Courier"/>
                <a:sym typeface="Courier New"/>
              </a:rPr>
              <a:t>. </a:t>
            </a:r>
            <a:r>
              <a:rPr lang="el-GR" sz="2400" i="0" u="none" strike="noStrike" cap="none" dirty="0">
                <a:solidFill>
                  <a:srgbClr val="00FF00"/>
                </a:solidFill>
                <a:latin typeface="Courier"/>
                <a:ea typeface="Courier New"/>
                <a:cs typeface="Courier"/>
                <a:sym typeface="Courier New"/>
              </a:rPr>
              <a:t>       </a:t>
            </a:r>
            <a:r>
              <a:rPr lang="el-GR" sz="2400" i="0" u="none" strike="noStrike" cap="none" dirty="0">
                <a:solidFill>
                  <a:schemeClr val="lt1"/>
                </a:solidFill>
                <a:latin typeface="Courier"/>
                <a:ea typeface="Courier New"/>
                <a:cs typeface="Courier"/>
                <a:sym typeface="Courier New"/>
              </a:rPr>
              <a:t>Ταιριάζει </a:t>
            </a:r>
            <a:r>
              <a:rPr lang="el-GR" sz="2400" dirty="0">
                <a:solidFill>
                  <a:srgbClr val="FF00FF"/>
                </a:solidFill>
                <a:latin typeface="Courier"/>
                <a:sym typeface="Courier New"/>
              </a:rPr>
              <a:t>οποιονδήποτε</a:t>
            </a:r>
            <a:r>
              <a:rPr lang="el-GR" sz="2400" i="0" u="none" strike="noStrike" cap="none" dirty="0">
                <a:solidFill>
                  <a:schemeClr val="lt1"/>
                </a:solidFill>
                <a:latin typeface="Courier"/>
                <a:ea typeface="Courier New"/>
                <a:cs typeface="Courier"/>
                <a:sym typeface="Courier New"/>
              </a:rPr>
              <a:t> χαρακτήρα </a:t>
            </a:r>
          </a:p>
          <a:p>
            <a:pPr marL="0" marR="0" lvl="0" indent="0" algn="l" rtl="0">
              <a:lnSpc>
                <a:spcPct val="100000"/>
              </a:lnSpc>
              <a:spcBef>
                <a:spcPts val="0"/>
              </a:spcBef>
              <a:spcAft>
                <a:spcPts val="0"/>
              </a:spcAft>
              <a:buClr>
                <a:srgbClr val="00FF00"/>
              </a:buClr>
              <a:buSzPct val="25000"/>
              <a:buFont typeface="Arial"/>
              <a:buNone/>
            </a:pPr>
            <a:r>
              <a:rPr lang="en-US" sz="2400" i="0" u="none" strike="noStrike" cap="none" dirty="0">
                <a:solidFill>
                  <a:srgbClr val="00FF00"/>
                </a:solidFill>
                <a:latin typeface="Courier"/>
                <a:ea typeface="Courier New"/>
                <a:cs typeface="Courier"/>
                <a:sym typeface="Courier New"/>
              </a:rPr>
              <a:t>\s</a:t>
            </a:r>
            <a:r>
              <a:rPr lang="en-US" sz="2400" i="0" u="none" strike="noStrike" cap="none" dirty="0">
                <a:solidFill>
                  <a:schemeClr val="lt1"/>
                </a:solidFill>
                <a:latin typeface="Courier"/>
                <a:ea typeface="Courier New"/>
                <a:cs typeface="Courier"/>
                <a:sym typeface="Courier New"/>
              </a:rPr>
              <a:t>       </a:t>
            </a:r>
            <a:r>
              <a:rPr lang="el-GR" sz="2400" i="0" u="none" strike="noStrike" cap="none" dirty="0">
                <a:solidFill>
                  <a:schemeClr val="lt1"/>
                </a:solidFill>
                <a:latin typeface="Courier"/>
                <a:ea typeface="Courier New"/>
                <a:cs typeface="Courier"/>
                <a:sym typeface="Courier New"/>
              </a:rPr>
              <a:t>Ταιριάζει </a:t>
            </a:r>
            <a:r>
              <a:rPr lang="el-GR" sz="2400" dirty="0">
                <a:solidFill>
                  <a:srgbClr val="FF00FF"/>
                </a:solidFill>
                <a:latin typeface="Courier"/>
                <a:sym typeface="Courier New"/>
              </a:rPr>
              <a:t>κενό διάστημα </a:t>
            </a:r>
            <a:r>
              <a:rPr lang="el-GR" sz="2400" i="0" u="none" strike="noStrike" cap="none" dirty="0">
                <a:solidFill>
                  <a:schemeClr val="lt1"/>
                </a:solidFill>
                <a:latin typeface="Courier"/>
                <a:ea typeface="Courier New"/>
                <a:cs typeface="Courier"/>
                <a:sym typeface="Courier New"/>
              </a:rPr>
              <a:t>(μη ορατό χαρακτήρα)</a:t>
            </a:r>
            <a:endParaRPr lang="en-US" sz="2400" i="0" u="none" strike="noStrike" cap="none" dirty="0">
              <a:solidFill>
                <a:srgbClr val="FF00FF"/>
              </a:solidFill>
              <a:latin typeface="Courier"/>
              <a:ea typeface="Courier New"/>
              <a:cs typeface="Courier"/>
              <a:sym typeface="Courier New"/>
            </a:endParaRPr>
          </a:p>
          <a:p>
            <a:pPr marL="0" marR="0" lvl="0" indent="0" algn="l" rtl="0">
              <a:lnSpc>
                <a:spcPct val="100000"/>
              </a:lnSpc>
              <a:spcBef>
                <a:spcPts val="0"/>
              </a:spcBef>
              <a:spcAft>
                <a:spcPts val="0"/>
              </a:spcAft>
              <a:buClr>
                <a:srgbClr val="00FF00"/>
              </a:buClr>
              <a:buSzPct val="25000"/>
              <a:buFont typeface="Arial"/>
              <a:buNone/>
            </a:pPr>
            <a:r>
              <a:rPr lang="en-US" sz="2400" i="0" u="none" strike="noStrike" cap="none" dirty="0">
                <a:solidFill>
                  <a:srgbClr val="00FF00"/>
                </a:solidFill>
                <a:latin typeface="Courier"/>
                <a:ea typeface="Courier New"/>
                <a:cs typeface="Courier"/>
                <a:sym typeface="Courier New"/>
              </a:rPr>
              <a:t>\S </a:t>
            </a:r>
            <a:r>
              <a:rPr lang="en-US" sz="2400" i="0" u="none" strike="noStrike" cap="none" dirty="0">
                <a:solidFill>
                  <a:schemeClr val="lt1"/>
                </a:solidFill>
                <a:latin typeface="Courier"/>
                <a:ea typeface="Courier New"/>
                <a:cs typeface="Courier"/>
                <a:sym typeface="Courier New"/>
              </a:rPr>
              <a:t>      </a:t>
            </a:r>
            <a:r>
              <a:rPr lang="el-GR" sz="2400" i="0" u="none" strike="noStrike" cap="none" dirty="0">
                <a:solidFill>
                  <a:schemeClr val="lt1"/>
                </a:solidFill>
                <a:latin typeface="Courier"/>
                <a:ea typeface="Courier New"/>
                <a:cs typeface="Courier"/>
                <a:sym typeface="Courier New"/>
              </a:rPr>
              <a:t>Ταιριάζει οποιοδήποτε </a:t>
            </a:r>
            <a:r>
              <a:rPr lang="el-GR" sz="2400" dirty="0">
                <a:solidFill>
                  <a:srgbClr val="FF00FF"/>
                </a:solidFill>
                <a:latin typeface="Courier"/>
                <a:sym typeface="Courier New"/>
              </a:rPr>
              <a:t>μη-κενό διάστημα </a:t>
            </a:r>
            <a:r>
              <a:rPr lang="el-GR" sz="2400" i="0" u="none" strike="noStrike" cap="none" dirty="0">
                <a:solidFill>
                  <a:schemeClr val="lt1"/>
                </a:solidFill>
                <a:latin typeface="Courier"/>
                <a:ea typeface="Courier New"/>
                <a:cs typeface="Courier"/>
                <a:sym typeface="Courier New"/>
              </a:rPr>
              <a:t>(ορατό χαρακτήρα)</a:t>
            </a:r>
            <a:endParaRPr lang="en-US" sz="24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rgbClr val="00FF00"/>
              </a:buClr>
              <a:buSzPct val="25000"/>
              <a:buFont typeface="Arial"/>
              <a:buNone/>
            </a:pPr>
            <a:r>
              <a:rPr lang="en-US" sz="2400" i="0" u="none" strike="noStrike" cap="none" dirty="0">
                <a:solidFill>
                  <a:srgbClr val="00FF00"/>
                </a:solidFill>
                <a:latin typeface="Courier"/>
                <a:ea typeface="Courier New"/>
                <a:cs typeface="Courier"/>
                <a:sym typeface="Courier New"/>
              </a:rPr>
              <a:t>*</a:t>
            </a:r>
            <a:r>
              <a:rPr lang="en-US" sz="2400" i="0" u="none" strike="noStrike" cap="none" dirty="0">
                <a:solidFill>
                  <a:schemeClr val="lt1"/>
                </a:solidFill>
                <a:latin typeface="Courier"/>
                <a:ea typeface="Courier New"/>
                <a:cs typeface="Courier"/>
                <a:sym typeface="Courier New"/>
              </a:rPr>
              <a:t>        </a:t>
            </a:r>
            <a:r>
              <a:rPr lang="el-GR" sz="2400" i="0" u="none" strike="noStrike" cap="none" dirty="0">
                <a:solidFill>
                  <a:srgbClr val="FF00FF"/>
                </a:solidFill>
                <a:latin typeface="Courier"/>
                <a:ea typeface="Courier New"/>
                <a:cs typeface="Courier"/>
                <a:sym typeface="Courier New"/>
              </a:rPr>
              <a:t>Επαναλαμβάνει </a:t>
            </a:r>
            <a:r>
              <a:rPr lang="el-GR" sz="2400" i="0" u="none" strike="noStrike" cap="none" dirty="0">
                <a:solidFill>
                  <a:schemeClr val="bg1"/>
                </a:solidFill>
                <a:latin typeface="Courier"/>
                <a:ea typeface="Courier New"/>
                <a:cs typeface="Courier"/>
                <a:sym typeface="Courier New"/>
              </a:rPr>
              <a:t>ένα χαρακτήρα καμία ή περισσότερες φορές</a:t>
            </a:r>
            <a:endParaRPr lang="en-US" sz="2400" i="0" u="none" strike="noStrike" cap="none" dirty="0">
              <a:solidFill>
                <a:schemeClr val="bg1"/>
              </a:solidFill>
              <a:latin typeface="Courier"/>
              <a:ea typeface="Courier New"/>
              <a:cs typeface="Courier"/>
              <a:sym typeface="Courier New"/>
            </a:endParaRPr>
          </a:p>
          <a:p>
            <a:pPr marL="0" marR="0" lvl="0" indent="0" algn="l" rtl="0">
              <a:lnSpc>
                <a:spcPct val="100000"/>
              </a:lnSpc>
              <a:spcBef>
                <a:spcPts val="0"/>
              </a:spcBef>
              <a:spcAft>
                <a:spcPts val="0"/>
              </a:spcAft>
              <a:buClr>
                <a:srgbClr val="00FF00"/>
              </a:buClr>
              <a:buSzPct val="25000"/>
              <a:buFont typeface="Arial"/>
              <a:buNone/>
            </a:pPr>
            <a:r>
              <a:rPr lang="en-US" sz="2400" i="0" u="none" strike="noStrike" cap="none" dirty="0">
                <a:solidFill>
                  <a:srgbClr val="00FF00"/>
                </a:solidFill>
                <a:latin typeface="Courier"/>
                <a:ea typeface="Courier New"/>
                <a:cs typeface="Courier"/>
                <a:sym typeface="Courier New"/>
              </a:rPr>
              <a:t>*?   </a:t>
            </a:r>
            <a:r>
              <a:rPr lang="en-US" sz="2400" i="0" u="none" strike="noStrike" cap="none" dirty="0">
                <a:solidFill>
                  <a:schemeClr val="lt1"/>
                </a:solidFill>
                <a:latin typeface="Courier"/>
                <a:ea typeface="Courier New"/>
                <a:cs typeface="Courier"/>
                <a:sym typeface="Courier New"/>
              </a:rPr>
              <a:t>    </a:t>
            </a:r>
            <a:r>
              <a:rPr lang="el-GR" sz="2400" dirty="0">
                <a:solidFill>
                  <a:srgbClr val="FF00FF"/>
                </a:solidFill>
                <a:latin typeface="Courier"/>
                <a:sym typeface="Courier New"/>
              </a:rPr>
              <a:t>Επαναλαμβάνει</a:t>
            </a:r>
            <a:r>
              <a:rPr lang="el-GR" sz="2400" i="0" u="none" strike="noStrike" cap="none" dirty="0">
                <a:solidFill>
                  <a:schemeClr val="lt1"/>
                </a:solidFill>
                <a:latin typeface="Courier"/>
                <a:ea typeface="Courier New"/>
                <a:cs typeface="Courier"/>
                <a:sym typeface="Courier New"/>
              </a:rPr>
              <a:t> ένα χαρακτήρα καμία ή περισσότερες φορές (μη-</a:t>
            </a:r>
            <a:r>
              <a:rPr lang="el-GR" sz="2400" dirty="0">
                <a:solidFill>
                  <a:schemeClr val="lt1"/>
                </a:solidFill>
                <a:latin typeface="Courier"/>
                <a:ea typeface="Courier New"/>
                <a:cs typeface="Courier"/>
                <a:sym typeface="Courier New"/>
              </a:rPr>
              <a:t>ά</a:t>
            </a:r>
            <a:r>
              <a:rPr lang="el-GR" sz="2400" i="0" u="none" strike="noStrike" cap="none" dirty="0">
                <a:solidFill>
                  <a:schemeClr val="lt1"/>
                </a:solidFill>
                <a:latin typeface="Courier"/>
                <a:ea typeface="Courier New"/>
                <a:cs typeface="Courier"/>
                <a:sym typeface="Courier New"/>
              </a:rPr>
              <a:t>πληστα)</a:t>
            </a:r>
            <a:endParaRPr lang="en-US" sz="24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rgbClr val="00FF00"/>
              </a:buClr>
              <a:buSzPct val="25000"/>
              <a:buFont typeface="Arial"/>
              <a:buNone/>
            </a:pPr>
            <a:r>
              <a:rPr lang="en-US" sz="2400" i="0" u="none" strike="noStrike" cap="none" dirty="0">
                <a:solidFill>
                  <a:srgbClr val="00FF00"/>
                </a:solidFill>
                <a:latin typeface="Courier"/>
                <a:ea typeface="Courier New"/>
                <a:cs typeface="Courier"/>
                <a:sym typeface="Courier New"/>
              </a:rPr>
              <a:t>+</a:t>
            </a:r>
            <a:r>
              <a:rPr lang="en-US" sz="2400" i="0" u="none" strike="noStrike" cap="none" dirty="0">
                <a:solidFill>
                  <a:schemeClr val="lt1"/>
                </a:solidFill>
                <a:latin typeface="Courier"/>
                <a:ea typeface="Courier New"/>
                <a:cs typeface="Courier"/>
                <a:sym typeface="Courier New"/>
              </a:rPr>
              <a:t> </a:t>
            </a:r>
            <a:r>
              <a:rPr lang="el-GR" sz="2400" i="0" u="none" strike="noStrike" cap="none" dirty="0">
                <a:solidFill>
                  <a:schemeClr val="lt1"/>
                </a:solidFill>
                <a:latin typeface="Courier"/>
                <a:ea typeface="Courier New"/>
                <a:cs typeface="Courier"/>
                <a:sym typeface="Courier New"/>
              </a:rPr>
              <a:t>       </a:t>
            </a:r>
            <a:r>
              <a:rPr lang="el-GR" sz="2400" dirty="0">
                <a:solidFill>
                  <a:srgbClr val="FF00FF"/>
                </a:solidFill>
                <a:latin typeface="Courier"/>
                <a:sym typeface="Courier New"/>
              </a:rPr>
              <a:t>Επαναλαμβάνει </a:t>
            </a:r>
            <a:r>
              <a:rPr lang="el-GR" sz="2400" i="0" u="none" strike="noStrike" cap="none" dirty="0">
                <a:solidFill>
                  <a:schemeClr val="lt1"/>
                </a:solidFill>
                <a:latin typeface="Courier"/>
                <a:ea typeface="Courier New"/>
                <a:cs typeface="Courier"/>
                <a:sym typeface="Courier New"/>
              </a:rPr>
              <a:t>ένα χαρακτήρα μία ή περισσότερες φορές</a:t>
            </a:r>
            <a:endParaRPr lang="en-US" sz="24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rgbClr val="00FF00"/>
              </a:buClr>
              <a:buSzPct val="25000"/>
              <a:buFont typeface="Arial"/>
              <a:buNone/>
            </a:pPr>
            <a:r>
              <a:rPr lang="en-US" sz="2400" i="0" u="none" strike="noStrike" cap="none" dirty="0">
                <a:solidFill>
                  <a:srgbClr val="00FF00"/>
                </a:solidFill>
                <a:latin typeface="Courier"/>
                <a:ea typeface="Courier New"/>
                <a:cs typeface="Courier"/>
                <a:sym typeface="Courier New"/>
              </a:rPr>
              <a:t>+? </a:t>
            </a:r>
            <a:r>
              <a:rPr lang="en-US" sz="2400" i="0" u="none" strike="noStrike" cap="none" dirty="0">
                <a:solidFill>
                  <a:schemeClr val="lt1"/>
                </a:solidFill>
                <a:latin typeface="Courier"/>
                <a:ea typeface="Courier New"/>
                <a:cs typeface="Courier"/>
                <a:sym typeface="Courier New"/>
              </a:rPr>
              <a:t>      </a:t>
            </a:r>
            <a:r>
              <a:rPr lang="el-GR" sz="2400" dirty="0">
                <a:solidFill>
                  <a:srgbClr val="FF00FF"/>
                </a:solidFill>
                <a:latin typeface="Courier"/>
                <a:sym typeface="Courier New"/>
              </a:rPr>
              <a:t>Επαναλαμβάνει </a:t>
            </a:r>
            <a:r>
              <a:rPr lang="el-GR" sz="2400" i="0" u="none" strike="noStrike" cap="none" dirty="0">
                <a:solidFill>
                  <a:schemeClr val="lt1"/>
                </a:solidFill>
                <a:latin typeface="Courier"/>
                <a:ea typeface="Courier New"/>
                <a:cs typeface="Courier"/>
                <a:sym typeface="Courier New"/>
              </a:rPr>
              <a:t>ένα χαρακτήρα μία ή περισσότερες φορές (μη-</a:t>
            </a:r>
            <a:r>
              <a:rPr lang="el-GR" sz="2400" dirty="0">
                <a:solidFill>
                  <a:schemeClr val="lt1"/>
                </a:solidFill>
                <a:latin typeface="Courier"/>
                <a:ea typeface="Courier New"/>
                <a:cs typeface="Courier"/>
                <a:sym typeface="Courier New"/>
              </a:rPr>
              <a:t>ά</a:t>
            </a:r>
            <a:r>
              <a:rPr lang="el-GR" sz="2400" i="0" u="none" strike="noStrike" cap="none" dirty="0">
                <a:solidFill>
                  <a:schemeClr val="lt1"/>
                </a:solidFill>
                <a:latin typeface="Courier"/>
                <a:ea typeface="Courier New"/>
                <a:cs typeface="Courier"/>
                <a:sym typeface="Courier New"/>
              </a:rPr>
              <a:t>πληστα</a:t>
            </a:r>
            <a:r>
              <a:rPr lang="en-US" sz="24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rgbClr val="00FF00"/>
              </a:buClr>
              <a:buSzPct val="25000"/>
              <a:buFont typeface="Arial"/>
              <a:buNone/>
            </a:pPr>
            <a:r>
              <a:rPr lang="en-US" sz="2400" i="0" u="none" strike="noStrike" cap="none" dirty="0">
                <a:solidFill>
                  <a:srgbClr val="00FF00"/>
                </a:solidFill>
                <a:latin typeface="Courier"/>
                <a:ea typeface="Courier New"/>
                <a:cs typeface="Courier"/>
                <a:sym typeface="Courier New"/>
              </a:rPr>
              <a:t>[</a:t>
            </a:r>
            <a:r>
              <a:rPr lang="en-US" sz="2400" i="0" u="none" strike="noStrike" cap="none" dirty="0" err="1">
                <a:solidFill>
                  <a:srgbClr val="00FF00"/>
                </a:solidFill>
                <a:latin typeface="Courier"/>
                <a:ea typeface="Courier New"/>
                <a:cs typeface="Courier"/>
                <a:sym typeface="Courier New"/>
              </a:rPr>
              <a:t>aeiou</a:t>
            </a:r>
            <a:r>
              <a:rPr lang="en-US" sz="2400" i="0" u="none" strike="noStrike" cap="none" dirty="0">
                <a:solidFill>
                  <a:srgbClr val="00FF00"/>
                </a:solidFill>
                <a:latin typeface="Courier"/>
                <a:ea typeface="Courier New"/>
                <a:cs typeface="Courier"/>
                <a:sym typeface="Courier New"/>
              </a:rPr>
              <a:t>]</a:t>
            </a:r>
            <a:r>
              <a:rPr lang="en-US" sz="2400" i="0" u="none" strike="noStrike" cap="none" dirty="0">
                <a:solidFill>
                  <a:schemeClr val="lt1"/>
                </a:solidFill>
                <a:latin typeface="Courier"/>
                <a:ea typeface="Courier New"/>
                <a:cs typeface="Courier"/>
                <a:sym typeface="Courier New"/>
              </a:rPr>
              <a:t>  </a:t>
            </a:r>
            <a:r>
              <a:rPr lang="el-GR" sz="2400" i="0" u="none" strike="noStrike" cap="none" dirty="0">
                <a:solidFill>
                  <a:schemeClr val="lt1"/>
                </a:solidFill>
                <a:latin typeface="Courier"/>
                <a:ea typeface="Courier New"/>
                <a:cs typeface="Courier"/>
                <a:sym typeface="Courier New"/>
              </a:rPr>
              <a:t>Ταιριάζει έναν μόνο χαρακτήρα από το δοθέν </a:t>
            </a:r>
            <a:r>
              <a:rPr lang="el-GR" sz="2400" dirty="0">
                <a:solidFill>
                  <a:srgbClr val="FF00FF"/>
                </a:solidFill>
                <a:latin typeface="Courier"/>
                <a:sym typeface="Courier New"/>
              </a:rPr>
              <a:t>σύνολο</a:t>
            </a:r>
          </a:p>
          <a:p>
            <a:pPr marL="0" marR="0" lvl="0" indent="0" algn="l" rtl="0">
              <a:lnSpc>
                <a:spcPct val="100000"/>
              </a:lnSpc>
              <a:spcBef>
                <a:spcPts val="0"/>
              </a:spcBef>
              <a:spcAft>
                <a:spcPts val="0"/>
              </a:spcAft>
              <a:buClr>
                <a:srgbClr val="00FF00"/>
              </a:buClr>
              <a:buSzPct val="25000"/>
              <a:buFont typeface="Arial"/>
              <a:buNone/>
            </a:pPr>
            <a:r>
              <a:rPr lang="en-US" sz="2400" i="0" u="none" strike="noStrike" cap="none" dirty="0">
                <a:solidFill>
                  <a:srgbClr val="00FF00"/>
                </a:solidFill>
                <a:latin typeface="Courier"/>
                <a:ea typeface="Courier New"/>
                <a:cs typeface="Courier"/>
                <a:sym typeface="Courier New"/>
              </a:rPr>
              <a:t>[^XYZ]</a:t>
            </a:r>
            <a:r>
              <a:rPr lang="en-US" sz="2400" i="0" u="none" strike="noStrike" cap="none" dirty="0">
                <a:solidFill>
                  <a:schemeClr val="lt1"/>
                </a:solidFill>
                <a:latin typeface="Courier"/>
                <a:ea typeface="Courier New"/>
                <a:cs typeface="Courier"/>
                <a:sym typeface="Courier New"/>
              </a:rPr>
              <a:t>   </a:t>
            </a:r>
            <a:r>
              <a:rPr lang="el-GR" sz="2400" i="0" u="none" strike="noStrike" cap="none" dirty="0">
                <a:solidFill>
                  <a:schemeClr val="lt1"/>
                </a:solidFill>
                <a:latin typeface="Courier"/>
                <a:ea typeface="Courier New"/>
                <a:cs typeface="Courier"/>
                <a:sym typeface="Courier New"/>
              </a:rPr>
              <a:t>Ταιριάζει έναν μόνο χαρακτήρα που </a:t>
            </a:r>
            <a:r>
              <a:rPr lang="el-GR" sz="2400" dirty="0">
                <a:solidFill>
                  <a:srgbClr val="FF00FF"/>
                </a:solidFill>
                <a:latin typeface="Courier"/>
                <a:sym typeface="Courier New"/>
              </a:rPr>
              <a:t>δεν περιέχεται </a:t>
            </a:r>
            <a:r>
              <a:rPr lang="el-GR" sz="2400" i="0" u="none" strike="noStrike" cap="none" dirty="0">
                <a:solidFill>
                  <a:schemeClr val="lt1"/>
                </a:solidFill>
                <a:latin typeface="Courier"/>
                <a:ea typeface="Courier New"/>
                <a:cs typeface="Courier"/>
                <a:sym typeface="Courier New"/>
              </a:rPr>
              <a:t>στο δοθέν </a:t>
            </a:r>
            <a:r>
              <a:rPr lang="el-GR" sz="2400" dirty="0">
                <a:solidFill>
                  <a:srgbClr val="FF00FF"/>
                </a:solidFill>
                <a:latin typeface="Courier"/>
                <a:sym typeface="Courier New"/>
              </a:rPr>
              <a:t>σύνολο</a:t>
            </a:r>
            <a:r>
              <a:rPr lang="el-GR" sz="2400" i="0" u="none" strike="noStrike" cap="none" dirty="0">
                <a:solidFill>
                  <a:schemeClr val="lt1"/>
                </a:solidFill>
                <a:latin typeface="Courier"/>
                <a:ea typeface="Courier New"/>
                <a:cs typeface="Courier"/>
                <a:sym typeface="Courier New"/>
              </a:rPr>
              <a:t> </a:t>
            </a:r>
            <a:endParaRPr lang="en-US" sz="2400" i="0" u="none" strike="noStrike" cap="none" dirty="0">
              <a:solidFill>
                <a:srgbClr val="FF00FF"/>
              </a:solidFill>
              <a:latin typeface="Courier"/>
              <a:ea typeface="Courier New"/>
              <a:cs typeface="Courier"/>
              <a:sym typeface="Courier New"/>
            </a:endParaRPr>
          </a:p>
          <a:p>
            <a:pPr marL="0" marR="0" lvl="0" indent="0" algn="l" rtl="0">
              <a:lnSpc>
                <a:spcPct val="100000"/>
              </a:lnSpc>
              <a:spcBef>
                <a:spcPts val="0"/>
              </a:spcBef>
              <a:spcAft>
                <a:spcPts val="0"/>
              </a:spcAft>
              <a:buClr>
                <a:srgbClr val="00FF00"/>
              </a:buClr>
              <a:buSzPct val="25000"/>
              <a:buFont typeface="Arial"/>
              <a:buNone/>
            </a:pPr>
            <a:r>
              <a:rPr lang="en-US" sz="2400" i="0" u="none" strike="noStrike" cap="none" dirty="0">
                <a:solidFill>
                  <a:srgbClr val="00FF00"/>
                </a:solidFill>
                <a:latin typeface="Courier"/>
                <a:ea typeface="Courier New"/>
                <a:cs typeface="Courier"/>
                <a:sym typeface="Courier New"/>
              </a:rPr>
              <a:t>[a-z0-9]</a:t>
            </a:r>
            <a:r>
              <a:rPr lang="en-US" sz="2400" i="0" u="none" strike="noStrike" cap="none" dirty="0">
                <a:solidFill>
                  <a:schemeClr val="lt1"/>
                </a:solidFill>
                <a:latin typeface="Courier"/>
                <a:ea typeface="Courier New"/>
                <a:cs typeface="Courier"/>
                <a:sym typeface="Courier New"/>
              </a:rPr>
              <a:t> </a:t>
            </a:r>
            <a:r>
              <a:rPr lang="el-GR" sz="2400" i="0" u="none" strike="noStrike" cap="none" dirty="0">
                <a:solidFill>
                  <a:schemeClr val="lt1"/>
                </a:solidFill>
                <a:latin typeface="Courier"/>
                <a:ea typeface="Courier New"/>
                <a:cs typeface="Courier"/>
                <a:sym typeface="Courier New"/>
              </a:rPr>
              <a:t>Το σύνολο των χαρακτήρων μπορεί να περιλαμβάνει ένα </a:t>
            </a:r>
            <a:r>
              <a:rPr lang="el-GR" sz="2400" dirty="0">
                <a:solidFill>
                  <a:srgbClr val="FF00FF"/>
                </a:solidFill>
                <a:latin typeface="Courier"/>
                <a:sym typeface="Courier New"/>
              </a:rPr>
              <a:t>εύρος/διάστημα</a:t>
            </a:r>
            <a:endParaRPr lang="en-US" sz="2400" dirty="0">
              <a:solidFill>
                <a:srgbClr val="FF00FF"/>
              </a:solidFill>
              <a:latin typeface="Courier"/>
              <a:sym typeface="Courier New"/>
            </a:endParaRPr>
          </a:p>
          <a:p>
            <a:pPr marL="0" marR="0" lvl="0" indent="0" algn="l" rtl="0">
              <a:lnSpc>
                <a:spcPct val="100000"/>
              </a:lnSpc>
              <a:spcBef>
                <a:spcPts val="0"/>
              </a:spcBef>
              <a:spcAft>
                <a:spcPts val="0"/>
              </a:spcAft>
              <a:buClr>
                <a:srgbClr val="00FF00"/>
              </a:buClr>
              <a:buSzPct val="25000"/>
              <a:buFont typeface="Arial"/>
              <a:buNone/>
            </a:pPr>
            <a:r>
              <a:rPr lang="en-US" sz="2400" i="0" u="none" strike="noStrike" cap="none" dirty="0">
                <a:solidFill>
                  <a:srgbClr val="00FF00"/>
                </a:solidFill>
                <a:latin typeface="Courier"/>
                <a:ea typeface="Courier New"/>
                <a:cs typeface="Courier"/>
                <a:sym typeface="Courier New"/>
              </a:rPr>
              <a:t>(</a:t>
            </a:r>
            <a:r>
              <a:rPr lang="el-GR" sz="2400" i="0" u="none" strike="noStrike" cap="none" dirty="0">
                <a:solidFill>
                  <a:srgbClr val="00FF00"/>
                </a:solidFill>
                <a:latin typeface="Courier"/>
                <a:ea typeface="Courier New"/>
                <a:cs typeface="Courier"/>
                <a:sym typeface="Courier New"/>
              </a:rPr>
              <a:t>	    </a:t>
            </a:r>
            <a:r>
              <a:rPr lang="el-GR" sz="2400" i="0" u="none" strike="noStrike" cap="none" dirty="0">
                <a:solidFill>
                  <a:schemeClr val="bg1"/>
                </a:solidFill>
                <a:latin typeface="Courier"/>
                <a:ea typeface="Courier New"/>
                <a:cs typeface="Courier"/>
                <a:sym typeface="Courier New"/>
              </a:rPr>
              <a:t>Υποδεικνύει από πού θα ξεκινήσει η </a:t>
            </a:r>
            <a:r>
              <a:rPr lang="el-GR" sz="2400" dirty="0">
                <a:solidFill>
                  <a:srgbClr val="FF00FF"/>
                </a:solidFill>
                <a:latin typeface="Courier"/>
                <a:sym typeface="Courier New"/>
              </a:rPr>
              <a:t>εξαγωγή</a:t>
            </a:r>
            <a:r>
              <a:rPr lang="el-GR" sz="2400" i="0" u="none" strike="noStrike" cap="none" dirty="0">
                <a:solidFill>
                  <a:schemeClr val="bg1"/>
                </a:solidFill>
                <a:latin typeface="Courier"/>
                <a:ea typeface="Courier New"/>
                <a:cs typeface="Courier"/>
                <a:sym typeface="Courier New"/>
              </a:rPr>
              <a:t> της συμβολοσειράς</a:t>
            </a:r>
            <a:endParaRPr lang="en-US" sz="2400" i="0" u="none" strike="noStrike" cap="none" dirty="0">
              <a:solidFill>
                <a:schemeClr val="bg1"/>
              </a:solidFill>
              <a:latin typeface="Courier"/>
              <a:ea typeface="Courier New"/>
              <a:cs typeface="Courier"/>
              <a:sym typeface="Courier New"/>
            </a:endParaRPr>
          </a:p>
          <a:p>
            <a:pPr marL="0" marR="0" lvl="0" indent="0" algn="l" rtl="0">
              <a:lnSpc>
                <a:spcPct val="100000"/>
              </a:lnSpc>
              <a:spcBef>
                <a:spcPts val="0"/>
              </a:spcBef>
              <a:spcAft>
                <a:spcPts val="0"/>
              </a:spcAft>
              <a:buClr>
                <a:srgbClr val="00FF00"/>
              </a:buClr>
              <a:buSzPct val="25000"/>
              <a:buFont typeface="Arial"/>
              <a:buNone/>
            </a:pPr>
            <a:r>
              <a:rPr lang="en-US" sz="2400" i="0" u="none" strike="noStrike" cap="none" dirty="0">
                <a:solidFill>
                  <a:srgbClr val="00FF00"/>
                </a:solidFill>
                <a:latin typeface="Courier"/>
                <a:ea typeface="Courier New"/>
                <a:cs typeface="Courier"/>
                <a:sym typeface="Courier New"/>
              </a:rPr>
              <a:t>) </a:t>
            </a:r>
            <a:r>
              <a:rPr lang="el-GR" sz="2400" i="0" u="none" strike="noStrike" cap="none" dirty="0">
                <a:solidFill>
                  <a:srgbClr val="00FF00"/>
                </a:solidFill>
                <a:latin typeface="Courier"/>
                <a:ea typeface="Courier New"/>
                <a:cs typeface="Courier"/>
                <a:sym typeface="Courier New"/>
              </a:rPr>
              <a:t>       </a:t>
            </a:r>
            <a:r>
              <a:rPr lang="el-GR" sz="2400" i="0" u="none" strike="noStrike" cap="none" dirty="0">
                <a:solidFill>
                  <a:schemeClr val="bg1"/>
                </a:solidFill>
                <a:latin typeface="Courier"/>
                <a:ea typeface="Courier New"/>
                <a:cs typeface="Courier"/>
                <a:sym typeface="Courier New"/>
              </a:rPr>
              <a:t>Υποδεικνύει πού θα τελειώσει η </a:t>
            </a:r>
            <a:r>
              <a:rPr lang="el-GR" sz="2400" dirty="0">
                <a:solidFill>
                  <a:srgbClr val="FF00FF"/>
                </a:solidFill>
                <a:latin typeface="Courier"/>
                <a:sym typeface="Courier New"/>
              </a:rPr>
              <a:t>εξαγωγή</a:t>
            </a:r>
            <a:r>
              <a:rPr lang="el-GR" sz="2400" i="0" u="none" strike="noStrike" cap="none" dirty="0">
                <a:solidFill>
                  <a:schemeClr val="bg1"/>
                </a:solidFill>
                <a:latin typeface="Courier"/>
                <a:ea typeface="Courier New"/>
                <a:cs typeface="Courier"/>
                <a:sym typeface="Courier New"/>
              </a:rPr>
              <a:t> της συμβολοσειράς</a:t>
            </a:r>
            <a:endParaRPr lang="en-US" sz="2400" i="0" u="none" strike="noStrike" cap="none" dirty="0">
              <a:solidFill>
                <a:schemeClr val="bg1"/>
              </a:solidFill>
              <a:latin typeface="Courier"/>
              <a:ea typeface="Courier New"/>
              <a:cs typeface="Courier"/>
              <a:sym typeface="Courier New"/>
            </a:endParaRPr>
          </a:p>
        </p:txBody>
      </p:sp>
      <p:sp>
        <p:nvSpPr>
          <p:cNvPr id="2" name="TextBox 1"/>
          <p:cNvSpPr txBox="1"/>
          <p:nvPr/>
        </p:nvSpPr>
        <p:spPr>
          <a:xfrm>
            <a:off x="2984500" y="8407400"/>
            <a:ext cx="9376285" cy="461665"/>
          </a:xfrm>
          <a:prstGeom prst="rect">
            <a:avLst/>
          </a:prstGeom>
          <a:noFill/>
        </p:spPr>
        <p:txBody>
          <a:bodyPr wrap="none" rtlCol="0">
            <a:spAutoFit/>
          </a:bodyPr>
          <a:lstStyle/>
          <a:p>
            <a:r>
              <a:rPr lang="en-US" sz="2400" dirty="0">
                <a:solidFill>
                  <a:srgbClr val="FFFF00"/>
                </a:solidFill>
              </a:rPr>
              <a:t>https://www.py4e.com/lectures3/Pythonlearn-11-Regex-Handout.txt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Regular" charset="0"/>
                <a:ea typeface="Arial Regular" charset="0"/>
                <a:cs typeface="Arial Regular" charset="0"/>
                <a:sym typeface="Cabin"/>
              </a:rPr>
              <a:t>Η Ενότητα Κανονική Έκφραση</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253" name="Shape 253"/>
          <p:cNvSpPr txBox="1">
            <a:spLocks noGrp="1"/>
          </p:cNvSpPr>
          <p:nvPr>
            <p:ph type="body" idx="1"/>
          </p:nvPr>
        </p:nvSpPr>
        <p:spPr>
          <a:xfrm>
            <a:off x="957099" y="2603500"/>
            <a:ext cx="14341803" cy="5702399"/>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dirty="0">
                <a:solidFill>
                  <a:schemeClr val="lt1"/>
                </a:solidFill>
                <a:latin typeface="Arial Regular" charset="0"/>
                <a:ea typeface="Arial Regular" charset="0"/>
                <a:cs typeface="Arial Regular" charset="0"/>
                <a:sym typeface="Cabin"/>
              </a:rPr>
              <a:t>Πριν </a:t>
            </a:r>
            <a:r>
              <a:rPr lang="el-GR" sz="3600" u="none" strike="noStrike" cap="none" dirty="0">
                <a:solidFill>
                  <a:schemeClr val="lt1"/>
                </a:solidFill>
                <a:latin typeface="Arial Regular" charset="0"/>
                <a:ea typeface="Arial Regular" charset="0"/>
                <a:cs typeface="Arial Regular" charset="0"/>
                <a:sym typeface="Cabin"/>
              </a:rPr>
              <a:t>χρησιμοποιήσετε τις κανονικές εκφράσεις στο πρόγραμμά σας, πρέπει να εισαγάγετε την αντίστοιχη βιβλιοθήκη χρησιμοποιώντας το «</a:t>
            </a:r>
            <a:r>
              <a:rPr lang="en-US" sz="3600" u="none" strike="noStrike" cap="none" dirty="0">
                <a:solidFill>
                  <a:srgbClr val="00FF00"/>
                </a:solidFill>
                <a:latin typeface="Arial Regular" charset="0"/>
                <a:ea typeface="Arial Regular" charset="0"/>
                <a:cs typeface="Arial Regular" charset="0"/>
                <a:sym typeface="Cabin"/>
              </a:rPr>
              <a:t>import re</a:t>
            </a:r>
            <a:r>
              <a:rPr lang="el-GR" sz="3600" u="none" strike="noStrike" cap="none" dirty="0">
                <a:solidFill>
                  <a:schemeClr val="lt1"/>
                </a:solidFill>
                <a:latin typeface="Arial Regular" charset="0"/>
                <a:ea typeface="Arial Regular" charset="0"/>
                <a:cs typeface="Arial Regular" charset="0"/>
                <a:sym typeface="Cabin"/>
              </a:rPr>
              <a:t>»</a:t>
            </a:r>
            <a:endParaRPr lang="en-US" sz="3600" u="none" strike="noStrike" cap="none" dirty="0">
              <a:solidFill>
                <a:schemeClr val="lt1"/>
              </a:solidFill>
              <a:latin typeface="Arial Regular" charset="0"/>
              <a:ea typeface="Arial Regular" charset="0"/>
              <a:cs typeface="Arial Regular"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Regular" charset="0"/>
                <a:ea typeface="Arial Regular" charset="0"/>
                <a:cs typeface="Arial Regular" charset="0"/>
                <a:sym typeface="Cabin"/>
              </a:rPr>
              <a:t>Μπορείτε να χρησιμοποιήσετε το </a:t>
            </a:r>
            <a:r>
              <a:rPr lang="en-US" sz="3600" u="none" strike="noStrike" cap="none" dirty="0" err="1">
                <a:solidFill>
                  <a:srgbClr val="00FF00"/>
                </a:solidFill>
                <a:latin typeface="Arial Regular" charset="0"/>
                <a:ea typeface="Arial Regular" charset="0"/>
                <a:cs typeface="Arial Regular" charset="0"/>
                <a:sym typeface="Cabin"/>
              </a:rPr>
              <a:t>re.search</a:t>
            </a:r>
            <a:r>
              <a:rPr lang="en-US" sz="3600" u="none" strike="noStrike" cap="none" dirty="0">
                <a:solidFill>
                  <a:srgbClr val="00FF00"/>
                </a:solidFill>
                <a:latin typeface="Arial Regular" charset="0"/>
                <a:ea typeface="Arial Regular" charset="0"/>
                <a:cs typeface="Arial Regular" charset="0"/>
                <a:sym typeface="Cabin"/>
              </a:rPr>
              <a:t>()</a:t>
            </a:r>
            <a:r>
              <a:rPr lang="el-GR" sz="3600" u="none" strike="noStrike" cap="none" dirty="0">
                <a:solidFill>
                  <a:schemeClr val="lt1"/>
                </a:solidFill>
                <a:latin typeface="Arial Regular" charset="0"/>
                <a:ea typeface="Arial Regular" charset="0"/>
                <a:cs typeface="Arial Regular" charset="0"/>
                <a:sym typeface="Cabin"/>
              </a:rPr>
              <a:t> για να δείτε αν μια συμβολοσειρά ταιριάζει με μια κανονική έκφραση, παρόμοια με τη χρήση της μεθόδου </a:t>
            </a:r>
            <a:r>
              <a:rPr lang="en-US" sz="3600" u="none" strike="noStrike" cap="none" dirty="0">
                <a:solidFill>
                  <a:srgbClr val="FF00FF"/>
                </a:solidFill>
                <a:latin typeface="Arial Regular" charset="0"/>
                <a:ea typeface="Arial Regular" charset="0"/>
                <a:cs typeface="Arial Regular" charset="0"/>
                <a:sym typeface="Cabin"/>
              </a:rPr>
              <a:t>find() </a:t>
            </a:r>
            <a:r>
              <a:rPr lang="el-GR" sz="3600" u="none" strike="noStrike" cap="none" dirty="0">
                <a:solidFill>
                  <a:schemeClr val="lt1"/>
                </a:solidFill>
                <a:latin typeface="Arial Regular" charset="0"/>
                <a:ea typeface="Arial Regular" charset="0"/>
                <a:cs typeface="Arial Regular" charset="0"/>
                <a:sym typeface="Cabin"/>
              </a:rPr>
              <a:t>για συμβολοσειρές</a:t>
            </a:r>
            <a:endParaRPr lang="en-US" sz="3600" u="none" strike="noStrike" cap="none" dirty="0">
              <a:solidFill>
                <a:schemeClr val="lt1"/>
              </a:solidFill>
              <a:latin typeface="Arial Regular" charset="0"/>
              <a:ea typeface="Arial Regular" charset="0"/>
              <a:cs typeface="Arial Regular"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Regular" charset="0"/>
                <a:ea typeface="Arial Regular" charset="0"/>
                <a:cs typeface="Arial Regular" charset="0"/>
                <a:sym typeface="Cabin"/>
              </a:rPr>
              <a:t>Μπορείτε να χρησιμοποιήσετε </a:t>
            </a:r>
            <a:r>
              <a:rPr lang="en-US" sz="3600" u="none" strike="noStrike" cap="none" dirty="0" err="1">
                <a:solidFill>
                  <a:srgbClr val="00FF00"/>
                </a:solidFill>
                <a:latin typeface="Arial Regular" charset="0"/>
                <a:ea typeface="Arial Regular" charset="0"/>
                <a:cs typeface="Arial Regular" charset="0"/>
                <a:sym typeface="Cabin"/>
              </a:rPr>
              <a:t>re.findall</a:t>
            </a:r>
            <a:r>
              <a:rPr lang="en-US" sz="3600" u="none" strike="noStrike" cap="none" dirty="0">
                <a:solidFill>
                  <a:srgbClr val="00FF00"/>
                </a:solidFill>
                <a:latin typeface="Arial Regular" charset="0"/>
                <a:ea typeface="Arial Regular" charset="0"/>
                <a:cs typeface="Arial Regular" charset="0"/>
                <a:sym typeface="Cabin"/>
              </a:rPr>
              <a:t>() </a:t>
            </a:r>
            <a:r>
              <a:rPr lang="el-GR" sz="3600" u="none" strike="noStrike" cap="none" dirty="0">
                <a:solidFill>
                  <a:schemeClr val="lt1"/>
                </a:solidFill>
                <a:latin typeface="Arial Regular" charset="0"/>
                <a:ea typeface="Arial Regular" charset="0"/>
                <a:cs typeface="Arial Regular" charset="0"/>
                <a:sym typeface="Cabin"/>
              </a:rPr>
              <a:t>για την εξαγωγή τμημάτων μιας συμβολοσειράς που ταιριάζει με κανονική έκφραση σας, παρόμοια με ένα συνδυασμό </a:t>
            </a:r>
            <a:r>
              <a:rPr lang="en-US" sz="3600" u="none" strike="noStrike" cap="none" dirty="0">
                <a:solidFill>
                  <a:srgbClr val="FF00FF"/>
                </a:solidFill>
                <a:latin typeface="Arial Regular" charset="0"/>
                <a:ea typeface="Arial Regular" charset="0"/>
                <a:cs typeface="Arial Regular" charset="0"/>
                <a:sym typeface="Cabin"/>
              </a:rPr>
              <a:t>find()</a:t>
            </a:r>
            <a:r>
              <a:rPr lang="en-US" sz="3600" u="none" strike="noStrike" cap="none" dirty="0">
                <a:solidFill>
                  <a:schemeClr val="lt1"/>
                </a:solidFill>
                <a:latin typeface="Arial Regular" charset="0"/>
                <a:ea typeface="Arial Regular" charset="0"/>
                <a:cs typeface="Arial Regular" charset="0"/>
                <a:sym typeface="Cabin"/>
              </a:rPr>
              <a:t> </a:t>
            </a:r>
            <a:r>
              <a:rPr lang="el-GR" sz="3600" u="none" strike="noStrike" cap="none" dirty="0">
                <a:solidFill>
                  <a:schemeClr val="lt1"/>
                </a:solidFill>
                <a:latin typeface="Arial Regular" charset="0"/>
                <a:ea typeface="Arial Regular" charset="0"/>
                <a:cs typeface="Arial Regular" charset="0"/>
                <a:sym typeface="Cabin"/>
              </a:rPr>
              <a:t>και τεμαχισμού: </a:t>
            </a:r>
            <a:r>
              <a:rPr lang="en-US" sz="3600" u="none" strike="noStrike" cap="none" dirty="0">
                <a:solidFill>
                  <a:srgbClr val="FF00FF"/>
                </a:solidFill>
                <a:latin typeface="Arial Regular" charset="0"/>
                <a:ea typeface="Arial Regular" charset="0"/>
                <a:cs typeface="Arial Regular" charset="0"/>
                <a:sym typeface="Cabin"/>
              </a:rPr>
              <a:t>var[5:10]</a:t>
            </a:r>
            <a:endParaRPr lang="en-US" sz="3600" u="none" strike="noStrike" cap="none" dirty="0">
              <a:solidFill>
                <a:srgbClr val="FFFF00"/>
              </a:solidFill>
              <a:latin typeface="Arial Regular" charset="0"/>
              <a:ea typeface="Arial Regular" charset="0"/>
              <a:cs typeface="Arial Regular" charset="0"/>
              <a:sym typeface="Cabi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231279" y="814388"/>
            <a:ext cx="15793443" cy="17255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dirty="0">
                <a:solidFill>
                  <a:srgbClr val="FFD966"/>
                </a:solidFill>
                <a:latin typeface="Arial Regular" charset="0"/>
                <a:ea typeface="Arial Regular" charset="0"/>
                <a:cs typeface="Arial Regular" charset="0"/>
                <a:sym typeface="Cabin"/>
              </a:rPr>
              <a:t>Χρήση του</a:t>
            </a:r>
            <a:r>
              <a:rPr lang="en-US" sz="7600" u="none" strike="noStrike" cap="none" dirty="0">
                <a:solidFill>
                  <a:srgbClr val="FFD966"/>
                </a:solidFill>
                <a:latin typeface="Arial Regular" charset="0"/>
                <a:ea typeface="Arial Regular" charset="0"/>
                <a:cs typeface="Arial Regular" charset="0"/>
                <a:sym typeface="Cabin"/>
              </a:rPr>
              <a:t> </a:t>
            </a:r>
            <a:r>
              <a:rPr lang="en-US" sz="7600" u="none" strike="noStrike" cap="none" dirty="0" err="1">
                <a:solidFill>
                  <a:srgbClr val="00FF00"/>
                </a:solidFill>
                <a:latin typeface="Arial Regular" charset="0"/>
                <a:ea typeface="Arial Regular" charset="0"/>
                <a:cs typeface="Arial Regular" charset="0"/>
                <a:sym typeface="Cabin"/>
              </a:rPr>
              <a:t>re.search</a:t>
            </a:r>
            <a:r>
              <a:rPr lang="en-US" sz="7600" u="none" strike="noStrike" cap="none" dirty="0">
                <a:solidFill>
                  <a:srgbClr val="00FF00"/>
                </a:solidFill>
                <a:latin typeface="Arial Regular" charset="0"/>
                <a:ea typeface="Arial Regular" charset="0"/>
                <a:cs typeface="Arial Regular" charset="0"/>
                <a:sym typeface="Cabin"/>
              </a:rPr>
              <a:t>()</a:t>
            </a:r>
            <a:r>
              <a:rPr lang="en-US" sz="7600" u="none" strike="noStrike" cap="none" dirty="0">
                <a:solidFill>
                  <a:srgbClr val="FFD966"/>
                </a:solidFill>
                <a:latin typeface="Arial Regular" charset="0"/>
                <a:ea typeface="Arial Regular" charset="0"/>
                <a:cs typeface="Arial Regular" charset="0"/>
                <a:sym typeface="Cabin"/>
              </a:rPr>
              <a:t> </a:t>
            </a:r>
            <a:r>
              <a:rPr lang="el-GR" sz="7600" u="none" strike="noStrike" cap="none" dirty="0">
                <a:solidFill>
                  <a:srgbClr val="FFD966"/>
                </a:solidFill>
                <a:latin typeface="Arial Regular" charset="0"/>
                <a:ea typeface="Arial Regular" charset="0"/>
                <a:cs typeface="Arial Regular" charset="0"/>
                <a:sym typeface="Cabin"/>
              </a:rPr>
              <a:t>Αντί του</a:t>
            </a:r>
            <a:r>
              <a:rPr lang="en-US" sz="7600" u="none" strike="noStrike" cap="none" dirty="0">
                <a:solidFill>
                  <a:srgbClr val="FFD966"/>
                </a:solidFill>
                <a:latin typeface="Arial Regular" charset="0"/>
                <a:ea typeface="Arial Regular" charset="0"/>
                <a:cs typeface="Arial Regular" charset="0"/>
                <a:sym typeface="Cabin"/>
              </a:rPr>
              <a:t> </a:t>
            </a:r>
            <a:r>
              <a:rPr lang="en-US" sz="7600" u="none" strike="noStrike" cap="none" dirty="0">
                <a:solidFill>
                  <a:srgbClr val="FF00FF"/>
                </a:solidFill>
                <a:latin typeface="Arial Regular" charset="0"/>
                <a:ea typeface="Arial Regular" charset="0"/>
                <a:cs typeface="Arial Regular" charset="0"/>
                <a:sym typeface="Cabin"/>
              </a:rPr>
              <a:t>find()</a:t>
            </a:r>
          </a:p>
        </p:txBody>
      </p:sp>
      <p:sp>
        <p:nvSpPr>
          <p:cNvPr id="259" name="Shape 259"/>
          <p:cNvSpPr txBox="1"/>
          <p:nvPr/>
        </p:nvSpPr>
        <p:spPr>
          <a:xfrm>
            <a:off x="8371600" y="3410950"/>
            <a:ext cx="7579499" cy="3852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2400" i="0" u="none" strike="noStrike" cap="none" dirty="0">
                <a:solidFill>
                  <a:srgbClr val="00FF00"/>
                </a:solidFill>
                <a:latin typeface="Courier"/>
                <a:ea typeface="Courier New"/>
                <a:cs typeface="Courier"/>
                <a:sym typeface="Courier New"/>
              </a:rPr>
              <a:t>import re</a:t>
            </a:r>
          </a:p>
          <a:p>
            <a:pPr marL="0" marR="0" lvl="0" indent="0" algn="ctr" rtl="0">
              <a:lnSpc>
                <a:spcPct val="100000"/>
              </a:lnSpc>
              <a:spcBef>
                <a:spcPts val="0"/>
              </a:spcBef>
              <a:spcAft>
                <a:spcPts val="0"/>
              </a:spcAft>
              <a:buNone/>
            </a:pPr>
            <a:endParaRPr sz="2400" i="0" u="none" strike="noStrike" cap="none" dirty="0">
              <a:solidFill>
                <a:srgbClr val="00FF00"/>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hand = open('</a:t>
            </a:r>
            <a:r>
              <a:rPr lang="en-US" sz="2400" i="0" u="none" strike="noStrike" cap="none" dirty="0" err="1">
                <a:solidFill>
                  <a:schemeClr val="lt1"/>
                </a:solidFill>
                <a:latin typeface="Courier"/>
                <a:ea typeface="Courier New"/>
                <a:cs typeface="Courier"/>
                <a:sym typeface="Courier New"/>
              </a:rPr>
              <a:t>mbox-short.txt</a:t>
            </a:r>
            <a:r>
              <a:rPr lang="en-US" sz="24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for </a:t>
            </a:r>
            <a:r>
              <a:rPr lang="el-GR" sz="2400" i="0" u="none" strike="noStrike" cap="none" dirty="0">
                <a:solidFill>
                  <a:schemeClr val="lt1"/>
                </a:solidFill>
                <a:latin typeface="Courier"/>
                <a:ea typeface="Courier New"/>
                <a:cs typeface="Courier"/>
                <a:sym typeface="Courier New"/>
              </a:rPr>
              <a:t>γραμμή</a:t>
            </a:r>
            <a:r>
              <a:rPr lang="en-US" sz="2400" i="0" u="none" strike="noStrike" cap="none" dirty="0">
                <a:solidFill>
                  <a:schemeClr val="lt1"/>
                </a:solidFill>
                <a:latin typeface="Courier"/>
                <a:ea typeface="Courier New"/>
                <a:cs typeface="Courier"/>
                <a:sym typeface="Courier New"/>
              </a:rPr>
              <a:t> in hand:</a:t>
            </a:r>
          </a:p>
          <a:p>
            <a:pPr marL="0" marR="0" lvl="0" indent="0" algn="l" rtl="0">
              <a:lnSpc>
                <a:spcPct val="100000"/>
              </a:lnSpc>
              <a:spcBef>
                <a:spcPts val="0"/>
              </a:spcBef>
              <a:spcAft>
                <a:spcPts val="0"/>
              </a:spcAft>
              <a:buClr>
                <a:schemeClr val="lt1"/>
              </a:buClr>
              <a:buSzPct val="25000"/>
              <a:buFont typeface="Cabin"/>
              <a:buNone/>
            </a:pPr>
            <a:r>
              <a:rPr lang="el-GR" sz="2400" i="0" u="none" strike="noStrike" cap="none" dirty="0">
                <a:solidFill>
                  <a:schemeClr val="lt1"/>
                </a:solidFill>
                <a:latin typeface="Courier"/>
                <a:ea typeface="Courier New"/>
                <a:cs typeface="Courier"/>
                <a:sym typeface="Courier New"/>
              </a:rPr>
              <a:t>   </a:t>
            </a:r>
            <a:r>
              <a:rPr lang="en-US" sz="2400" i="0" u="none" strike="noStrike" cap="none" dirty="0">
                <a:solidFill>
                  <a:schemeClr val="lt1"/>
                </a:solidFill>
                <a:latin typeface="Courier"/>
                <a:ea typeface="Courier New"/>
                <a:cs typeface="Courier"/>
                <a:sym typeface="Courier New"/>
              </a:rPr>
              <a:t> </a:t>
            </a:r>
            <a:r>
              <a:rPr lang="el-GR" sz="2400" i="0" u="none" strike="noStrike" cap="none" dirty="0">
                <a:solidFill>
                  <a:schemeClr val="lt1"/>
                </a:solidFill>
                <a:latin typeface="Courier"/>
                <a:ea typeface="Courier New"/>
                <a:cs typeface="Courier"/>
                <a:sym typeface="Courier New"/>
              </a:rPr>
              <a:t>γραμμή</a:t>
            </a:r>
            <a:r>
              <a:rPr lang="en-US" sz="2400" i="0" u="none" strike="noStrike" cap="none" dirty="0">
                <a:solidFill>
                  <a:schemeClr val="lt1"/>
                </a:solidFill>
                <a:latin typeface="Courier"/>
                <a:ea typeface="Courier New"/>
                <a:cs typeface="Courier"/>
                <a:sym typeface="Courier New"/>
              </a:rPr>
              <a:t> = </a:t>
            </a:r>
            <a:r>
              <a:rPr lang="el-GR" sz="2400" i="0" u="none" strike="noStrike" cap="none" dirty="0">
                <a:solidFill>
                  <a:schemeClr val="lt1"/>
                </a:solidFill>
                <a:latin typeface="Courier"/>
                <a:ea typeface="Courier New"/>
                <a:cs typeface="Courier"/>
                <a:sym typeface="Courier New"/>
              </a:rPr>
              <a:t>γραμμή</a:t>
            </a:r>
            <a:r>
              <a:rPr lang="en-US" sz="2400" i="0" u="none" strike="noStrike" cap="none" dirty="0">
                <a:solidFill>
                  <a:schemeClr val="lt1"/>
                </a:solidFill>
                <a:latin typeface="Courier"/>
                <a:ea typeface="Courier New"/>
                <a:cs typeface="Courier"/>
                <a:sym typeface="Courier New"/>
              </a:rPr>
              <a:t>.</a:t>
            </a:r>
            <a:r>
              <a:rPr lang="en-US" sz="2400" i="0" u="none" strike="noStrike" cap="none" dirty="0" err="1">
                <a:solidFill>
                  <a:schemeClr val="lt1"/>
                </a:solidFill>
                <a:latin typeface="Courier"/>
                <a:ea typeface="Courier New"/>
                <a:cs typeface="Courier"/>
                <a:sym typeface="Courier New"/>
              </a:rPr>
              <a:t>rstrip</a:t>
            </a:r>
            <a:r>
              <a:rPr lang="en-US" sz="24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    if </a:t>
            </a:r>
            <a:r>
              <a:rPr lang="en-US" sz="2400" i="0" u="none" strike="noStrike" cap="none" dirty="0" err="1">
                <a:solidFill>
                  <a:srgbClr val="00FF00"/>
                </a:solidFill>
                <a:latin typeface="Courier"/>
                <a:ea typeface="Courier New"/>
                <a:cs typeface="Courier"/>
                <a:sym typeface="Courier New"/>
              </a:rPr>
              <a:t>re.search</a:t>
            </a:r>
            <a:r>
              <a:rPr lang="en-US" sz="2400" i="0" u="none" strike="noStrike" cap="none" dirty="0">
                <a:solidFill>
                  <a:srgbClr val="00FF00"/>
                </a:solidFill>
                <a:latin typeface="Courier"/>
                <a:ea typeface="Courier New"/>
                <a:cs typeface="Courier"/>
                <a:sym typeface="Courier New"/>
              </a:rPr>
              <a:t>('From:’, </a:t>
            </a:r>
            <a:r>
              <a:rPr lang="el-GR" sz="2400" i="0" u="none" strike="noStrike" cap="none" dirty="0">
                <a:solidFill>
                  <a:srgbClr val="00FF00"/>
                </a:solidFill>
                <a:latin typeface="Courier"/>
                <a:ea typeface="Courier New"/>
                <a:cs typeface="Courier"/>
                <a:sym typeface="Courier New"/>
              </a:rPr>
              <a:t>γραμμή</a:t>
            </a:r>
            <a:r>
              <a:rPr lang="en-US" sz="2400" i="0" u="none" strike="noStrike" cap="none" dirty="0">
                <a:solidFill>
                  <a:srgbClr val="00FF00"/>
                </a:solidFill>
                <a:latin typeface="Courier"/>
                <a:ea typeface="Courier New"/>
                <a:cs typeface="Courier"/>
                <a:sym typeface="Courier New"/>
              </a:rPr>
              <a:t>)</a:t>
            </a:r>
            <a:r>
              <a:rPr lang="en-US" sz="2400" i="0" u="none" strike="noStrike" cap="none" dirty="0">
                <a:solidFill>
                  <a:schemeClr val="lt1"/>
                </a:solidFill>
                <a:latin typeface="Courier"/>
                <a:ea typeface="Courier New"/>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        print(</a:t>
            </a:r>
            <a:r>
              <a:rPr lang="el-GR" sz="2400" i="0" u="none" strike="noStrike" cap="none" dirty="0">
                <a:solidFill>
                  <a:schemeClr val="lt1"/>
                </a:solidFill>
                <a:latin typeface="Courier"/>
                <a:ea typeface="Courier New"/>
                <a:cs typeface="Courier"/>
                <a:sym typeface="Courier New"/>
              </a:rPr>
              <a:t>γραμμή</a:t>
            </a:r>
            <a:r>
              <a:rPr lang="en-US" sz="2400" i="0" u="none" strike="noStrike" cap="none" dirty="0">
                <a:solidFill>
                  <a:schemeClr val="lt1"/>
                </a:solidFill>
                <a:latin typeface="Courier"/>
                <a:ea typeface="Courier New"/>
                <a:cs typeface="Courier"/>
                <a:sym typeface="Courier New"/>
              </a:rPr>
              <a:t>)</a:t>
            </a:r>
          </a:p>
        </p:txBody>
      </p:sp>
      <p:sp>
        <p:nvSpPr>
          <p:cNvPr id="260" name="Shape 260"/>
          <p:cNvSpPr txBox="1"/>
          <p:nvPr/>
        </p:nvSpPr>
        <p:spPr>
          <a:xfrm>
            <a:off x="985838" y="3652600"/>
            <a:ext cx="6997186" cy="32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hand = open('</a:t>
            </a:r>
            <a:r>
              <a:rPr lang="en-US" sz="2400" i="0" u="none" strike="noStrike" cap="none" dirty="0" err="1">
                <a:solidFill>
                  <a:schemeClr val="lt1"/>
                </a:solidFill>
                <a:latin typeface="Courier"/>
                <a:ea typeface="Courier New"/>
                <a:cs typeface="Courier"/>
                <a:sym typeface="Courier New"/>
              </a:rPr>
              <a:t>mbox-short.txt</a:t>
            </a:r>
            <a:r>
              <a:rPr lang="en-US" sz="24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for </a:t>
            </a:r>
            <a:r>
              <a:rPr lang="el-GR" sz="2400" i="0" u="none" strike="noStrike" cap="none" dirty="0">
                <a:solidFill>
                  <a:schemeClr val="lt1"/>
                </a:solidFill>
                <a:latin typeface="Courier"/>
                <a:ea typeface="Courier New"/>
                <a:cs typeface="Courier"/>
                <a:sym typeface="Courier New"/>
              </a:rPr>
              <a:t>γραμμή</a:t>
            </a:r>
            <a:r>
              <a:rPr lang="en-US" sz="2400" i="0" u="none" strike="noStrike" cap="none" dirty="0">
                <a:solidFill>
                  <a:schemeClr val="lt1"/>
                </a:solidFill>
                <a:latin typeface="Courier"/>
                <a:ea typeface="Courier New"/>
                <a:cs typeface="Courier"/>
                <a:sym typeface="Courier New"/>
              </a:rPr>
              <a:t> in hand:</a:t>
            </a:r>
          </a:p>
          <a:p>
            <a:pPr marL="0" marR="0" lvl="0" indent="0" algn="l" rtl="0">
              <a:lnSpc>
                <a:spcPct val="100000"/>
              </a:lnSpc>
              <a:spcBef>
                <a:spcPts val="0"/>
              </a:spcBef>
              <a:spcAft>
                <a:spcPts val="0"/>
              </a:spcAft>
              <a:buClr>
                <a:schemeClr val="lt1"/>
              </a:buClr>
              <a:buSzPct val="25000"/>
              <a:buFont typeface="Cabin"/>
              <a:buNone/>
            </a:pPr>
            <a:r>
              <a:rPr lang="el-GR" sz="2400" i="0" u="none" strike="noStrike" cap="none" dirty="0">
                <a:solidFill>
                  <a:schemeClr val="lt1"/>
                </a:solidFill>
                <a:latin typeface="Courier"/>
                <a:ea typeface="Courier New"/>
                <a:cs typeface="Courier"/>
                <a:sym typeface="Courier New"/>
              </a:rPr>
              <a:t>   </a:t>
            </a:r>
            <a:r>
              <a:rPr lang="en-US" sz="2400" i="0" u="none" strike="noStrike" cap="none" dirty="0">
                <a:solidFill>
                  <a:schemeClr val="lt1"/>
                </a:solidFill>
                <a:latin typeface="Courier"/>
                <a:ea typeface="Courier New"/>
                <a:cs typeface="Courier"/>
                <a:sym typeface="Courier New"/>
              </a:rPr>
              <a:t> </a:t>
            </a:r>
            <a:r>
              <a:rPr lang="el-GR" sz="2400" i="0" u="none" strike="noStrike" cap="none" dirty="0">
                <a:solidFill>
                  <a:schemeClr val="lt1"/>
                </a:solidFill>
                <a:latin typeface="Courier"/>
                <a:ea typeface="Courier New"/>
                <a:cs typeface="Courier"/>
                <a:sym typeface="Courier New"/>
              </a:rPr>
              <a:t>γραμμή</a:t>
            </a:r>
            <a:r>
              <a:rPr lang="en-US" sz="2400" i="0" u="none" strike="noStrike" cap="none" dirty="0">
                <a:solidFill>
                  <a:schemeClr val="lt1"/>
                </a:solidFill>
                <a:latin typeface="Courier"/>
                <a:ea typeface="Courier New"/>
                <a:cs typeface="Courier"/>
                <a:sym typeface="Courier New"/>
              </a:rPr>
              <a:t> = </a:t>
            </a:r>
            <a:r>
              <a:rPr lang="el-GR" sz="2400" i="0" u="none" strike="noStrike" cap="none" dirty="0">
                <a:solidFill>
                  <a:schemeClr val="lt1"/>
                </a:solidFill>
                <a:latin typeface="Courier"/>
                <a:ea typeface="Courier New"/>
                <a:cs typeface="Courier"/>
                <a:sym typeface="Courier New"/>
              </a:rPr>
              <a:t>γραμμή</a:t>
            </a:r>
            <a:r>
              <a:rPr lang="en-US" sz="2400" i="0" u="none" strike="noStrike" cap="none" dirty="0">
                <a:solidFill>
                  <a:schemeClr val="lt1"/>
                </a:solidFill>
                <a:latin typeface="Courier"/>
                <a:ea typeface="Courier New"/>
                <a:cs typeface="Courier"/>
                <a:sym typeface="Courier New"/>
              </a:rPr>
              <a:t>.</a:t>
            </a:r>
            <a:r>
              <a:rPr lang="en-US" sz="2400" i="0" u="none" strike="noStrike" cap="none" dirty="0" err="1">
                <a:solidFill>
                  <a:schemeClr val="lt1"/>
                </a:solidFill>
                <a:latin typeface="Courier"/>
                <a:ea typeface="Courier New"/>
                <a:cs typeface="Courier"/>
                <a:sym typeface="Courier New"/>
              </a:rPr>
              <a:t>rstrip</a:t>
            </a:r>
            <a:r>
              <a:rPr lang="en-US" sz="24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    if </a:t>
            </a:r>
            <a:r>
              <a:rPr lang="el-GR" sz="2400" i="0" u="none" strike="noStrike" cap="none" dirty="0">
                <a:solidFill>
                  <a:srgbClr val="FF00FF"/>
                </a:solidFill>
                <a:latin typeface="Courier"/>
                <a:ea typeface="Courier New"/>
                <a:cs typeface="Courier"/>
                <a:sym typeface="Courier New"/>
              </a:rPr>
              <a:t>γραμμή</a:t>
            </a:r>
            <a:r>
              <a:rPr lang="en-US" sz="2400" i="0" u="none" strike="noStrike" cap="none" dirty="0">
                <a:solidFill>
                  <a:srgbClr val="FF00FF"/>
                </a:solidFill>
                <a:latin typeface="Courier"/>
                <a:ea typeface="Courier New"/>
                <a:cs typeface="Courier"/>
                <a:sym typeface="Courier New"/>
              </a:rPr>
              <a:t>.find('From:')</a:t>
            </a:r>
            <a:r>
              <a:rPr lang="en-US" sz="2400" i="0" u="none" strike="noStrike" cap="none" dirty="0">
                <a:solidFill>
                  <a:schemeClr val="lt1"/>
                </a:solidFill>
                <a:latin typeface="Courier"/>
                <a:ea typeface="Courier New"/>
                <a:cs typeface="Courier"/>
                <a:sym typeface="Courier New"/>
              </a:rPr>
              <a:t> &gt;= 0:</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        print(</a:t>
            </a:r>
            <a:r>
              <a:rPr lang="el-GR" sz="2400" i="0" u="none" strike="noStrike" cap="none" dirty="0">
                <a:solidFill>
                  <a:schemeClr val="lt1"/>
                </a:solidFill>
                <a:latin typeface="Courier"/>
                <a:ea typeface="Courier New"/>
                <a:cs typeface="Courier"/>
                <a:sym typeface="Courier New"/>
              </a:rPr>
              <a:t>γραμμή</a:t>
            </a:r>
            <a:r>
              <a:rPr lang="en-US" sz="2400" i="0" u="none" strike="noStrike" cap="none" dirty="0">
                <a:solidFill>
                  <a:schemeClr val="lt1"/>
                </a:solidFill>
                <a:latin typeface="Courier"/>
                <a:ea typeface="Courier New"/>
                <a:cs typeface="Courier"/>
                <a:sym typeface="Courier New"/>
              </a:rPr>
              <a:t>)</a:t>
            </a:r>
          </a:p>
        </p:txBody>
      </p:sp>
    </p:spTree>
  </p:cSld>
  <p:clrMapOvr>
    <a:masterClrMapping/>
  </p:clrMapOvr>
</p:sld>
</file>

<file path=ppt/theme/theme1.xml><?xml version="1.0" encoding="utf-8"?>
<a:theme xmlns:a="http://schemas.openxmlformats.org/drawingml/2006/main" name="Title &amp; Subtitle">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2964</TotalTime>
  <Words>2415</Words>
  <Application>Microsoft Office PowerPoint</Application>
  <PresentationFormat>Προσαρμογή</PresentationFormat>
  <Paragraphs>302</Paragraphs>
  <Slides>34</Slides>
  <Notes>33</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34</vt:i4>
      </vt:variant>
    </vt:vector>
  </HeadingPairs>
  <TitlesOfParts>
    <vt:vector size="41" baseType="lpstr">
      <vt:lpstr>Arial</vt:lpstr>
      <vt:lpstr>Arial Regular</vt:lpstr>
      <vt:lpstr>Cabin</vt:lpstr>
      <vt:lpstr>Courier</vt:lpstr>
      <vt:lpstr>Courier New</vt:lpstr>
      <vt:lpstr>Gill Sans</vt:lpstr>
      <vt:lpstr>Title &amp; Subtitle</vt:lpstr>
      <vt:lpstr>Regular Expressions / Κανονικές Εκφράσεις</vt:lpstr>
      <vt:lpstr>Κανονικές Εκφράσεις</vt:lpstr>
      <vt:lpstr>Κανονικές Εκφράσεις</vt:lpstr>
      <vt:lpstr>Παρουσίαση του PowerPoint</vt:lpstr>
      <vt:lpstr>Κατανόηση των Κανονικών Εκφράσεων</vt:lpstr>
      <vt:lpstr>Παρουσίαση του PowerPoint</vt:lpstr>
      <vt:lpstr>Σύντομος Οδηγός Κανονικών Εκφράσεων</vt:lpstr>
      <vt:lpstr>Η Ενότητα Κανονική Έκφραση</vt:lpstr>
      <vt:lpstr>Χρήση του re.search() Αντί του find()</vt:lpstr>
      <vt:lpstr>Χρήση του re.search() Αντί του startswith()</vt:lpstr>
      <vt:lpstr>Χαρακτήρες Μπαλαντέρ</vt:lpstr>
      <vt:lpstr>Βελτιστοποιήστε το Ταίριασμα</vt:lpstr>
      <vt:lpstr>Βελτιστοποιήστε το Ταίριασμα</vt:lpstr>
      <vt:lpstr>Ταίριασμα και Εξαγωγή Δεδομένων</vt:lpstr>
      <vt:lpstr>Αντιστοίχιση και Εξαγωγή Δεδομένων</vt:lpstr>
      <vt:lpstr>Προειδοποίηση: Άπληστο Ταίριασμα</vt:lpstr>
      <vt:lpstr>Μη-Άπληστο Ταίριασμα</vt:lpstr>
      <vt:lpstr>Καλύτερη Ρύθμιση Εξαγωγής Συμβολοσειρών</vt:lpstr>
      <vt:lpstr>Καλύτερη Ρύθμιση Εξαγωγής Συμβολοσειρών</vt:lpstr>
      <vt:lpstr>Παραδείγματα Ανάλυσης Συμβολοσειρών …</vt:lpstr>
      <vt:lpstr>Παρουσίαση του PowerPoint</vt:lpstr>
      <vt:lpstr>Το Μοτίβο Διπλής Διάσπασης</vt:lpstr>
      <vt:lpstr>Η Έκδοση με Κανονική Έκφραση</vt:lpstr>
      <vt:lpstr>Η Έκδοση με Κανονική Έκφραση</vt:lpstr>
      <vt:lpstr>Η Έκδοση με Κανονική Έκφραση</vt:lpstr>
      <vt:lpstr>Ακόμη Καλύτερη Regex</vt:lpstr>
      <vt:lpstr>Ακόμη Καλύτερη Regex</vt:lpstr>
      <vt:lpstr>Ακόμη Καλύτερη Regex</vt:lpstr>
      <vt:lpstr>Ακόμη Καλύτερη Regex</vt:lpstr>
      <vt:lpstr>Ακόμη Καλύτερη Regex</vt:lpstr>
      <vt:lpstr>Spam Confidence</vt:lpstr>
      <vt:lpstr>Χαρακτήρας Διαφυγής</vt:lpstr>
      <vt:lpstr>Σύνοψη</vt:lpstr>
      <vt:lpstr>Ευχαριστίες / Συνεισφορές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Regular Expressions</dc:title>
  <cp:lastModifiedBy>Konstantia Kiourtidou</cp:lastModifiedBy>
  <cp:revision>65</cp:revision>
  <dcterms:modified xsi:type="dcterms:W3CDTF">2021-08-25T09:21:41Z</dcterms:modified>
</cp:coreProperties>
</file>