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3" r:id="rId1"/>
  </p:sldMasterIdLst>
  <p:notesMasterIdLst>
    <p:notesMasterId r:id="rId57"/>
  </p:notesMasterIdLst>
  <p:sldIdLst>
    <p:sldId id="256" r:id="rId2"/>
    <p:sldId id="257" r:id="rId3"/>
    <p:sldId id="258" r:id="rId4"/>
    <p:sldId id="259" r:id="rId5"/>
    <p:sldId id="260" r:id="rId6"/>
    <p:sldId id="262" r:id="rId7"/>
    <p:sldId id="261"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20" r:id="rId56"/>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9"/>
    <p:restoredTop sz="93487"/>
  </p:normalViewPr>
  <p:slideViewPr>
    <p:cSldViewPr snapToGrid="0" snapToObjects="1">
      <p:cViewPr varScale="1">
        <p:scale>
          <a:sx n="60" d="100"/>
          <a:sy n="60" d="100"/>
        </p:scale>
        <p:origin x="78" y="450"/>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67476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l-GR" dirty="0">
                <a:solidFill>
                  <a:schemeClr val="dk2"/>
                </a:solidFill>
              </a:rPr>
              <a:t>Σημείωση από τον </a:t>
            </a:r>
            <a:r>
              <a:rPr lang="en-US" dirty="0">
                <a:solidFill>
                  <a:schemeClr val="dk2"/>
                </a:solidFill>
              </a:rPr>
              <a:t> Chuck</a:t>
            </a:r>
            <a:r>
              <a:rPr lang="el-GR" dirty="0">
                <a:solidFill>
                  <a:schemeClr val="dk2"/>
                </a:solidFill>
              </a:rPr>
              <a:t>. Εάν χρησιμοποιείτε αυτό το υλικό, μπορείτε να αφαιρέσετε το λογότυπο UM και να το αντικαταστήσετε με το δικό σας, αλλά διατηρήστε το λογότυπο CC-BY στην πρώτη σελίδα καθώς την/τις σελίδα/</a:t>
            </a:r>
            <a:r>
              <a:rPr lang="el-GR" dirty="0" err="1">
                <a:solidFill>
                  <a:schemeClr val="dk2"/>
                </a:solidFill>
              </a:rPr>
              <a:t>ες</a:t>
            </a:r>
            <a:r>
              <a:rPr lang="el-GR" dirty="0">
                <a:solidFill>
                  <a:schemeClr val="dk2"/>
                </a:solidFill>
              </a:rPr>
              <a:t> αναγνώρισης.</a:t>
            </a:r>
            <a:endParaRPr lang="en-US" dirty="0">
              <a:solidFill>
                <a:schemeClr val="dk2"/>
              </a:solidFill>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5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52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4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63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792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40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07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80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03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31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03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461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60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405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02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656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592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444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93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442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967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68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222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393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4" name="Shape 5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725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42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4" name="Shape 5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96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1" name="Shape 5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983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8" name="Shape 5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569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504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2" name="Shape 5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380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1" name="Shape 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24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49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857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4" name="Shape 5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299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061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9737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4" name="Shape 6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4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65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5" name="Shape 6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50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0" name="Shape 6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90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481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0311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40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347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2312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7" name="Shape 6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064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4" name="Shape 6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0114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9" name="Shape 6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685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6" name="Shape 6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68440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55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84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16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53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55700" y="762000"/>
            <a:ext cx="13932000" cy="17779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96" name="Shape 196"/>
          <p:cNvSpPr txBox="1">
            <a:spLocks noGrp="1"/>
          </p:cNvSpPr>
          <p:nvPr>
            <p:ph type="body" idx="1"/>
          </p:nvPr>
        </p:nvSpPr>
        <p:spPr>
          <a:xfrm>
            <a:off x="1155700" y="2603500"/>
            <a:ext cx="13932000" cy="5702399"/>
          </a:xfrm>
          <a:prstGeom prst="rect">
            <a:avLst/>
          </a:prstGeom>
          <a:noFill/>
          <a:ln>
            <a:noFill/>
          </a:ln>
        </p:spPr>
        <p:txBody>
          <a:bodyPr lIns="91425" tIns="91425" rIns="91425" bIns="91425" anchor="t" anchorCtr="0"/>
          <a:lstStyle>
            <a:lvl1pPr marL="711200" lvl="0" indent="-142494" algn="l" rtl="0">
              <a:spcBef>
                <a:spcPts val="3500"/>
              </a:spcBef>
              <a:spcAft>
                <a:spcPts val="0"/>
              </a:spcAft>
              <a:buClr>
                <a:schemeClr val="lt1"/>
              </a:buClr>
              <a:buFont typeface="Cabin"/>
              <a:buChar char="•"/>
              <a:defRPr sz="3200"/>
            </a:lvl1pPr>
            <a:lvl2pPr marL="1003300" lvl="1" indent="-142494" algn="l" rtl="0">
              <a:spcBef>
                <a:spcPts val="3500"/>
              </a:spcBef>
              <a:spcAft>
                <a:spcPts val="0"/>
              </a:spcAft>
              <a:buClr>
                <a:schemeClr val="lt1"/>
              </a:buClr>
              <a:buFont typeface="Cabin"/>
              <a:buChar char="•"/>
              <a:defRPr/>
            </a:lvl2pPr>
            <a:lvl3pPr marL="1295400" lvl="2" indent="-142494" algn="l" rtl="0">
              <a:spcBef>
                <a:spcPts val="3500"/>
              </a:spcBef>
              <a:spcAft>
                <a:spcPts val="0"/>
              </a:spcAft>
              <a:buClr>
                <a:schemeClr val="lt1"/>
              </a:buClr>
              <a:buFont typeface="Cabin"/>
              <a:buChar char="•"/>
              <a:defRPr/>
            </a:lvl3pPr>
            <a:lvl4pPr marL="1600200" lvl="3" indent="-142494" algn="l" rtl="0">
              <a:spcBef>
                <a:spcPts val="3500"/>
              </a:spcBef>
              <a:spcAft>
                <a:spcPts val="0"/>
              </a:spcAft>
              <a:buClr>
                <a:schemeClr val="lt1"/>
              </a:buClr>
              <a:buFont typeface="Cabin"/>
              <a:buChar char="•"/>
              <a:defRPr/>
            </a:lvl4pPr>
            <a:lvl5pPr marL="1892300" lvl="4" indent="-142494" algn="l" rtl="0">
              <a:spcBef>
                <a:spcPts val="3500"/>
              </a:spcBef>
              <a:spcAft>
                <a:spcPts val="0"/>
              </a:spcAft>
              <a:buClr>
                <a:schemeClr val="lt1"/>
              </a:buClr>
              <a:buFont typeface="Cabin"/>
              <a:buChar char="•"/>
              <a:defRPr/>
            </a:lvl5pPr>
            <a:lvl6pPr marL="2349500" lvl="5" indent="-142494" algn="l" rtl="0">
              <a:spcBef>
                <a:spcPts val="3500"/>
              </a:spcBef>
              <a:spcAft>
                <a:spcPts val="0"/>
              </a:spcAft>
              <a:buClr>
                <a:schemeClr val="lt1"/>
              </a:buClr>
              <a:buFont typeface="Cabin"/>
              <a:buChar char="•"/>
              <a:defRPr/>
            </a:lvl6pPr>
            <a:lvl7pPr marL="2806700" lvl="6" indent="-142494" algn="l" rtl="0">
              <a:spcBef>
                <a:spcPts val="3500"/>
              </a:spcBef>
              <a:spcAft>
                <a:spcPts val="0"/>
              </a:spcAft>
              <a:buClr>
                <a:schemeClr val="lt1"/>
              </a:buClr>
              <a:buFont typeface="Cabin"/>
              <a:buChar char="•"/>
              <a:defRPr/>
            </a:lvl7pPr>
            <a:lvl8pPr marL="3263900" lvl="7" indent="-142494" algn="l" rtl="0">
              <a:spcBef>
                <a:spcPts val="3500"/>
              </a:spcBef>
              <a:spcAft>
                <a:spcPts val="0"/>
              </a:spcAft>
              <a:buClr>
                <a:schemeClr val="lt1"/>
              </a:buClr>
              <a:buFont typeface="Cabin"/>
              <a:buChar char="•"/>
              <a:defRPr/>
            </a:lvl8pPr>
            <a:lvl9pPr marL="3721100" lvl="8" indent="-142494" algn="l" rtl="0">
              <a:spcBef>
                <a:spcPts val="3500"/>
              </a:spcBef>
              <a:spcAft>
                <a:spcPts val="0"/>
              </a:spcAft>
              <a:buClr>
                <a:schemeClr val="lt1"/>
              </a:buClr>
              <a:buFont typeface="Cabi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55700" y="762000"/>
            <a:ext cx="13932000" cy="17779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07760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401025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cSld>
  <p:clrMap bg1="lt1" tx1="dk1" bg2="dk2" tx2="lt2" accent1="accent1" accent2="accent2" accent3="accent3" accent4="accent4" accent5="accent5" accent6="accent6" hlink="hlink" folHlink="folHlink"/>
  <p:sldLayoutIdLst>
    <p:sldLayoutId id="2147483657" r:id="rId1"/>
    <p:sldLayoutId id="2147483701" r:id="rId2"/>
    <p:sldLayoutId id="2147483704" r:id="rId3"/>
    <p:sldLayoutId id="214748370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y4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www.pythonlearn.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Serializ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Xml_schem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en.wikibooks.org/wiki/XML_Schem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X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en.wikipedia.org/wiki/Xml_schem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en.wikipedia.org/wiki/Xml_schem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3.org/XML/Schem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en.wikipedia.org/wiki/XML_Schema_(W3C)"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3schools.com/Schema/schema_complex_indicators.as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w3schools.com/Schema/schema_dtypes_numeric.asp"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ISO_8601"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en.wikipedia.org/wiki/Coordinated_Universal_Tim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www.w3schools.com/Schema/schema_example.asp"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kc8BAR7SHJ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Service-oriented_architecture"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youtube.com/watch?v=mj-kCFzF0M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Web_services"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API"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evelopers.google.com/maps/documentation/geocoding/"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X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X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155700" y="1257300"/>
            <a:ext cx="13932000" cy="3551099"/>
          </a:xfrm>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Χρήση Υπηρεσιών Ιστού</a:t>
            </a:r>
            <a:endParaRPr lang="en-US" sz="7600" u="none" strike="noStrike" cap="none" dirty="0">
              <a:solidFill>
                <a:srgbClr val="FFD966"/>
              </a:solidFill>
              <a:latin typeface="Arial" charset="0"/>
              <a:ea typeface="Arial" charset="0"/>
              <a:cs typeface="Arial" charset="0"/>
              <a:sym typeface="Cabin"/>
            </a:endParaRPr>
          </a:p>
        </p:txBody>
      </p:sp>
      <p:sp>
        <p:nvSpPr>
          <p:cNvPr id="205" name="Shape 205"/>
          <p:cNvSpPr txBox="1">
            <a:spLocks noGrp="1"/>
          </p:cNvSpPr>
          <p:nvPr>
            <p:ph type="body" idx="1"/>
          </p:nvPr>
        </p:nvSpPr>
        <p:spPr>
          <a:xfrm>
            <a:off x="1215825" y="5037000"/>
            <a:ext cx="13932000" cy="1562099"/>
          </a:xfrm>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800" u="none" strike="noStrike" cap="none" dirty="0">
                <a:solidFill>
                  <a:schemeClr val="lt1"/>
                </a:solidFill>
                <a:latin typeface="Arial" charset="0"/>
                <a:ea typeface="Arial" charset="0"/>
                <a:cs typeface="Arial" charset="0"/>
                <a:sym typeface="Cabin"/>
              </a:rPr>
              <a:t>Κεφάλαιο</a:t>
            </a:r>
            <a:r>
              <a:rPr lang="en-US" sz="4800" u="none" strike="noStrike" cap="none" dirty="0">
                <a:solidFill>
                  <a:schemeClr val="lt1"/>
                </a:solidFill>
                <a:latin typeface="Arial" charset="0"/>
                <a:ea typeface="Arial" charset="0"/>
                <a:cs typeface="Arial" charset="0"/>
                <a:sym typeface="Cabin"/>
              </a:rPr>
              <a:t> 13</a:t>
            </a:r>
          </a:p>
        </p:txBody>
      </p:sp>
      <p:sp>
        <p:nvSpPr>
          <p:cNvPr id="7" name="Shape 206"/>
          <p:cNvSpPr txBox="1"/>
          <p:nvPr/>
        </p:nvSpPr>
        <p:spPr>
          <a:xfrm>
            <a:off x="2990025" y="6988169"/>
            <a:ext cx="99857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Regular" charset="0"/>
                <a:ea typeface="Arial Regular" charset="0"/>
                <a:cs typeface="Arial Regular" charset="0"/>
                <a:sym typeface="Cabin"/>
              </a:rPr>
              <a:t>Python </a:t>
            </a:r>
            <a:r>
              <a:rPr lang="el-GR" sz="3200" u="none" strike="noStrike" cap="none" dirty="0">
                <a:solidFill>
                  <a:srgbClr val="FFFF00"/>
                </a:solidFill>
                <a:latin typeface="Arial" charset="0"/>
                <a:ea typeface="Arial" charset="0"/>
                <a:cs typeface="Arial" charset="0"/>
                <a:sym typeface="Cabin"/>
              </a:rPr>
              <a:t>για Όλους</a:t>
            </a:r>
            <a:endParaRPr lang="en-US" sz="32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3200" dirty="0">
                <a:solidFill>
                  <a:srgbClr val="FFFF00"/>
                </a:solidFill>
                <a:latin typeface="Arial" charset="0"/>
                <a:ea typeface="Arial" charset="0"/>
                <a:cs typeface="Arial" charset="0"/>
                <a:sym typeface="Cabin"/>
                <a:hlinkClick r:id="rId3"/>
              </a:rPr>
              <a:t>www.py4e.com</a:t>
            </a:r>
            <a:endParaRPr lang="en-US" sz="3200" u="sng" strike="noStrike" cap="none" dirty="0">
              <a:solidFill>
                <a:schemeClr val="hlink"/>
              </a:solidFill>
              <a:latin typeface="Arial" charset="0"/>
              <a:ea typeface="Arial" charset="0"/>
              <a:cs typeface="Arial" charset="0"/>
              <a:sym typeface="Cabin"/>
              <a:hlinkClick r:id="rId4"/>
            </a:endParaRPr>
          </a:p>
        </p:txBody>
      </p:sp>
      <p:pic>
        <p:nvPicPr>
          <p:cNvPr id="8" name="Shape 207"/>
          <p:cNvPicPr preferRelativeResize="0"/>
          <p:nvPr/>
        </p:nvPicPr>
        <p:blipFill rotWithShape="1">
          <a:blip r:embed="rId5">
            <a:alphaModFix/>
          </a:blip>
          <a:srcRect/>
          <a:stretch/>
        </p:blipFill>
        <p:spPr>
          <a:xfrm>
            <a:off x="13130212" y="7346944"/>
            <a:ext cx="1968500" cy="668337"/>
          </a:xfrm>
          <a:prstGeom prst="rect">
            <a:avLst/>
          </a:prstGeom>
          <a:noFill/>
          <a:ln>
            <a:noFill/>
          </a:ln>
        </p:spPr>
      </p:pic>
      <p:pic>
        <p:nvPicPr>
          <p:cNvPr id="9" name="Shape 208"/>
          <p:cNvPicPr preferRelativeResize="0"/>
          <p:nvPr/>
        </p:nvPicPr>
        <p:blipFill rotWithShape="1">
          <a:blip r:embed="rId6">
            <a:alphaModFix/>
          </a:blip>
          <a:srcRect/>
          <a:stretch/>
        </p:blipFill>
        <p:spPr>
          <a:xfrm>
            <a:off x="526325" y="6669169"/>
            <a:ext cx="1346100" cy="1346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1155700" y="762000"/>
            <a:ext cx="12872858"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1C232"/>
                </a:solidFill>
                <a:latin typeface="Arial" charset="0"/>
                <a:ea typeface="Arial" charset="0"/>
                <a:cs typeface="Arial" charset="0"/>
                <a:sym typeface="Cabin"/>
              </a:rPr>
              <a:t>Λευκός Χώρος </a:t>
            </a:r>
            <a:br>
              <a:rPr lang="el-GR" sz="7600" u="none" strike="noStrike" cap="none" dirty="0">
                <a:solidFill>
                  <a:srgbClr val="F1C232"/>
                </a:solidFill>
                <a:latin typeface="Arial" charset="0"/>
                <a:ea typeface="Arial" charset="0"/>
                <a:cs typeface="Arial" charset="0"/>
                <a:sym typeface="Cabin"/>
              </a:rPr>
            </a:br>
            <a:r>
              <a:rPr lang="el-GR" sz="7600" u="none" strike="noStrike" cap="none" dirty="0">
                <a:solidFill>
                  <a:srgbClr val="F1C232"/>
                </a:solidFill>
                <a:latin typeface="Arial" charset="0"/>
                <a:ea typeface="Arial" charset="0"/>
                <a:cs typeface="Arial" charset="0"/>
                <a:sym typeface="Cabin"/>
              </a:rPr>
              <a:t>(Μη ορατοί χαρακτήρες)</a:t>
            </a:r>
            <a:endParaRPr lang="en-US" sz="7600" u="none" strike="noStrike" cap="none" dirty="0">
              <a:solidFill>
                <a:srgbClr val="F1C232"/>
              </a:solidFill>
              <a:latin typeface="Arial" charset="0"/>
              <a:ea typeface="Arial" charset="0"/>
              <a:cs typeface="Arial" charset="0"/>
              <a:sym typeface="Cabin"/>
            </a:endParaRPr>
          </a:p>
        </p:txBody>
      </p:sp>
      <p:sp>
        <p:nvSpPr>
          <p:cNvPr id="285" name="Shape 285"/>
          <p:cNvSpPr txBox="1"/>
          <p:nvPr/>
        </p:nvSpPr>
        <p:spPr>
          <a:xfrm>
            <a:off x="769661" y="2689827"/>
            <a:ext cx="5915025" cy="397399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l-GR" sz="3200" u="none" strike="noStrike" cap="none" dirty="0">
                <a:solidFill>
                  <a:srgbClr val="00FF00"/>
                </a:solidFill>
                <a:latin typeface="Arial" charset="0"/>
                <a:ea typeface="Arial" charset="0"/>
                <a:cs typeface="Arial" charset="0"/>
                <a:sym typeface="Cabin"/>
              </a:rPr>
              <a:t>&lt;άτομο&gt;</a:t>
            </a:r>
          </a:p>
          <a:p>
            <a:pPr marL="0" marR="0" lvl="0" indent="0" algn="l" rtl="0">
              <a:lnSpc>
                <a:spcPct val="100000"/>
              </a:lnSpc>
              <a:spcBef>
                <a:spcPts val="0"/>
              </a:spcBef>
              <a:spcAft>
                <a:spcPts val="0"/>
              </a:spcAft>
              <a:buClr>
                <a:srgbClr val="00FF00"/>
              </a:buClr>
              <a:buSzPct val="25000"/>
              <a:buFont typeface="Cabin"/>
              <a:buNone/>
            </a:pPr>
            <a:r>
              <a:rPr lang="el-GR" sz="3200" u="none" strike="noStrike" cap="none" dirty="0">
                <a:solidFill>
                  <a:srgbClr val="00FF00"/>
                </a:solidFill>
                <a:latin typeface="Arial" charset="0"/>
                <a:ea typeface="Arial" charset="0"/>
                <a:cs typeface="Arial" charset="0"/>
                <a:sym typeface="Cabin"/>
              </a:rPr>
              <a:t>  &lt;όνομα&gt;</a:t>
            </a:r>
            <a:r>
              <a:rPr lang="en-US" sz="3200" u="none" strike="noStrike" cap="none" dirty="0">
                <a:solidFill>
                  <a:srgbClr val="00FF00"/>
                </a:solidFill>
                <a:latin typeface="Arial" charset="0"/>
                <a:ea typeface="Arial" charset="0"/>
                <a:cs typeface="Arial" charset="0"/>
                <a:sym typeface="Cabin"/>
              </a:rPr>
              <a:t>Chuck&lt;/</a:t>
            </a:r>
            <a:r>
              <a:rPr lang="el-GR" sz="3200" u="none" strike="noStrike" cap="none" dirty="0">
                <a:solidFill>
                  <a:srgbClr val="00FF00"/>
                </a:solidFill>
                <a:latin typeface="Arial" charset="0"/>
                <a:ea typeface="Arial" charset="0"/>
                <a:cs typeface="Arial" charset="0"/>
                <a:sym typeface="Cabin"/>
              </a:rPr>
              <a:t>όνομα&gt;</a:t>
            </a:r>
          </a:p>
          <a:p>
            <a:pPr marL="0" marR="0" lvl="0" indent="0" algn="l" rtl="0">
              <a:lnSpc>
                <a:spcPct val="100000"/>
              </a:lnSpc>
              <a:spcBef>
                <a:spcPts val="0"/>
              </a:spcBef>
              <a:spcAft>
                <a:spcPts val="0"/>
              </a:spcAft>
              <a:buClr>
                <a:srgbClr val="00FF00"/>
              </a:buClr>
              <a:buSzPct val="25000"/>
              <a:buFont typeface="Cabin"/>
              <a:buNone/>
            </a:pPr>
            <a:r>
              <a:rPr lang="el-GR" sz="3200" u="none" strike="noStrike" cap="none" dirty="0">
                <a:solidFill>
                  <a:srgbClr val="00FF00"/>
                </a:solidFill>
                <a:latin typeface="Arial" charset="0"/>
                <a:ea typeface="Arial" charset="0"/>
                <a:cs typeface="Arial" charset="0"/>
                <a:sym typeface="Cabin"/>
              </a:rPr>
              <a:t>  &lt;τηλέφωνο </a:t>
            </a:r>
            <a:r>
              <a:rPr lang="en-US" sz="3200" u="none" strike="noStrike" cap="none" dirty="0">
                <a:solidFill>
                  <a:srgbClr val="00FF00"/>
                </a:solidFill>
                <a:latin typeface="Arial" charset="0"/>
                <a:ea typeface="Arial" charset="0"/>
                <a:cs typeface="Arial" charset="0"/>
                <a:sym typeface="Cabin"/>
              </a:rPr>
              <a:t>type="</a:t>
            </a:r>
            <a:r>
              <a:rPr lang="en-US" sz="3200" u="none" strike="noStrike" cap="none" dirty="0" err="1">
                <a:solidFill>
                  <a:srgbClr val="00FF00"/>
                </a:solidFill>
                <a:latin typeface="Arial" charset="0"/>
                <a:ea typeface="Arial" charset="0"/>
                <a:cs typeface="Arial" charset="0"/>
                <a:sym typeface="Cabin"/>
              </a:rPr>
              <a:t>intl</a:t>
            </a:r>
            <a:r>
              <a:rPr lang="en-US" sz="32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     +1 734 303 4456</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   &lt;/</a:t>
            </a:r>
            <a:r>
              <a:rPr lang="el-GR" sz="3200" u="none" strike="noStrike" cap="none" dirty="0">
                <a:solidFill>
                  <a:srgbClr val="00FF00"/>
                </a:solidFill>
                <a:latin typeface="Arial" charset="0"/>
                <a:ea typeface="Arial" charset="0"/>
                <a:cs typeface="Arial" charset="0"/>
                <a:sym typeface="Cabin"/>
              </a:rPr>
              <a:t>τηλέφωνο&gt;</a:t>
            </a:r>
          </a:p>
          <a:p>
            <a:pPr marL="0" marR="0" lvl="0" indent="0" algn="l" rtl="0">
              <a:lnSpc>
                <a:spcPct val="100000"/>
              </a:lnSpc>
              <a:spcBef>
                <a:spcPts val="0"/>
              </a:spcBef>
              <a:spcAft>
                <a:spcPts val="0"/>
              </a:spcAft>
              <a:buClr>
                <a:srgbClr val="00FF00"/>
              </a:buClr>
              <a:buSzPct val="25000"/>
              <a:buFont typeface="Cabin"/>
              <a:buNone/>
            </a:pPr>
            <a:r>
              <a:rPr lang="el-GR" sz="3200" u="none" strike="noStrike" cap="none" dirty="0">
                <a:solidFill>
                  <a:srgbClr val="00FF00"/>
                </a:solidFill>
                <a:latin typeface="Arial" charset="0"/>
                <a:ea typeface="Arial" charset="0"/>
                <a:cs typeface="Arial" charset="0"/>
                <a:sym typeface="Cabin"/>
              </a:rPr>
              <a:t>   &lt;</a:t>
            </a:r>
            <a:r>
              <a:rPr lang="en-US" sz="3200" u="none" strike="noStrike" cap="none" dirty="0">
                <a:solidFill>
                  <a:srgbClr val="00FF00"/>
                </a:solidFill>
                <a:latin typeface="Arial" charset="0"/>
                <a:ea typeface="Arial" charset="0"/>
                <a:cs typeface="Arial" charset="0"/>
                <a:sym typeface="Cabin"/>
              </a:rPr>
              <a:t>email hide="yes" /&gt;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&lt;/</a:t>
            </a:r>
            <a:r>
              <a:rPr lang="el-GR" sz="3200" u="none" strike="noStrike" cap="none" dirty="0">
                <a:solidFill>
                  <a:srgbClr val="00FF00"/>
                </a:solidFill>
                <a:latin typeface="Arial" charset="0"/>
                <a:ea typeface="Arial" charset="0"/>
                <a:cs typeface="Arial" charset="0"/>
                <a:sym typeface="Cabin"/>
              </a:rPr>
              <a:t>άτομο&gt;</a:t>
            </a:r>
          </a:p>
        </p:txBody>
      </p:sp>
      <p:sp>
        <p:nvSpPr>
          <p:cNvPr id="286" name="Shape 286"/>
          <p:cNvSpPr txBox="1"/>
          <p:nvPr/>
        </p:nvSpPr>
        <p:spPr>
          <a:xfrm>
            <a:off x="6015790" y="5473700"/>
            <a:ext cx="10562680" cy="27559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l-GR" sz="3200" u="none" strike="noStrike" cap="none" dirty="0">
                <a:solidFill>
                  <a:srgbClr val="FFFF00"/>
                </a:solidFill>
                <a:latin typeface="Arial" charset="0"/>
                <a:ea typeface="Arial" charset="0"/>
                <a:cs typeface="Arial" charset="0"/>
                <a:sym typeface="Cabin"/>
              </a:rPr>
              <a:t>&lt;άτομο&gt;</a:t>
            </a:r>
          </a:p>
          <a:p>
            <a:pPr marL="0" marR="0" lvl="0" indent="0" algn="l" rtl="0">
              <a:lnSpc>
                <a:spcPct val="100000"/>
              </a:lnSpc>
              <a:spcBef>
                <a:spcPts val="0"/>
              </a:spcBef>
              <a:spcAft>
                <a:spcPts val="0"/>
              </a:spcAft>
              <a:buClr>
                <a:srgbClr val="FFFF00"/>
              </a:buClr>
              <a:buSzPct val="25000"/>
              <a:buFont typeface="Cabin"/>
              <a:buNone/>
            </a:pPr>
            <a:r>
              <a:rPr lang="el-GR" sz="3200" u="none" strike="noStrike" cap="none" dirty="0">
                <a:solidFill>
                  <a:srgbClr val="FFFF00"/>
                </a:solidFill>
                <a:latin typeface="Arial" charset="0"/>
                <a:ea typeface="Arial" charset="0"/>
                <a:cs typeface="Arial" charset="0"/>
                <a:sym typeface="Cabin"/>
              </a:rPr>
              <a:t>  &lt;όνομα&gt;</a:t>
            </a:r>
            <a:r>
              <a:rPr lang="en-US" sz="3200" u="none" strike="noStrike" cap="none" dirty="0">
                <a:solidFill>
                  <a:srgbClr val="FFFF00"/>
                </a:solidFill>
                <a:latin typeface="Arial" charset="0"/>
                <a:ea typeface="Arial" charset="0"/>
                <a:cs typeface="Arial" charset="0"/>
                <a:sym typeface="Cabin"/>
              </a:rPr>
              <a:t>Chuck&lt;/</a:t>
            </a:r>
            <a:r>
              <a:rPr lang="el-GR" sz="3200" u="none" strike="noStrike" cap="none" dirty="0">
                <a:solidFill>
                  <a:srgbClr val="FFFF00"/>
                </a:solidFill>
                <a:latin typeface="Arial" charset="0"/>
                <a:ea typeface="Arial" charset="0"/>
                <a:cs typeface="Arial" charset="0"/>
                <a:sym typeface="Cabin"/>
              </a:rPr>
              <a:t>όνομα&gt;</a:t>
            </a:r>
          </a:p>
          <a:p>
            <a:pPr marL="0" marR="0" lvl="0" indent="0" algn="l" rtl="0">
              <a:lnSpc>
                <a:spcPct val="100000"/>
              </a:lnSpc>
              <a:spcBef>
                <a:spcPts val="0"/>
              </a:spcBef>
              <a:spcAft>
                <a:spcPts val="0"/>
              </a:spcAft>
              <a:buClr>
                <a:srgbClr val="FFFF00"/>
              </a:buClr>
              <a:buSzPct val="25000"/>
              <a:buFont typeface="Cabin"/>
              <a:buNone/>
            </a:pPr>
            <a:r>
              <a:rPr lang="el-GR" sz="3200" u="none" strike="noStrike" cap="none" dirty="0">
                <a:solidFill>
                  <a:srgbClr val="FFFF00"/>
                </a:solidFill>
                <a:latin typeface="Arial" charset="0"/>
                <a:ea typeface="Arial" charset="0"/>
                <a:cs typeface="Arial" charset="0"/>
                <a:sym typeface="Cabin"/>
              </a:rPr>
              <a:t>  &lt;τηλέφωνο </a:t>
            </a:r>
            <a:r>
              <a:rPr lang="en-US" sz="3200" u="none" strike="noStrike" cap="none" dirty="0">
                <a:solidFill>
                  <a:srgbClr val="FFFF00"/>
                </a:solidFill>
                <a:latin typeface="Arial" charset="0"/>
                <a:ea typeface="Arial" charset="0"/>
                <a:cs typeface="Arial" charset="0"/>
                <a:sym typeface="Cabin"/>
              </a:rPr>
              <a:t>type="</a:t>
            </a:r>
            <a:r>
              <a:rPr lang="en-US" sz="3200" u="none" strike="noStrike" cap="none" dirty="0" err="1">
                <a:solidFill>
                  <a:srgbClr val="FFFF00"/>
                </a:solidFill>
                <a:latin typeface="Arial" charset="0"/>
                <a:ea typeface="Arial" charset="0"/>
                <a:cs typeface="Arial" charset="0"/>
                <a:sym typeface="Cabin"/>
              </a:rPr>
              <a:t>intl</a:t>
            </a:r>
            <a:r>
              <a:rPr lang="en-US" sz="3200" u="none" strike="noStrike" cap="none" dirty="0">
                <a:solidFill>
                  <a:srgbClr val="FFFF00"/>
                </a:solidFill>
                <a:latin typeface="Arial" charset="0"/>
                <a:ea typeface="Arial" charset="0"/>
                <a:cs typeface="Arial" charset="0"/>
                <a:sym typeface="Cabin"/>
              </a:rPr>
              <a:t>"&gt;+1 734 303 4456&lt;/</a:t>
            </a:r>
            <a:r>
              <a:rPr lang="el-GR" sz="3200" u="none" strike="noStrike" cap="none" dirty="0">
                <a:solidFill>
                  <a:srgbClr val="FFFF00"/>
                </a:solidFill>
                <a:latin typeface="Arial" charset="0"/>
                <a:ea typeface="Arial" charset="0"/>
                <a:cs typeface="Arial" charset="0"/>
                <a:sym typeface="Cabin"/>
              </a:rPr>
              <a:t>τηλέφωνο&gt;</a:t>
            </a:r>
          </a:p>
          <a:p>
            <a:pPr marL="0" marR="0" lvl="0" indent="0" algn="l" rtl="0">
              <a:lnSpc>
                <a:spcPct val="100000"/>
              </a:lnSpc>
              <a:spcBef>
                <a:spcPts val="0"/>
              </a:spcBef>
              <a:spcAft>
                <a:spcPts val="0"/>
              </a:spcAft>
              <a:buClr>
                <a:srgbClr val="FFFF00"/>
              </a:buClr>
              <a:buSzPct val="25000"/>
              <a:buFont typeface="Cabin"/>
              <a:buNone/>
            </a:pPr>
            <a:r>
              <a:rPr lang="el-GR" sz="3200" u="none" strike="noStrike" cap="none" dirty="0">
                <a:solidFill>
                  <a:srgbClr val="FFFF00"/>
                </a:solidFill>
                <a:latin typeface="Arial" charset="0"/>
                <a:ea typeface="Arial" charset="0"/>
                <a:cs typeface="Arial" charset="0"/>
                <a:sym typeface="Cabin"/>
              </a:rPr>
              <a:t>   &lt;</a:t>
            </a:r>
            <a:r>
              <a:rPr lang="en-US" sz="3200" u="none" strike="noStrike" cap="none" dirty="0">
                <a:solidFill>
                  <a:srgbClr val="FFFF00"/>
                </a:solidFill>
                <a:latin typeface="Arial" charset="0"/>
                <a:ea typeface="Arial" charset="0"/>
                <a:cs typeface="Arial" charset="0"/>
                <a:sym typeface="Cabin"/>
              </a:rPr>
              <a:t>email hide="yes" /&gt;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&lt;/</a:t>
            </a:r>
            <a:r>
              <a:rPr lang="el-GR" sz="3200" u="none" strike="noStrike" cap="none" dirty="0">
                <a:solidFill>
                  <a:srgbClr val="FFFF00"/>
                </a:solidFill>
                <a:latin typeface="Arial" charset="0"/>
                <a:ea typeface="Arial" charset="0"/>
                <a:cs typeface="Arial" charset="0"/>
                <a:sym typeface="Cabin"/>
              </a:rPr>
              <a:t>άτομο&gt;</a:t>
            </a:r>
          </a:p>
        </p:txBody>
      </p:sp>
      <p:sp>
        <p:nvSpPr>
          <p:cNvPr id="287" name="Shape 287"/>
          <p:cNvSpPr txBox="1"/>
          <p:nvPr/>
        </p:nvSpPr>
        <p:spPr>
          <a:xfrm>
            <a:off x="7428463" y="2956760"/>
            <a:ext cx="8406229" cy="264239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Τα άκρα της γραμμής δεν έχουν σημασία. Σε στοιχεία κειμένου οι μη ορατοί χαρακτήρες απορρίπτονται γενικά. Εμείς προσθέτουμε εσοχή μόνο για να είναι πιο εύκολα αναγνώσιμο</a:t>
            </a:r>
            <a:r>
              <a:rPr lang="en-US" sz="3600" u="none" strike="noStrike" cap="none" dirty="0">
                <a:solidFill>
                  <a:schemeClr val="lt1"/>
                </a:solidFill>
                <a:latin typeface="Arial" charset="0"/>
                <a:ea typeface="Arial" charset="0"/>
                <a:cs typeface="Arial" charset="0"/>
                <a:sym typeface="Cabin"/>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Ορολογία </a:t>
            </a:r>
            <a:r>
              <a:rPr lang="en-US" sz="7600" u="none" strike="noStrike" cap="none" dirty="0">
                <a:solidFill>
                  <a:srgbClr val="FFD966"/>
                </a:solidFill>
                <a:latin typeface="Arial" charset="0"/>
                <a:ea typeface="Arial" charset="0"/>
                <a:cs typeface="Arial" charset="0"/>
                <a:sym typeface="Cabin"/>
              </a:rPr>
              <a:t>XML</a:t>
            </a:r>
          </a:p>
        </p:txBody>
      </p:sp>
      <p:sp>
        <p:nvSpPr>
          <p:cNvPr id="300" name="Shape 300"/>
          <p:cNvSpPr txBox="1">
            <a:spLocks noGrp="1"/>
          </p:cNvSpPr>
          <p:nvPr>
            <p:ph type="body" idx="1"/>
          </p:nvPr>
        </p:nvSpPr>
        <p:spPr>
          <a:prstGeom prst="rect">
            <a:avLst/>
          </a:prstGeom>
          <a:noFill/>
          <a:ln>
            <a:noFill/>
          </a:ln>
        </p:spPr>
        <p:txBody>
          <a:bodyPr lIns="38100" tIns="38100" rIns="38100" bIns="38100" anchor="t" anchorCtr="0">
            <a:noAutofit/>
          </a:bodyPr>
          <a:lstStyle/>
          <a:p>
            <a:pPr marL="457200" marR="0" lvl="0" indent="-457200" algn="l" rtl="0">
              <a:lnSpc>
                <a:spcPct val="115000"/>
              </a:lnSpc>
              <a:spcBef>
                <a:spcPts val="1000"/>
              </a:spcBef>
              <a:spcAft>
                <a:spcPts val="1000"/>
              </a:spcAft>
              <a:buSzPct val="100000"/>
              <a:buFont typeface="Cabin"/>
            </a:pPr>
            <a:r>
              <a:rPr lang="el-GR" sz="3600" u="none" strike="noStrike" cap="none" dirty="0">
                <a:solidFill>
                  <a:srgbClr val="00FF00"/>
                </a:solidFill>
                <a:latin typeface="Arial" charset="0"/>
                <a:ea typeface="Arial" charset="0"/>
                <a:cs typeface="Arial" charset="0"/>
                <a:sym typeface="Cabin"/>
              </a:rPr>
              <a:t>Ετικέτες</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υποδεικνύουν την αρχή και το τέλος των στοιχείων</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15000"/>
              </a:lnSpc>
              <a:spcBef>
                <a:spcPts val="1000"/>
              </a:spcBef>
              <a:spcAft>
                <a:spcPts val="1000"/>
              </a:spcAft>
              <a:buSzPct val="100000"/>
              <a:buFont typeface="Cabin"/>
            </a:pPr>
            <a:r>
              <a:rPr lang="el-GR" sz="3600" u="none" strike="noStrike" cap="none" dirty="0">
                <a:solidFill>
                  <a:srgbClr val="FF00FF"/>
                </a:solidFill>
                <a:latin typeface="Arial" charset="0"/>
                <a:ea typeface="Arial" charset="0"/>
                <a:cs typeface="Arial" charset="0"/>
                <a:sym typeface="Cabin"/>
              </a:rPr>
              <a:t>Ιδιότητες</a:t>
            </a:r>
            <a:r>
              <a:rPr lang="en-US" sz="3600" u="none" strike="noStrike" cap="none" dirty="0">
                <a:solidFill>
                  <a:schemeClr val="lt1"/>
                </a:solidFill>
                <a:latin typeface="Arial" charset="0"/>
                <a:ea typeface="Arial" charset="0"/>
                <a:cs typeface="Arial" charset="0"/>
                <a:sym typeface="Cabin"/>
              </a:rPr>
              <a:t> - </a:t>
            </a:r>
            <a:r>
              <a:rPr lang="el-GR" sz="3600" u="none" strike="noStrike" cap="none" dirty="0">
                <a:solidFill>
                  <a:schemeClr val="lt1"/>
                </a:solidFill>
                <a:latin typeface="Arial" charset="0"/>
                <a:ea typeface="Arial" charset="0"/>
                <a:cs typeface="Arial" charset="0"/>
                <a:sym typeface="Cabin"/>
              </a:rPr>
              <a:t>Ζεύγη κλειδιών/τιμών στην ετικέτα έναρξης του XML</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15000"/>
              </a:lnSpc>
              <a:spcBef>
                <a:spcPts val="1000"/>
              </a:spcBef>
              <a:spcAft>
                <a:spcPts val="1000"/>
              </a:spcAft>
              <a:buSzPct val="100000"/>
              <a:buFont typeface="Cabin"/>
            </a:pPr>
            <a:r>
              <a:rPr lang="el-GR" sz="3600" u="none" strike="noStrike" cap="none" dirty="0" err="1">
                <a:solidFill>
                  <a:srgbClr val="FF7F00"/>
                </a:solidFill>
                <a:latin typeface="Arial" charset="0"/>
                <a:ea typeface="Arial" charset="0"/>
                <a:cs typeface="Arial" charset="0"/>
                <a:sym typeface="Cabin"/>
              </a:rPr>
              <a:t>Σειριοποίηση</a:t>
            </a:r>
            <a:r>
              <a:rPr lang="en-US" sz="3600" u="none" strike="noStrike" cap="none" dirty="0">
                <a:solidFill>
                  <a:srgbClr val="FF7F00"/>
                </a:solidFill>
                <a:latin typeface="Arial" charset="0"/>
                <a:ea typeface="Arial" charset="0"/>
                <a:cs typeface="Arial" charset="0"/>
                <a:sym typeface="Cabin"/>
              </a:rPr>
              <a:t> / </a:t>
            </a:r>
            <a:r>
              <a:rPr lang="el-GR" sz="3600" u="none" strike="noStrike" cap="none" dirty="0" err="1">
                <a:solidFill>
                  <a:srgbClr val="FF7F00"/>
                </a:solidFill>
                <a:latin typeface="Arial" charset="0"/>
                <a:ea typeface="Arial" charset="0"/>
                <a:cs typeface="Arial" charset="0"/>
                <a:sym typeface="Cabin"/>
              </a:rPr>
              <a:t>Απο</a:t>
            </a:r>
            <a:r>
              <a:rPr lang="en-US" sz="3600" u="none" strike="noStrike" cap="none" dirty="0">
                <a:solidFill>
                  <a:srgbClr val="FF7F00"/>
                </a:solidFill>
                <a:latin typeface="Arial" charset="0"/>
                <a:ea typeface="Arial" charset="0"/>
                <a:cs typeface="Arial" charset="0"/>
                <a:sym typeface="Cabin"/>
              </a:rPr>
              <a:t>-</a:t>
            </a:r>
            <a:r>
              <a:rPr lang="el-GR" sz="3600" u="none" strike="noStrike" cap="none" dirty="0">
                <a:solidFill>
                  <a:srgbClr val="FF7F00"/>
                </a:solidFill>
                <a:latin typeface="Arial" charset="0"/>
                <a:ea typeface="Arial" charset="0"/>
                <a:cs typeface="Arial" charset="0"/>
                <a:sym typeface="Cabin"/>
              </a:rPr>
              <a:t> </a:t>
            </a:r>
            <a:r>
              <a:rPr lang="el-GR" sz="3600" u="none" strike="noStrike" cap="none" dirty="0" err="1">
                <a:solidFill>
                  <a:srgbClr val="FF7F00"/>
                </a:solidFill>
                <a:latin typeface="Arial" charset="0"/>
                <a:ea typeface="Arial" charset="0"/>
                <a:cs typeface="Arial" charset="0"/>
                <a:sym typeface="Cabin"/>
              </a:rPr>
              <a:t>Σειριοποίηση</a:t>
            </a:r>
            <a:r>
              <a:rPr lang="en-US" sz="3600" u="none" strike="noStrike" cap="none" dirty="0">
                <a:solidFill>
                  <a:schemeClr val="lt1"/>
                </a:solidFill>
                <a:latin typeface="Arial" charset="0"/>
                <a:ea typeface="Arial" charset="0"/>
                <a:cs typeface="Arial" charset="0"/>
                <a:sym typeface="Cabin"/>
              </a:rPr>
              <a:t> - </a:t>
            </a:r>
            <a:r>
              <a:rPr lang="el-GR" sz="3600" u="none" strike="noStrike" cap="none" dirty="0">
                <a:solidFill>
                  <a:schemeClr val="lt1"/>
                </a:solidFill>
                <a:latin typeface="Arial" charset="0"/>
                <a:ea typeface="Arial" charset="0"/>
                <a:cs typeface="Arial" charset="0"/>
                <a:sym typeface="Cabin"/>
              </a:rPr>
              <a:t>Μετατροπή δεδομένων ενός προγράμματος σε μια κοινή μορφή που μπορούν να αποθηκευτούν και/ή να μεταδοθούν μεταξύ συστημάτων με τρόπο ανεξάρτητο από τη γλώσσα προγραμματισμού</a:t>
            </a:r>
            <a:endParaRPr lang="en-US" sz="3600" u="none" strike="noStrike" cap="none" dirty="0">
              <a:solidFill>
                <a:schemeClr val="lt1"/>
              </a:solidFill>
              <a:latin typeface="Arial" charset="0"/>
              <a:ea typeface="Arial" charset="0"/>
              <a:cs typeface="Arial" charset="0"/>
              <a:sym typeface="Cabin"/>
            </a:endParaRPr>
          </a:p>
        </p:txBody>
      </p:sp>
      <p:sp>
        <p:nvSpPr>
          <p:cNvPr id="301" name="Shape 301"/>
          <p:cNvSpPr txBox="1"/>
          <p:nvPr/>
        </p:nvSpPr>
        <p:spPr>
          <a:xfrm>
            <a:off x="4045750" y="7458765"/>
            <a:ext cx="81518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en.wikipedia.org/wiki/Serialization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dirty="0">
                <a:solidFill>
                  <a:srgbClr val="FFD966"/>
                </a:solidFill>
                <a:latin typeface="Arial" charset="0"/>
                <a:ea typeface="Arial" charset="0"/>
                <a:cs typeface="Arial" charset="0"/>
                <a:sym typeface="Cabin"/>
              </a:rPr>
              <a:t>XML </a:t>
            </a:r>
            <a:r>
              <a:rPr lang="el-GR" sz="7600" u="none" strike="noStrike" cap="none" dirty="0">
                <a:solidFill>
                  <a:srgbClr val="FFD966"/>
                </a:solidFill>
                <a:latin typeface="Arial" charset="0"/>
                <a:ea typeface="Arial" charset="0"/>
                <a:cs typeface="Arial" charset="0"/>
                <a:sym typeface="Cabin"/>
              </a:rPr>
              <a:t>ως Δέντρο</a:t>
            </a:r>
            <a:endParaRPr lang="en-US" sz="7600" u="none" strike="noStrike" cap="none" dirty="0">
              <a:solidFill>
                <a:srgbClr val="FFD966"/>
              </a:solidFill>
              <a:latin typeface="Arial" charset="0"/>
              <a:ea typeface="Arial" charset="0"/>
              <a:cs typeface="Arial" charset="0"/>
              <a:sym typeface="Cabin"/>
            </a:endParaRPr>
          </a:p>
        </p:txBody>
      </p:sp>
      <p:sp>
        <p:nvSpPr>
          <p:cNvPr id="307" name="Shape 307"/>
          <p:cNvSpPr txBox="1"/>
          <p:nvPr/>
        </p:nvSpPr>
        <p:spPr>
          <a:xfrm>
            <a:off x="2578100" y="3160711"/>
            <a:ext cx="2727325" cy="38766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&lt;b&gt;</a:t>
            </a:r>
            <a:r>
              <a:rPr lang="en-US" sz="3200" u="none" strike="noStrike" cap="none" dirty="0">
                <a:solidFill>
                  <a:srgbClr val="FF00FF"/>
                </a:solidFill>
                <a:latin typeface="Arial" charset="0"/>
                <a:ea typeface="Arial" charset="0"/>
                <a:cs typeface="Arial" charset="0"/>
                <a:sym typeface="Cabin"/>
              </a:rPr>
              <a:t>X</a:t>
            </a:r>
            <a:r>
              <a:rPr lang="en-US" sz="3200" u="none" strike="noStrike" cap="none" dirty="0">
                <a:solidFill>
                  <a:srgbClr val="FF7F00"/>
                </a:solidFill>
                <a:latin typeface="Arial" charset="0"/>
                <a:ea typeface="Arial" charset="0"/>
                <a:cs typeface="Arial" charset="0"/>
                <a:sym typeface="Cabin"/>
              </a:rPr>
              <a:t>&lt;/b&gt;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&lt;d&gt;</a:t>
            </a:r>
            <a:r>
              <a:rPr lang="en-US" sz="3200" u="none" strike="noStrike" cap="none" dirty="0">
                <a:solidFill>
                  <a:srgbClr val="FF00FF"/>
                </a:solidFill>
                <a:latin typeface="Arial" charset="0"/>
                <a:ea typeface="Arial" charset="0"/>
                <a:cs typeface="Arial" charset="0"/>
                <a:sym typeface="Cabin"/>
              </a:rPr>
              <a:t>Y</a:t>
            </a:r>
            <a:r>
              <a:rPr lang="en-US" sz="3200" u="none" strike="noStrike" cap="none" dirty="0">
                <a:solidFill>
                  <a:srgbClr val="FF7F00"/>
                </a:solidFill>
                <a:latin typeface="Arial" charset="0"/>
                <a:ea typeface="Arial" charset="0"/>
                <a:cs typeface="Arial" charset="0"/>
                <a:sym typeface="Cabin"/>
              </a:rPr>
              <a:t>&lt;/d&gt;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&lt;e&gt;</a:t>
            </a:r>
            <a:r>
              <a:rPr lang="en-US" sz="3200" u="none" strike="noStrike" cap="none" dirty="0">
                <a:solidFill>
                  <a:srgbClr val="FF00FF"/>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&lt;/e&gt;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a:t>
            </a:r>
          </a:p>
        </p:txBody>
      </p:sp>
      <p:grpSp>
        <p:nvGrpSpPr>
          <p:cNvPr id="308" name="Shape 308"/>
          <p:cNvGrpSpPr/>
          <p:nvPr/>
        </p:nvGrpSpPr>
        <p:grpSpPr>
          <a:xfrm>
            <a:off x="10185400" y="2527300"/>
            <a:ext cx="5143499" cy="5524499"/>
            <a:chOff x="0" y="0"/>
            <a:chExt cx="5143499" cy="5524499"/>
          </a:xfrm>
        </p:grpSpPr>
        <p:cxnSp>
          <p:nvCxnSpPr>
            <p:cNvPr id="309" name="Shape 309"/>
            <p:cNvCxnSpPr/>
            <p:nvPr/>
          </p:nvCxnSpPr>
          <p:spPr>
            <a:xfrm>
              <a:off x="430212" y="20542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10" name="Shape 310"/>
            <p:cNvCxnSpPr/>
            <p:nvPr/>
          </p:nvCxnSpPr>
          <p:spPr>
            <a:xfrm>
              <a:off x="2868611" y="36671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11" name="Shape 311"/>
            <p:cNvCxnSpPr/>
            <p:nvPr/>
          </p:nvCxnSpPr>
          <p:spPr>
            <a:xfrm>
              <a:off x="4710112" y="3667125"/>
              <a:ext cx="0" cy="1031875"/>
            </a:xfrm>
            <a:prstGeom prst="straightConnector1">
              <a:avLst/>
            </a:prstGeom>
            <a:noFill/>
            <a:ln w="76200" cap="rnd" cmpd="sng">
              <a:solidFill>
                <a:srgbClr val="FF00FF"/>
              </a:solidFill>
              <a:prstDash val="solid"/>
              <a:miter/>
              <a:headEnd type="none" w="med" len="med"/>
              <a:tailEnd type="none" w="med" len="med"/>
            </a:ln>
          </p:spPr>
        </p:cxnSp>
        <p:sp>
          <p:nvSpPr>
            <p:cNvPr id="313" name="Shape 313"/>
            <p:cNvSpPr/>
            <p:nvPr/>
          </p:nvSpPr>
          <p:spPr>
            <a:xfrm>
              <a:off x="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b</a:t>
              </a:r>
            </a:p>
          </p:txBody>
        </p:sp>
        <p:sp>
          <p:nvSpPr>
            <p:cNvPr id="314" name="Shape 314"/>
            <p:cNvSpPr/>
            <p:nvPr/>
          </p:nvSpPr>
          <p:spPr>
            <a:xfrm>
              <a:off x="327660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c</a:t>
              </a:r>
            </a:p>
          </p:txBody>
        </p:sp>
        <p:sp>
          <p:nvSpPr>
            <p:cNvPr id="315" name="Shape 315"/>
            <p:cNvSpPr/>
            <p:nvPr/>
          </p:nvSpPr>
          <p:spPr>
            <a:xfrm>
              <a:off x="0" y="2882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X</a:t>
              </a:r>
            </a:p>
          </p:txBody>
        </p:sp>
        <p:sp>
          <p:nvSpPr>
            <p:cNvPr id="316" name="Shape 316"/>
            <p:cNvSpPr/>
            <p:nvPr/>
          </p:nvSpPr>
          <p:spPr>
            <a:xfrm>
              <a:off x="24384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d</a:t>
              </a:r>
            </a:p>
          </p:txBody>
        </p:sp>
        <p:sp>
          <p:nvSpPr>
            <p:cNvPr id="317" name="Shape 317"/>
            <p:cNvSpPr/>
            <p:nvPr/>
          </p:nvSpPr>
          <p:spPr>
            <a:xfrm>
              <a:off x="42799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e</a:t>
              </a:r>
            </a:p>
          </p:txBody>
        </p:sp>
        <p:sp>
          <p:nvSpPr>
            <p:cNvPr id="318" name="Shape 318"/>
            <p:cNvSpPr/>
            <p:nvPr/>
          </p:nvSpPr>
          <p:spPr>
            <a:xfrm>
              <a:off x="24384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Y</a:t>
              </a:r>
            </a:p>
          </p:txBody>
        </p:sp>
        <p:sp>
          <p:nvSpPr>
            <p:cNvPr id="319" name="Shape 319"/>
            <p:cNvSpPr/>
            <p:nvPr/>
          </p:nvSpPr>
          <p:spPr>
            <a:xfrm>
              <a:off x="42799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Z</a:t>
              </a:r>
            </a:p>
          </p:txBody>
        </p:sp>
        <p:cxnSp>
          <p:nvCxnSpPr>
            <p:cNvPr id="320" name="Shape 320"/>
            <p:cNvCxnSpPr/>
            <p:nvPr/>
          </p:nvCxnSpPr>
          <p:spPr>
            <a:xfrm flipH="1">
              <a:off x="622299" y="612775"/>
              <a:ext cx="1449386" cy="989012"/>
            </a:xfrm>
            <a:prstGeom prst="straightConnector1">
              <a:avLst/>
            </a:prstGeom>
            <a:noFill/>
            <a:ln w="76200" cap="rnd" cmpd="sng">
              <a:solidFill>
                <a:srgbClr val="FF7F00"/>
              </a:solidFill>
              <a:prstDash val="solid"/>
              <a:miter/>
              <a:headEnd type="none" w="med" len="med"/>
              <a:tailEnd type="none" w="med" len="med"/>
            </a:ln>
          </p:spPr>
        </p:cxnSp>
        <p:cxnSp>
          <p:nvCxnSpPr>
            <p:cNvPr id="321" name="Shape 321"/>
            <p:cNvCxnSpPr/>
            <p:nvPr/>
          </p:nvCxnSpPr>
          <p:spPr>
            <a:xfrm>
              <a:off x="2444750" y="657225"/>
              <a:ext cx="1054100" cy="879474"/>
            </a:xfrm>
            <a:prstGeom prst="straightConnector1">
              <a:avLst/>
            </a:prstGeom>
            <a:noFill/>
            <a:ln w="76200" cap="rnd" cmpd="sng">
              <a:solidFill>
                <a:srgbClr val="FF7F00"/>
              </a:solidFill>
              <a:prstDash val="solid"/>
              <a:miter/>
              <a:headEnd type="none" w="med" len="med"/>
              <a:tailEnd type="none" w="med" len="med"/>
            </a:ln>
          </p:spPr>
        </p:cxnSp>
        <p:cxnSp>
          <p:nvCxnSpPr>
            <p:cNvPr id="322" name="Shape 322"/>
            <p:cNvCxnSpPr/>
            <p:nvPr/>
          </p:nvCxnSpPr>
          <p:spPr>
            <a:xfrm flipH="1">
              <a:off x="2994024" y="2084386"/>
              <a:ext cx="549275" cy="966787"/>
            </a:xfrm>
            <a:prstGeom prst="straightConnector1">
              <a:avLst/>
            </a:prstGeom>
            <a:noFill/>
            <a:ln w="76200" cap="rnd" cmpd="sng">
              <a:solidFill>
                <a:srgbClr val="FF7F00"/>
              </a:solidFill>
              <a:prstDash val="solid"/>
              <a:miter/>
              <a:headEnd type="none" w="med" len="med"/>
              <a:tailEnd type="none" w="med" len="med"/>
            </a:ln>
          </p:spPr>
        </p:cxnSp>
        <p:cxnSp>
          <p:nvCxnSpPr>
            <p:cNvPr id="323" name="Shape 323"/>
            <p:cNvCxnSpPr/>
            <p:nvPr/>
          </p:nvCxnSpPr>
          <p:spPr>
            <a:xfrm>
              <a:off x="3873500" y="2063750"/>
              <a:ext cx="768349" cy="855661"/>
            </a:xfrm>
            <a:prstGeom prst="straightConnector1">
              <a:avLst/>
            </a:prstGeom>
            <a:noFill/>
            <a:ln w="76200" cap="rnd" cmpd="sng">
              <a:solidFill>
                <a:srgbClr val="FF7F00"/>
              </a:solidFill>
              <a:prstDash val="solid"/>
              <a:miter/>
              <a:headEnd type="none" w="med" len="med"/>
              <a:tailEnd type="none" w="med" len="med"/>
            </a:ln>
          </p:spPr>
        </p:cxnSp>
        <p:sp>
          <p:nvSpPr>
            <p:cNvPr id="312" name="Shape 312"/>
            <p:cNvSpPr/>
            <p:nvPr/>
          </p:nvSpPr>
          <p:spPr>
            <a:xfrm>
              <a:off x="1790700" y="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900" u="none" strike="noStrike" cap="none">
                  <a:solidFill>
                    <a:schemeClr val="lt1"/>
                  </a:solidFill>
                  <a:latin typeface="Arial" charset="0"/>
                  <a:ea typeface="Arial" charset="0"/>
                  <a:cs typeface="Arial" charset="0"/>
                  <a:sym typeface="Cabin"/>
                </a:rPr>
                <a:t>a</a:t>
              </a:r>
            </a:p>
          </p:txBody>
        </p:sp>
      </p:grpSp>
      <p:sp>
        <p:nvSpPr>
          <p:cNvPr id="324" name="Shape 324"/>
          <p:cNvSpPr txBox="1"/>
          <p:nvPr/>
        </p:nvSpPr>
        <p:spPr>
          <a:xfrm>
            <a:off x="1941237" y="7226300"/>
            <a:ext cx="2125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Στοιχεία</a:t>
            </a:r>
            <a:endParaRPr lang="en-US" sz="3600" u="none" strike="noStrike" cap="none" dirty="0">
              <a:solidFill>
                <a:srgbClr val="FF7F00"/>
              </a:solidFill>
              <a:latin typeface="Arial" charset="0"/>
              <a:ea typeface="Arial" charset="0"/>
              <a:cs typeface="Arial" charset="0"/>
              <a:sym typeface="Cabin"/>
            </a:endParaRPr>
          </a:p>
        </p:txBody>
      </p:sp>
      <p:sp>
        <p:nvSpPr>
          <p:cNvPr id="325" name="Shape 325"/>
          <p:cNvSpPr txBox="1"/>
          <p:nvPr/>
        </p:nvSpPr>
        <p:spPr>
          <a:xfrm>
            <a:off x="4554450" y="7226300"/>
            <a:ext cx="163780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dirty="0">
                <a:solidFill>
                  <a:srgbClr val="FF00FF"/>
                </a:solidFill>
                <a:latin typeface="Arial" charset="0"/>
                <a:ea typeface="Arial" charset="0"/>
                <a:cs typeface="Arial" charset="0"/>
                <a:sym typeface="Cabin"/>
              </a:rPr>
              <a:t>Κείμενο</a:t>
            </a:r>
            <a:endParaRPr lang="en-US" sz="36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dirty="0">
                <a:solidFill>
                  <a:srgbClr val="FFD966"/>
                </a:solidFill>
                <a:latin typeface="Arial" charset="0"/>
                <a:ea typeface="Arial" charset="0"/>
                <a:cs typeface="Arial" charset="0"/>
                <a:sym typeface="Cabin"/>
              </a:rPr>
              <a:t>XML </a:t>
            </a:r>
            <a:r>
              <a:rPr lang="el-GR" sz="7600" u="none" strike="noStrike" cap="none" dirty="0">
                <a:solidFill>
                  <a:srgbClr val="FFD966"/>
                </a:solidFill>
                <a:latin typeface="Arial" charset="0"/>
                <a:ea typeface="Arial" charset="0"/>
                <a:cs typeface="Arial" charset="0"/>
                <a:sym typeface="Cabin"/>
              </a:rPr>
              <a:t>Κείμενο και Ιδιότητες</a:t>
            </a:r>
            <a:endParaRPr lang="en-US" sz="7600" u="none" strike="noStrike" cap="none" dirty="0">
              <a:solidFill>
                <a:srgbClr val="FFD966"/>
              </a:solidFill>
              <a:latin typeface="Arial" charset="0"/>
              <a:ea typeface="Arial" charset="0"/>
              <a:cs typeface="Arial" charset="0"/>
              <a:sym typeface="Cabin"/>
            </a:endParaRPr>
          </a:p>
        </p:txBody>
      </p:sp>
      <p:sp>
        <p:nvSpPr>
          <p:cNvPr id="331" name="Shape 331"/>
          <p:cNvSpPr txBox="1"/>
          <p:nvPr/>
        </p:nvSpPr>
        <p:spPr>
          <a:xfrm>
            <a:off x="2578100" y="3160711"/>
            <a:ext cx="3675061" cy="38766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&lt;b </a:t>
            </a:r>
            <a:r>
              <a:rPr lang="en-US" sz="3200" u="none" strike="noStrike" cap="none" dirty="0">
                <a:solidFill>
                  <a:srgbClr val="00FF00"/>
                </a:solidFill>
                <a:latin typeface="Arial" charset="0"/>
                <a:ea typeface="Arial" charset="0"/>
                <a:cs typeface="Arial" charset="0"/>
                <a:sym typeface="Cabin"/>
              </a:rPr>
              <a:t>w=</a:t>
            </a:r>
            <a:r>
              <a:rPr lang="en-US" sz="3200" dirty="0">
                <a:solidFill>
                  <a:srgbClr val="00FF00"/>
                </a:solidFill>
              </a:rPr>
              <a:t>"</a:t>
            </a:r>
            <a:r>
              <a:rPr lang="en-US" sz="3200" u="none" strike="noStrike" cap="none" dirty="0">
                <a:solidFill>
                  <a:srgbClr val="00FF00"/>
                </a:solidFill>
                <a:latin typeface="Arial" charset="0"/>
                <a:ea typeface="Arial" charset="0"/>
                <a:cs typeface="Arial" charset="0"/>
                <a:sym typeface="Cabin"/>
              </a:rPr>
              <a:t>5</a:t>
            </a:r>
            <a:r>
              <a:rPr lang="en-US" sz="3200" dirty="0">
                <a:solidFill>
                  <a:srgbClr val="00FF00"/>
                </a:solidFill>
              </a:rPr>
              <a:t>"</a:t>
            </a:r>
            <a:r>
              <a:rPr lang="en-US" sz="3200" u="none" strike="noStrike" cap="none" dirty="0">
                <a:solidFill>
                  <a:srgbClr val="FF7F00"/>
                </a:solidFill>
                <a:latin typeface="Arial" charset="0"/>
                <a:ea typeface="Arial" charset="0"/>
                <a:cs typeface="Arial" charset="0"/>
                <a:sym typeface="Cabin"/>
              </a:rPr>
              <a:t>&gt;</a:t>
            </a:r>
            <a:r>
              <a:rPr lang="en-US" sz="3200" u="none" strike="noStrike" cap="none" dirty="0">
                <a:solidFill>
                  <a:srgbClr val="FF00FF"/>
                </a:solidFill>
                <a:latin typeface="Arial" charset="0"/>
                <a:ea typeface="Arial" charset="0"/>
                <a:cs typeface="Arial" charset="0"/>
                <a:sym typeface="Cabin"/>
              </a:rPr>
              <a:t>X</a:t>
            </a:r>
            <a:r>
              <a:rPr lang="en-US" sz="3200" u="none" strike="noStrike" cap="none" dirty="0">
                <a:solidFill>
                  <a:srgbClr val="FF7F00"/>
                </a:solidFill>
                <a:latin typeface="Arial" charset="0"/>
                <a:ea typeface="Arial" charset="0"/>
                <a:cs typeface="Arial" charset="0"/>
                <a:sym typeface="Cabin"/>
              </a:rPr>
              <a:t>&lt;/b&gt;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&lt;d&gt;</a:t>
            </a:r>
            <a:r>
              <a:rPr lang="en-US" sz="3200" u="none" strike="noStrike" cap="none" dirty="0">
                <a:solidFill>
                  <a:srgbClr val="FF00FF"/>
                </a:solidFill>
                <a:latin typeface="Arial" charset="0"/>
                <a:ea typeface="Arial" charset="0"/>
                <a:cs typeface="Arial" charset="0"/>
                <a:sym typeface="Cabin"/>
              </a:rPr>
              <a:t>Y</a:t>
            </a:r>
            <a:r>
              <a:rPr lang="en-US" sz="3200" u="none" strike="noStrike" cap="none" dirty="0">
                <a:solidFill>
                  <a:srgbClr val="FF7F00"/>
                </a:solidFill>
                <a:latin typeface="Arial" charset="0"/>
                <a:ea typeface="Arial" charset="0"/>
                <a:cs typeface="Arial" charset="0"/>
                <a:sym typeface="Cabin"/>
              </a:rPr>
              <a:t>&lt;/d&gt;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&lt;e&gt;</a:t>
            </a:r>
            <a:r>
              <a:rPr lang="en-US" sz="3200" u="none" strike="noStrike" cap="none" dirty="0">
                <a:solidFill>
                  <a:srgbClr val="FF00FF"/>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&lt;/e&gt;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a:t>
            </a:r>
          </a:p>
        </p:txBody>
      </p:sp>
      <p:cxnSp>
        <p:nvCxnSpPr>
          <p:cNvPr id="332" name="Shape 332"/>
          <p:cNvCxnSpPr/>
          <p:nvPr/>
        </p:nvCxnSpPr>
        <p:spPr>
          <a:xfrm>
            <a:off x="10615611" y="4581525"/>
            <a:ext cx="558799" cy="938212"/>
          </a:xfrm>
          <a:prstGeom prst="straightConnector1">
            <a:avLst/>
          </a:prstGeom>
          <a:noFill/>
          <a:ln w="76200" cap="rnd" cmpd="sng">
            <a:solidFill>
              <a:srgbClr val="FF00FF"/>
            </a:solidFill>
            <a:prstDash val="solid"/>
            <a:miter/>
            <a:headEnd type="none" w="med" len="med"/>
            <a:tailEnd type="none" w="med" len="med"/>
          </a:ln>
        </p:spPr>
      </p:cxnSp>
      <p:cxnSp>
        <p:nvCxnSpPr>
          <p:cNvPr id="333" name="Shape 333"/>
          <p:cNvCxnSpPr/>
          <p:nvPr/>
        </p:nvCxnSpPr>
        <p:spPr>
          <a:xfrm>
            <a:off x="13054011" y="61944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34" name="Shape 334"/>
          <p:cNvCxnSpPr/>
          <p:nvPr/>
        </p:nvCxnSpPr>
        <p:spPr>
          <a:xfrm>
            <a:off x="14895512" y="6194425"/>
            <a:ext cx="0" cy="1031875"/>
          </a:xfrm>
          <a:prstGeom prst="straightConnector1">
            <a:avLst/>
          </a:prstGeom>
          <a:noFill/>
          <a:ln w="76200" cap="rnd" cmpd="sng">
            <a:solidFill>
              <a:srgbClr val="FF00FF"/>
            </a:solidFill>
            <a:prstDash val="solid"/>
            <a:miter/>
            <a:headEnd type="none" w="med" len="med"/>
            <a:tailEnd type="none" w="med" len="med"/>
          </a:ln>
        </p:spPr>
      </p:cxnSp>
      <p:sp>
        <p:nvSpPr>
          <p:cNvPr id="335" name="Shape 335"/>
          <p:cNvSpPr/>
          <p:nvPr/>
        </p:nvSpPr>
        <p:spPr>
          <a:xfrm>
            <a:off x="11976100" y="25273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900" u="none" strike="noStrike" cap="none">
                <a:solidFill>
                  <a:schemeClr val="lt1"/>
                </a:solidFill>
                <a:latin typeface="Arial" charset="0"/>
                <a:ea typeface="Arial" charset="0"/>
                <a:cs typeface="Arial" charset="0"/>
                <a:sym typeface="Cabin"/>
              </a:rPr>
              <a:t>a</a:t>
            </a:r>
          </a:p>
        </p:txBody>
      </p:sp>
      <p:sp>
        <p:nvSpPr>
          <p:cNvPr id="336" name="Shape 336"/>
          <p:cNvSpPr/>
          <p:nvPr/>
        </p:nvSpPr>
        <p:spPr>
          <a:xfrm>
            <a:off x="10185400" y="38735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b</a:t>
            </a:r>
          </a:p>
        </p:txBody>
      </p:sp>
      <p:sp>
        <p:nvSpPr>
          <p:cNvPr id="337" name="Shape 337"/>
          <p:cNvSpPr/>
          <p:nvPr/>
        </p:nvSpPr>
        <p:spPr>
          <a:xfrm>
            <a:off x="13462000" y="38735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c</a:t>
            </a:r>
          </a:p>
        </p:txBody>
      </p:sp>
      <p:sp>
        <p:nvSpPr>
          <p:cNvPr id="338" name="Shape 338"/>
          <p:cNvSpPr/>
          <p:nvPr/>
        </p:nvSpPr>
        <p:spPr>
          <a:xfrm>
            <a:off x="10922000" y="54102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X</a:t>
            </a:r>
          </a:p>
        </p:txBody>
      </p:sp>
      <p:sp>
        <p:nvSpPr>
          <p:cNvPr id="339" name="Shape 339"/>
          <p:cNvSpPr/>
          <p:nvPr/>
        </p:nvSpPr>
        <p:spPr>
          <a:xfrm>
            <a:off x="12623800" y="5410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d</a:t>
            </a:r>
          </a:p>
        </p:txBody>
      </p:sp>
      <p:sp>
        <p:nvSpPr>
          <p:cNvPr id="340" name="Shape 340"/>
          <p:cNvSpPr/>
          <p:nvPr/>
        </p:nvSpPr>
        <p:spPr>
          <a:xfrm>
            <a:off x="14465300" y="5410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e</a:t>
            </a:r>
          </a:p>
        </p:txBody>
      </p:sp>
      <p:sp>
        <p:nvSpPr>
          <p:cNvPr id="341" name="Shape 341"/>
          <p:cNvSpPr/>
          <p:nvPr/>
        </p:nvSpPr>
        <p:spPr>
          <a:xfrm>
            <a:off x="12623800" y="71882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Y</a:t>
            </a:r>
          </a:p>
        </p:txBody>
      </p:sp>
      <p:sp>
        <p:nvSpPr>
          <p:cNvPr id="342" name="Shape 342"/>
          <p:cNvSpPr/>
          <p:nvPr/>
        </p:nvSpPr>
        <p:spPr>
          <a:xfrm>
            <a:off x="14465300" y="71882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Z</a:t>
            </a:r>
          </a:p>
        </p:txBody>
      </p:sp>
      <p:cxnSp>
        <p:nvCxnSpPr>
          <p:cNvPr id="343" name="Shape 343"/>
          <p:cNvCxnSpPr>
            <a:stCxn id="335" idx="3"/>
          </p:cNvCxnSpPr>
          <p:nvPr/>
        </p:nvCxnSpPr>
        <p:spPr>
          <a:xfrm flipH="1">
            <a:off x="10807699" y="3264428"/>
            <a:ext cx="1294872" cy="864659"/>
          </a:xfrm>
          <a:prstGeom prst="straightConnector1">
            <a:avLst/>
          </a:prstGeom>
          <a:noFill/>
          <a:ln w="76200" cap="rnd" cmpd="sng">
            <a:solidFill>
              <a:srgbClr val="FF7F00"/>
            </a:solidFill>
            <a:prstDash val="solid"/>
            <a:miter/>
            <a:headEnd type="none" w="med" len="med"/>
            <a:tailEnd type="none" w="med" len="med"/>
          </a:ln>
        </p:spPr>
      </p:cxnSp>
      <p:cxnSp>
        <p:nvCxnSpPr>
          <p:cNvPr id="344" name="Shape 344"/>
          <p:cNvCxnSpPr/>
          <p:nvPr/>
        </p:nvCxnSpPr>
        <p:spPr>
          <a:xfrm>
            <a:off x="12630150" y="3184525"/>
            <a:ext cx="1054100" cy="879474"/>
          </a:xfrm>
          <a:prstGeom prst="straightConnector1">
            <a:avLst/>
          </a:prstGeom>
          <a:noFill/>
          <a:ln w="76200" cap="rnd" cmpd="sng">
            <a:solidFill>
              <a:srgbClr val="FF7F00"/>
            </a:solidFill>
            <a:prstDash val="solid"/>
            <a:miter/>
            <a:headEnd type="none" w="med" len="med"/>
            <a:tailEnd type="none" w="med" len="med"/>
          </a:ln>
        </p:spPr>
      </p:cxnSp>
      <p:cxnSp>
        <p:nvCxnSpPr>
          <p:cNvPr id="345" name="Shape 345"/>
          <p:cNvCxnSpPr/>
          <p:nvPr/>
        </p:nvCxnSpPr>
        <p:spPr>
          <a:xfrm flipH="1">
            <a:off x="13179424" y="4611687"/>
            <a:ext cx="549275" cy="966787"/>
          </a:xfrm>
          <a:prstGeom prst="straightConnector1">
            <a:avLst/>
          </a:prstGeom>
          <a:noFill/>
          <a:ln w="76200" cap="rnd" cmpd="sng">
            <a:solidFill>
              <a:srgbClr val="FF7F00"/>
            </a:solidFill>
            <a:prstDash val="solid"/>
            <a:miter/>
            <a:headEnd type="none" w="med" len="med"/>
            <a:tailEnd type="none" w="med" len="med"/>
          </a:ln>
        </p:spPr>
      </p:cxnSp>
      <p:cxnSp>
        <p:nvCxnSpPr>
          <p:cNvPr id="346" name="Shape 346"/>
          <p:cNvCxnSpPr/>
          <p:nvPr/>
        </p:nvCxnSpPr>
        <p:spPr>
          <a:xfrm>
            <a:off x="14058900" y="4591050"/>
            <a:ext cx="768349" cy="855661"/>
          </a:xfrm>
          <a:prstGeom prst="straightConnector1">
            <a:avLst/>
          </a:prstGeom>
          <a:noFill/>
          <a:ln w="76200" cap="rnd" cmpd="sng">
            <a:solidFill>
              <a:srgbClr val="FF7F00"/>
            </a:solidFill>
            <a:prstDash val="solid"/>
            <a:miter/>
            <a:headEnd type="none" w="med" len="med"/>
            <a:tailEnd type="none" w="med" len="med"/>
          </a:ln>
        </p:spPr>
      </p:cxnSp>
      <p:cxnSp>
        <p:nvCxnSpPr>
          <p:cNvPr id="347" name="Shape 347"/>
          <p:cNvCxnSpPr/>
          <p:nvPr/>
        </p:nvCxnSpPr>
        <p:spPr>
          <a:xfrm flipH="1">
            <a:off x="10029824" y="4706937"/>
            <a:ext cx="417511" cy="769937"/>
          </a:xfrm>
          <a:prstGeom prst="straightConnector1">
            <a:avLst/>
          </a:prstGeom>
          <a:noFill/>
          <a:ln w="76200" cap="rnd" cmpd="sng">
            <a:solidFill>
              <a:srgbClr val="00FF00"/>
            </a:solidFill>
            <a:prstDash val="solid"/>
            <a:miter/>
            <a:headEnd type="none" w="med" len="med"/>
            <a:tailEnd type="none" w="med" len="med"/>
          </a:ln>
        </p:spPr>
      </p:cxnSp>
      <p:sp>
        <p:nvSpPr>
          <p:cNvPr id="348" name="Shape 348"/>
          <p:cNvSpPr/>
          <p:nvPr/>
        </p:nvSpPr>
        <p:spPr>
          <a:xfrm>
            <a:off x="9436100" y="5410200"/>
            <a:ext cx="863599" cy="863599"/>
          </a:xfrm>
          <a:prstGeom prst="ellipse">
            <a:avLst/>
          </a:prstGeom>
          <a:solidFill>
            <a:srgbClr val="00F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5</a:t>
            </a:r>
          </a:p>
        </p:txBody>
      </p:sp>
      <p:sp>
        <p:nvSpPr>
          <p:cNvPr id="349" name="Shape 349"/>
          <p:cNvSpPr txBox="1"/>
          <p:nvPr/>
        </p:nvSpPr>
        <p:spPr>
          <a:xfrm>
            <a:off x="8128000" y="4298950"/>
            <a:ext cx="1670200"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3600" u="none" strike="noStrike" cap="none" dirty="0">
                <a:solidFill>
                  <a:srgbClr val="00FF00"/>
                </a:solidFill>
                <a:latin typeface="Arial" charset="0"/>
                <a:ea typeface="Arial" charset="0"/>
                <a:cs typeface="Arial" charset="0"/>
                <a:sym typeface="Cabin"/>
              </a:rPr>
              <a:t>ιδιότητα </a:t>
            </a:r>
            <a:r>
              <a:rPr lang="en-US" sz="3600" u="none" strike="noStrike" cap="none" dirty="0">
                <a:solidFill>
                  <a:srgbClr val="00FF00"/>
                </a:solidFill>
                <a:latin typeface="Arial" charset="0"/>
                <a:ea typeface="Arial" charset="0"/>
                <a:cs typeface="Arial" charset="0"/>
                <a:sym typeface="Cabin"/>
              </a:rPr>
              <a:t>w</a:t>
            </a:r>
          </a:p>
        </p:txBody>
      </p:sp>
      <p:sp>
        <p:nvSpPr>
          <p:cNvPr id="350" name="Shape 350"/>
          <p:cNvSpPr txBox="1"/>
          <p:nvPr/>
        </p:nvSpPr>
        <p:spPr>
          <a:xfrm>
            <a:off x="11182361" y="4305300"/>
            <a:ext cx="1776411"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κόμβος κειμένου</a:t>
            </a:r>
            <a:endParaRPr lang="en-US" sz="3600" u="none" strike="noStrike" cap="none" dirty="0">
              <a:solidFill>
                <a:srgbClr val="FF00FF"/>
              </a:solidFill>
              <a:latin typeface="Arial" charset="0"/>
              <a:ea typeface="Arial" charset="0"/>
              <a:cs typeface="Arial" charset="0"/>
              <a:sym typeface="Cabin"/>
            </a:endParaRPr>
          </a:p>
        </p:txBody>
      </p:sp>
      <p:sp>
        <p:nvSpPr>
          <p:cNvPr id="27" name="Shape 324"/>
          <p:cNvSpPr txBox="1"/>
          <p:nvPr/>
        </p:nvSpPr>
        <p:spPr>
          <a:xfrm>
            <a:off x="1941237" y="7226300"/>
            <a:ext cx="2125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Στοιχεία</a:t>
            </a:r>
            <a:endParaRPr lang="en-US" sz="3600" u="none" strike="noStrike" cap="none" dirty="0">
              <a:solidFill>
                <a:srgbClr val="FF7F00"/>
              </a:solidFill>
              <a:latin typeface="Arial" charset="0"/>
              <a:ea typeface="Arial" charset="0"/>
              <a:cs typeface="Arial" charset="0"/>
              <a:sym typeface="Cabin"/>
            </a:endParaRPr>
          </a:p>
        </p:txBody>
      </p:sp>
      <p:sp>
        <p:nvSpPr>
          <p:cNvPr id="28" name="Shape 325"/>
          <p:cNvSpPr txBox="1"/>
          <p:nvPr/>
        </p:nvSpPr>
        <p:spPr>
          <a:xfrm>
            <a:off x="4554450" y="7226300"/>
            <a:ext cx="1698711"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Κείμενο</a:t>
            </a:r>
            <a:endParaRPr lang="en-US" sz="36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573086" y="439863"/>
            <a:ext cx="11556999"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dirty="0">
                <a:solidFill>
                  <a:srgbClr val="FFD966"/>
                </a:solidFill>
                <a:latin typeface="Arial" charset="0"/>
                <a:ea typeface="Arial" charset="0"/>
                <a:cs typeface="Arial" charset="0"/>
                <a:sym typeface="Cabin"/>
              </a:rPr>
              <a:t>XML </a:t>
            </a:r>
            <a:r>
              <a:rPr lang="el-GR" sz="7600" u="none" strike="noStrike" cap="none" dirty="0">
                <a:solidFill>
                  <a:srgbClr val="FFD966"/>
                </a:solidFill>
                <a:latin typeface="Arial" charset="0"/>
                <a:ea typeface="Arial" charset="0"/>
                <a:cs typeface="Arial" charset="0"/>
                <a:sym typeface="Cabin"/>
              </a:rPr>
              <a:t>ως Μονοπάτια/</a:t>
            </a:r>
            <a:r>
              <a:rPr lang="en-US" sz="7600" u="none" strike="noStrike" cap="none" dirty="0">
                <a:solidFill>
                  <a:srgbClr val="FFD966"/>
                </a:solidFill>
                <a:latin typeface="Arial" charset="0"/>
                <a:ea typeface="Arial" charset="0"/>
                <a:cs typeface="Arial" charset="0"/>
                <a:sym typeface="Cabin"/>
              </a:rPr>
              <a:t>Paths</a:t>
            </a:r>
          </a:p>
        </p:txBody>
      </p:sp>
      <p:sp>
        <p:nvSpPr>
          <p:cNvPr id="358" name="Shape 358"/>
          <p:cNvSpPr txBox="1"/>
          <p:nvPr/>
        </p:nvSpPr>
        <p:spPr>
          <a:xfrm>
            <a:off x="1121943" y="2790616"/>
            <a:ext cx="2470149" cy="38766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&lt;a&gt;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&lt;b&gt;</a:t>
            </a:r>
            <a:r>
              <a:rPr lang="en-US" sz="3200" u="none" strike="noStrike" cap="none" dirty="0">
                <a:solidFill>
                  <a:srgbClr val="FF00FF"/>
                </a:solidFill>
                <a:latin typeface="Arial" charset="0"/>
                <a:ea typeface="Arial" charset="0"/>
                <a:cs typeface="Arial" charset="0"/>
                <a:sym typeface="Cabin"/>
              </a:rPr>
              <a:t>X</a:t>
            </a:r>
            <a:r>
              <a:rPr lang="en-US" sz="3200" u="none" strike="noStrike" cap="none" dirty="0">
                <a:solidFill>
                  <a:srgbClr val="FF7F00"/>
                </a:solidFill>
                <a:latin typeface="Arial" charset="0"/>
                <a:ea typeface="Arial" charset="0"/>
                <a:cs typeface="Arial" charset="0"/>
                <a:sym typeface="Cabin"/>
              </a:rPr>
              <a:t>&lt;/b&gt;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&lt;d&gt;</a:t>
            </a:r>
            <a:r>
              <a:rPr lang="en-US" sz="3200" u="none" strike="noStrike" cap="none" dirty="0">
                <a:solidFill>
                  <a:srgbClr val="FF00FF"/>
                </a:solidFill>
                <a:latin typeface="Arial" charset="0"/>
                <a:ea typeface="Arial" charset="0"/>
                <a:cs typeface="Arial" charset="0"/>
                <a:sym typeface="Cabin"/>
              </a:rPr>
              <a:t>Y</a:t>
            </a:r>
            <a:r>
              <a:rPr lang="en-US" sz="3200" u="none" strike="noStrike" cap="none" dirty="0">
                <a:solidFill>
                  <a:srgbClr val="FF7F00"/>
                </a:solidFill>
                <a:latin typeface="Arial" charset="0"/>
                <a:ea typeface="Arial" charset="0"/>
                <a:cs typeface="Arial" charset="0"/>
                <a:sym typeface="Cabin"/>
              </a:rPr>
              <a:t>&lt;/d&gt;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&lt;e&gt;</a:t>
            </a:r>
            <a:r>
              <a:rPr lang="en-US" sz="3200" u="none" strike="noStrike" cap="none" dirty="0">
                <a:solidFill>
                  <a:srgbClr val="FF00FF"/>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&lt;/e&gt;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  </a:t>
            </a:r>
          </a:p>
        </p:txBody>
      </p:sp>
      <p:grpSp>
        <p:nvGrpSpPr>
          <p:cNvPr id="359" name="Shape 359"/>
          <p:cNvGrpSpPr/>
          <p:nvPr/>
        </p:nvGrpSpPr>
        <p:grpSpPr>
          <a:xfrm>
            <a:off x="10058400" y="1635200"/>
            <a:ext cx="5143499" cy="5524499"/>
            <a:chOff x="0" y="0"/>
            <a:chExt cx="5143499" cy="5524499"/>
          </a:xfrm>
        </p:grpSpPr>
        <p:cxnSp>
          <p:nvCxnSpPr>
            <p:cNvPr id="360" name="Shape 360"/>
            <p:cNvCxnSpPr/>
            <p:nvPr/>
          </p:nvCxnSpPr>
          <p:spPr>
            <a:xfrm>
              <a:off x="430212" y="20542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61" name="Shape 361"/>
            <p:cNvCxnSpPr/>
            <p:nvPr/>
          </p:nvCxnSpPr>
          <p:spPr>
            <a:xfrm>
              <a:off x="2868611" y="36671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62" name="Shape 362"/>
            <p:cNvCxnSpPr/>
            <p:nvPr/>
          </p:nvCxnSpPr>
          <p:spPr>
            <a:xfrm>
              <a:off x="4710112" y="3667125"/>
              <a:ext cx="0" cy="1031875"/>
            </a:xfrm>
            <a:prstGeom prst="straightConnector1">
              <a:avLst/>
            </a:prstGeom>
            <a:noFill/>
            <a:ln w="76200" cap="rnd" cmpd="sng">
              <a:solidFill>
                <a:srgbClr val="FF00FF"/>
              </a:solidFill>
              <a:prstDash val="solid"/>
              <a:miter/>
              <a:headEnd type="none" w="med" len="med"/>
              <a:tailEnd type="none" w="med" len="med"/>
            </a:ln>
          </p:spPr>
        </p:cxnSp>
        <p:sp>
          <p:nvSpPr>
            <p:cNvPr id="363" name="Shape 363"/>
            <p:cNvSpPr/>
            <p:nvPr/>
          </p:nvSpPr>
          <p:spPr>
            <a:xfrm>
              <a:off x="1790700" y="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900" u="none" strike="noStrike" cap="none">
                  <a:solidFill>
                    <a:schemeClr val="lt1"/>
                  </a:solidFill>
                  <a:latin typeface="Arial" charset="0"/>
                  <a:ea typeface="Arial" charset="0"/>
                  <a:cs typeface="Arial" charset="0"/>
                  <a:sym typeface="Cabin"/>
                </a:rPr>
                <a:t>a</a:t>
              </a:r>
            </a:p>
          </p:txBody>
        </p:sp>
        <p:sp>
          <p:nvSpPr>
            <p:cNvPr id="364" name="Shape 364"/>
            <p:cNvSpPr/>
            <p:nvPr/>
          </p:nvSpPr>
          <p:spPr>
            <a:xfrm>
              <a:off x="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b</a:t>
              </a:r>
            </a:p>
          </p:txBody>
        </p:sp>
        <p:sp>
          <p:nvSpPr>
            <p:cNvPr id="365" name="Shape 365"/>
            <p:cNvSpPr/>
            <p:nvPr/>
          </p:nvSpPr>
          <p:spPr>
            <a:xfrm>
              <a:off x="327660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c</a:t>
              </a:r>
            </a:p>
          </p:txBody>
        </p:sp>
        <p:sp>
          <p:nvSpPr>
            <p:cNvPr id="366" name="Shape 366"/>
            <p:cNvSpPr/>
            <p:nvPr/>
          </p:nvSpPr>
          <p:spPr>
            <a:xfrm>
              <a:off x="0" y="2882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X</a:t>
              </a:r>
            </a:p>
          </p:txBody>
        </p:sp>
        <p:sp>
          <p:nvSpPr>
            <p:cNvPr id="367" name="Shape 367"/>
            <p:cNvSpPr/>
            <p:nvPr/>
          </p:nvSpPr>
          <p:spPr>
            <a:xfrm>
              <a:off x="24384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d</a:t>
              </a:r>
            </a:p>
          </p:txBody>
        </p:sp>
        <p:sp>
          <p:nvSpPr>
            <p:cNvPr id="368" name="Shape 368"/>
            <p:cNvSpPr/>
            <p:nvPr/>
          </p:nvSpPr>
          <p:spPr>
            <a:xfrm>
              <a:off x="42799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e</a:t>
              </a:r>
            </a:p>
          </p:txBody>
        </p:sp>
        <p:sp>
          <p:nvSpPr>
            <p:cNvPr id="369" name="Shape 369"/>
            <p:cNvSpPr/>
            <p:nvPr/>
          </p:nvSpPr>
          <p:spPr>
            <a:xfrm>
              <a:off x="24384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Y</a:t>
              </a:r>
            </a:p>
          </p:txBody>
        </p:sp>
        <p:sp>
          <p:nvSpPr>
            <p:cNvPr id="370" name="Shape 370"/>
            <p:cNvSpPr/>
            <p:nvPr/>
          </p:nvSpPr>
          <p:spPr>
            <a:xfrm>
              <a:off x="42799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Z</a:t>
              </a:r>
            </a:p>
          </p:txBody>
        </p:sp>
        <p:cxnSp>
          <p:nvCxnSpPr>
            <p:cNvPr id="371" name="Shape 371"/>
            <p:cNvCxnSpPr/>
            <p:nvPr/>
          </p:nvCxnSpPr>
          <p:spPr>
            <a:xfrm flipH="1">
              <a:off x="622299" y="612775"/>
              <a:ext cx="1449386" cy="989012"/>
            </a:xfrm>
            <a:prstGeom prst="straightConnector1">
              <a:avLst/>
            </a:prstGeom>
            <a:noFill/>
            <a:ln w="76200" cap="rnd" cmpd="sng">
              <a:solidFill>
                <a:srgbClr val="FF7F00"/>
              </a:solidFill>
              <a:prstDash val="solid"/>
              <a:miter/>
              <a:headEnd type="none" w="med" len="med"/>
              <a:tailEnd type="none" w="med" len="med"/>
            </a:ln>
          </p:spPr>
        </p:cxnSp>
        <p:cxnSp>
          <p:nvCxnSpPr>
            <p:cNvPr id="372" name="Shape 372"/>
            <p:cNvCxnSpPr/>
            <p:nvPr/>
          </p:nvCxnSpPr>
          <p:spPr>
            <a:xfrm>
              <a:off x="2444750" y="657225"/>
              <a:ext cx="1054100" cy="879474"/>
            </a:xfrm>
            <a:prstGeom prst="straightConnector1">
              <a:avLst/>
            </a:prstGeom>
            <a:noFill/>
            <a:ln w="76200" cap="rnd" cmpd="sng">
              <a:solidFill>
                <a:srgbClr val="FF7F00"/>
              </a:solidFill>
              <a:prstDash val="solid"/>
              <a:miter/>
              <a:headEnd type="none" w="med" len="med"/>
              <a:tailEnd type="none" w="med" len="med"/>
            </a:ln>
          </p:spPr>
        </p:cxnSp>
        <p:cxnSp>
          <p:nvCxnSpPr>
            <p:cNvPr id="373" name="Shape 373"/>
            <p:cNvCxnSpPr/>
            <p:nvPr/>
          </p:nvCxnSpPr>
          <p:spPr>
            <a:xfrm flipH="1">
              <a:off x="2994024" y="2084386"/>
              <a:ext cx="549275" cy="966787"/>
            </a:xfrm>
            <a:prstGeom prst="straightConnector1">
              <a:avLst/>
            </a:prstGeom>
            <a:noFill/>
            <a:ln w="76200" cap="rnd" cmpd="sng">
              <a:solidFill>
                <a:srgbClr val="FF7F00"/>
              </a:solidFill>
              <a:prstDash val="solid"/>
              <a:miter/>
              <a:headEnd type="none" w="med" len="med"/>
              <a:tailEnd type="none" w="med" len="med"/>
            </a:ln>
          </p:spPr>
        </p:cxnSp>
        <p:cxnSp>
          <p:nvCxnSpPr>
            <p:cNvPr id="374" name="Shape 374"/>
            <p:cNvCxnSpPr/>
            <p:nvPr/>
          </p:nvCxnSpPr>
          <p:spPr>
            <a:xfrm>
              <a:off x="3873500" y="2063750"/>
              <a:ext cx="768349" cy="855661"/>
            </a:xfrm>
            <a:prstGeom prst="straightConnector1">
              <a:avLst/>
            </a:prstGeom>
            <a:noFill/>
            <a:ln w="76200" cap="rnd" cmpd="sng">
              <a:solidFill>
                <a:srgbClr val="FF7F00"/>
              </a:solidFill>
              <a:prstDash val="solid"/>
              <a:miter/>
              <a:headEnd type="none" w="med" len="med"/>
              <a:tailEnd type="none" w="med" len="med"/>
            </a:ln>
          </p:spPr>
        </p:cxnSp>
      </p:grpSp>
      <p:sp>
        <p:nvSpPr>
          <p:cNvPr id="375" name="Shape 375"/>
          <p:cNvSpPr txBox="1"/>
          <p:nvPr/>
        </p:nvSpPr>
        <p:spPr>
          <a:xfrm>
            <a:off x="5953543" y="3740562"/>
            <a:ext cx="2693569" cy="168468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/a/b </a:t>
            </a:r>
            <a:r>
              <a:rPr lang="en-US" sz="3200" u="none" strike="noStrike" cap="none" dirty="0">
                <a:solidFill>
                  <a:schemeClr val="lt1"/>
                </a:solidFill>
                <a:latin typeface="Arial" charset="0"/>
                <a:ea typeface="Arial" charset="0"/>
                <a:cs typeface="Arial" charset="0"/>
                <a:sym typeface="Cabin"/>
              </a:rPr>
              <a:t>       </a:t>
            </a:r>
            <a:r>
              <a:rPr lang="en-US" sz="3200" u="none" strike="noStrike" cap="none" dirty="0">
                <a:solidFill>
                  <a:srgbClr val="FF00FF"/>
                </a:solidFill>
                <a:latin typeface="Arial" charset="0"/>
                <a:ea typeface="Arial" charset="0"/>
                <a:cs typeface="Arial" charset="0"/>
                <a:sym typeface="Cabin"/>
              </a:rPr>
              <a:t>X</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/a/c/d </a:t>
            </a:r>
            <a:r>
              <a:rPr lang="en-US" sz="3200" u="none" strike="noStrike" cap="none" dirty="0">
                <a:solidFill>
                  <a:schemeClr val="lt1"/>
                </a:solidFill>
                <a:latin typeface="Arial" charset="0"/>
                <a:ea typeface="Arial" charset="0"/>
                <a:cs typeface="Arial" charset="0"/>
                <a:sym typeface="Cabin"/>
              </a:rPr>
              <a:t>    </a:t>
            </a:r>
            <a:r>
              <a:rPr lang="en-US" sz="3200" u="none" strike="noStrike" cap="none" dirty="0">
                <a:solidFill>
                  <a:srgbClr val="FF00FF"/>
                </a:solidFill>
                <a:latin typeface="Arial" charset="0"/>
                <a:ea typeface="Arial" charset="0"/>
                <a:cs typeface="Arial" charset="0"/>
                <a:sym typeface="Cabin"/>
              </a:rPr>
              <a:t>Y</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/a/c/e </a:t>
            </a:r>
            <a:r>
              <a:rPr lang="en-US" sz="3200" u="none" strike="noStrike" cap="none" dirty="0">
                <a:solidFill>
                  <a:schemeClr val="lt1"/>
                </a:solidFill>
                <a:latin typeface="Arial" charset="0"/>
                <a:ea typeface="Arial" charset="0"/>
                <a:cs typeface="Arial" charset="0"/>
                <a:sym typeface="Cabin"/>
              </a:rPr>
              <a:t>   </a:t>
            </a:r>
            <a:r>
              <a:rPr lang="en-US" sz="3200" u="none" strike="noStrike" cap="none" dirty="0">
                <a:solidFill>
                  <a:srgbClr val="FF00FF"/>
                </a:solidFill>
                <a:latin typeface="Arial" charset="0"/>
                <a:ea typeface="Arial" charset="0"/>
                <a:cs typeface="Arial" charset="0"/>
                <a:sym typeface="Cabin"/>
              </a:rPr>
              <a:t> Z</a:t>
            </a:r>
          </a:p>
        </p:txBody>
      </p:sp>
      <p:sp>
        <p:nvSpPr>
          <p:cNvPr id="376" name="Shape 376"/>
          <p:cNvSpPr/>
          <p:nvPr/>
        </p:nvSpPr>
        <p:spPr>
          <a:xfrm>
            <a:off x="4022303" y="3947904"/>
            <a:ext cx="1270000" cy="1270000"/>
          </a:xfrm>
          <a:prstGeom prst="rightArrow">
            <a:avLst>
              <a:gd name="adj1" fmla="val 43456"/>
              <a:gd name="adj2" fmla="val 18960"/>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5" name="Shape 324"/>
          <p:cNvSpPr txBox="1"/>
          <p:nvPr/>
        </p:nvSpPr>
        <p:spPr>
          <a:xfrm>
            <a:off x="1941237" y="7226300"/>
            <a:ext cx="2125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Στοιχεία</a:t>
            </a:r>
            <a:endParaRPr lang="en-US" sz="3600" u="none" strike="noStrike" cap="none" dirty="0">
              <a:solidFill>
                <a:srgbClr val="FF7F00"/>
              </a:solidFill>
              <a:latin typeface="Arial" charset="0"/>
              <a:ea typeface="Arial" charset="0"/>
              <a:cs typeface="Arial" charset="0"/>
              <a:sym typeface="Cabin"/>
            </a:endParaRPr>
          </a:p>
        </p:txBody>
      </p:sp>
      <p:sp>
        <p:nvSpPr>
          <p:cNvPr id="26" name="Shape 325"/>
          <p:cNvSpPr txBox="1"/>
          <p:nvPr/>
        </p:nvSpPr>
        <p:spPr>
          <a:xfrm>
            <a:off x="4554450" y="7226300"/>
            <a:ext cx="1782182"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Κείμενο</a:t>
            </a:r>
            <a:endParaRPr lang="en-US" sz="36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Σχήμα </a:t>
            </a:r>
            <a:r>
              <a:rPr lang="en-US" sz="7600" u="none" strike="noStrike" cap="none" dirty="0">
                <a:solidFill>
                  <a:srgbClr val="FFD966"/>
                </a:solidFill>
                <a:latin typeface="Arial" charset="0"/>
                <a:ea typeface="Arial" charset="0"/>
                <a:cs typeface="Arial" charset="0"/>
                <a:sym typeface="Cabin"/>
              </a:rPr>
              <a:t>XML</a:t>
            </a:r>
          </a:p>
        </p:txBody>
      </p:sp>
      <p:sp>
        <p:nvSpPr>
          <p:cNvPr id="384" name="Shape 384"/>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Περιγράφοντας μια «</a:t>
            </a:r>
            <a:r>
              <a:rPr lang="el-GR" sz="3400" dirty="0">
                <a:solidFill>
                  <a:srgbClr val="FFFF00"/>
                </a:solidFill>
                <a:latin typeface="Arial" charset="0"/>
                <a:cs typeface="Arial" charset="0"/>
                <a:sym typeface="Cabin"/>
              </a:rPr>
              <a:t>σύμβαση</a:t>
            </a:r>
            <a:r>
              <a:rPr lang="el-GR" sz="3200" u="none" strike="noStrike" cap="none" dirty="0">
                <a:solidFill>
                  <a:schemeClr val="lt1"/>
                </a:solidFill>
                <a:latin typeface="Arial" charset="0"/>
                <a:ea typeface="Arial" charset="0"/>
                <a:cs typeface="Arial" charset="0"/>
                <a:sym typeface="Cabin"/>
              </a:rPr>
              <a:t>» ως προς το τι είναι αποδεκτό στην XML</a:t>
            </a:r>
            <a:endParaRPr lang="en-US" sz="3200" u="none" strike="noStrike" cap="none" dirty="0">
              <a:solidFill>
                <a:schemeClr val="lt1"/>
              </a:solidFill>
              <a:latin typeface="Arial" charset="0"/>
              <a:ea typeface="Arial" charset="0"/>
              <a:cs typeface="Arial" charset="0"/>
              <a:sym typeface="Cabin"/>
            </a:endParaRPr>
          </a:p>
        </p:txBody>
      </p:sp>
      <p:sp>
        <p:nvSpPr>
          <p:cNvPr id="385" name="Shape 385"/>
          <p:cNvSpPr txBox="1"/>
          <p:nvPr/>
        </p:nvSpPr>
        <p:spPr>
          <a:xfrm>
            <a:off x="4056250" y="6499455"/>
            <a:ext cx="85706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http://en.wikipedia.org/wiki/Xml_schema</a:t>
            </a:r>
          </a:p>
        </p:txBody>
      </p:sp>
      <p:sp>
        <p:nvSpPr>
          <p:cNvPr id="386" name="Shape 386"/>
          <p:cNvSpPr txBox="1"/>
          <p:nvPr/>
        </p:nvSpPr>
        <p:spPr>
          <a:xfrm>
            <a:off x="3848100" y="7107030"/>
            <a:ext cx="8879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http://en.wikibooks.org/wiki/XML_Schema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1168300" y="576947"/>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Σχήμα </a:t>
            </a:r>
            <a:r>
              <a:rPr lang="en-US" sz="7600" u="none" strike="noStrike" cap="none" dirty="0">
                <a:solidFill>
                  <a:srgbClr val="FFD966"/>
                </a:solidFill>
                <a:latin typeface="Arial" charset="0"/>
                <a:ea typeface="Arial" charset="0"/>
                <a:cs typeface="Arial" charset="0"/>
                <a:sym typeface="Cabin"/>
              </a:rPr>
              <a:t>XML</a:t>
            </a:r>
          </a:p>
        </p:txBody>
      </p:sp>
      <p:sp>
        <p:nvSpPr>
          <p:cNvPr id="392" name="Shape 392"/>
          <p:cNvSpPr txBox="1">
            <a:spLocks noGrp="1"/>
          </p:cNvSpPr>
          <p:nvPr>
            <p:ph type="body" idx="1"/>
          </p:nvPr>
        </p:nvSpPr>
        <p:spPr>
          <a:xfrm>
            <a:off x="893345" y="2354847"/>
            <a:ext cx="14469311" cy="5702399"/>
          </a:xfrm>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Περιγραφή της </a:t>
            </a:r>
            <a:r>
              <a:rPr lang="el-GR" sz="3600" dirty="0">
                <a:solidFill>
                  <a:srgbClr val="FFFF00"/>
                </a:solidFill>
                <a:latin typeface="Arial" charset="0"/>
                <a:cs typeface="Arial" charset="0"/>
                <a:sym typeface="Cabin"/>
              </a:rPr>
              <a:t>αποδεκτής</a:t>
            </a:r>
            <a:r>
              <a:rPr lang="el-GR" sz="3600" u="none" strike="noStrike" cap="none" dirty="0">
                <a:solidFill>
                  <a:schemeClr val="lt1"/>
                </a:solidFill>
                <a:latin typeface="Arial" charset="0"/>
                <a:ea typeface="Arial" charset="0"/>
                <a:cs typeface="Arial" charset="0"/>
                <a:sym typeface="Cabin"/>
              </a:rPr>
              <a:t> </a:t>
            </a:r>
            <a:r>
              <a:rPr lang="el-GR" sz="3600" dirty="0">
                <a:solidFill>
                  <a:srgbClr val="FFFF00"/>
                </a:solidFill>
                <a:latin typeface="Arial" charset="0"/>
                <a:cs typeface="Arial" charset="0"/>
                <a:sym typeface="Cabin"/>
              </a:rPr>
              <a:t>μορφής</a:t>
            </a:r>
            <a:r>
              <a:rPr lang="el-GR" sz="3600" u="none" strike="noStrike" cap="none" dirty="0">
                <a:solidFill>
                  <a:schemeClr val="lt1"/>
                </a:solidFill>
                <a:latin typeface="Arial" charset="0"/>
                <a:ea typeface="Arial" charset="0"/>
                <a:cs typeface="Arial" charset="0"/>
                <a:sym typeface="Cabin"/>
              </a:rPr>
              <a:t> ενός εγγράφου </a:t>
            </a:r>
            <a:r>
              <a:rPr lang="en-US" sz="3600" u="sng" strike="noStrike" cap="none" dirty="0">
                <a:solidFill>
                  <a:srgbClr val="FFFF00"/>
                </a:solidFill>
                <a:latin typeface="Arial" charset="0"/>
                <a:ea typeface="Arial" charset="0"/>
                <a:cs typeface="Arial" charset="0"/>
                <a:sym typeface="Cabin"/>
                <a:hlinkClick r:id="rId3"/>
              </a:rPr>
              <a:t>XML</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Εκφράζει περιορισμούς στη δομή και το περιεχόμενο των εγγράφων</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pPr>
            <a:r>
              <a:rPr lang="el-GR" sz="3600" u="none" strike="noStrike" cap="none" dirty="0">
                <a:solidFill>
                  <a:schemeClr val="lt1"/>
                </a:solidFill>
                <a:latin typeface="Arial" charset="0"/>
                <a:ea typeface="Arial" charset="0"/>
                <a:cs typeface="Arial" charset="0"/>
                <a:sym typeface="Cabin"/>
              </a:rPr>
              <a:t>Συχνά χρησιμοποιείται για τον καθορισμό μιας «</a:t>
            </a:r>
            <a:r>
              <a:rPr lang="el-GR" sz="3600" dirty="0">
                <a:solidFill>
                  <a:srgbClr val="FFFF00"/>
                </a:solidFill>
                <a:latin typeface="Arial" charset="0"/>
                <a:cs typeface="Arial" charset="0"/>
                <a:sym typeface="Cabin"/>
              </a:rPr>
              <a:t>σύμβασης</a:t>
            </a:r>
            <a:r>
              <a:rPr lang="el-GR" sz="3600" u="none" strike="noStrike" cap="none" dirty="0">
                <a:solidFill>
                  <a:schemeClr val="lt1"/>
                </a:solidFill>
                <a:latin typeface="Arial" charset="0"/>
                <a:ea typeface="Arial" charset="0"/>
                <a:cs typeface="Arial" charset="0"/>
                <a:sym typeface="Cabin"/>
              </a:rPr>
              <a:t>» μεταξύ συστημάτων – «Το σύστημά μου θα δέχεται μόνο XML που συμμορφώνεται με αυτό το συγκεκριμένο Σχήμα».</a:t>
            </a:r>
            <a:endParaRPr lang="en-US" sz="3600" b="0" i="0" u="none" strike="noStrike" cap="none" dirty="0">
              <a:solidFill>
                <a:schemeClr val="lt1"/>
              </a:solidFill>
              <a:latin typeface="Arial"/>
              <a:ea typeface="Arial"/>
              <a:cs typeface="Arial"/>
              <a:sym typeface="Arial"/>
            </a:endParaRPr>
          </a:p>
          <a:p>
            <a:pPr marL="457200" marR="0" lvl="0" indent="-457200" algn="l" rtl="0">
              <a:lnSpc>
                <a:spcPct val="100000"/>
              </a:lnSpc>
              <a:spcBef>
                <a:spcPts val="3500"/>
              </a:spcBef>
              <a:spcAft>
                <a:spcPts val="1000"/>
              </a:spcAft>
              <a:buSzPct val="100000"/>
            </a:pPr>
            <a:r>
              <a:rPr lang="el-GR" sz="3600" u="none" strike="noStrike" cap="none" dirty="0">
                <a:solidFill>
                  <a:schemeClr val="lt1"/>
                </a:solidFill>
                <a:latin typeface="Arial" charset="0"/>
                <a:ea typeface="Arial" charset="0"/>
                <a:cs typeface="Arial" charset="0"/>
                <a:sym typeface="Cabin"/>
              </a:rPr>
              <a:t>Εάν ένα συγκεκριμένο κομμάτι XML πληροί τις προδιαγραφές του Σχήματος - λέγεται ότι το «</a:t>
            </a:r>
            <a:r>
              <a:rPr lang="el-GR" sz="3600" dirty="0">
                <a:solidFill>
                  <a:srgbClr val="FFFF00"/>
                </a:solidFill>
                <a:latin typeface="Arial" charset="0"/>
                <a:cs typeface="Arial" charset="0"/>
                <a:sym typeface="Cabin"/>
              </a:rPr>
              <a:t>επικυρώνει</a:t>
            </a:r>
            <a:r>
              <a:rPr lang="el-GR" sz="3600" u="none" strike="noStrike" cap="none" dirty="0">
                <a:solidFill>
                  <a:schemeClr val="lt1"/>
                </a:solidFill>
                <a:latin typeface="Arial" charset="0"/>
                <a:ea typeface="Arial" charset="0"/>
                <a:cs typeface="Arial" charset="0"/>
                <a:sym typeface="Cabin"/>
              </a:rPr>
              <a:t>»</a:t>
            </a:r>
            <a:endParaRPr lang="en-US" sz="3600" b="0" i="0" u="none" strike="noStrike" cap="none" dirty="0">
              <a:solidFill>
                <a:schemeClr val="lt1"/>
              </a:solidFill>
              <a:latin typeface="Arial"/>
              <a:ea typeface="Arial"/>
              <a:cs typeface="Arial"/>
              <a:sym typeface="Arial"/>
            </a:endParaRPr>
          </a:p>
        </p:txBody>
      </p:sp>
      <p:sp>
        <p:nvSpPr>
          <p:cNvPr id="393" name="Shape 393"/>
          <p:cNvSpPr txBox="1"/>
          <p:nvPr/>
        </p:nvSpPr>
        <p:spPr>
          <a:xfrm>
            <a:off x="4203700" y="8445798"/>
            <a:ext cx="8780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http://en.wikipedia.org/wiki/Xml_schema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p:nvPr/>
        </p:nvSpPr>
        <p:spPr>
          <a:xfrm>
            <a:off x="10345276" y="2711785"/>
            <a:ext cx="5326981" cy="3962399"/>
          </a:xfrm>
          <a:prstGeom prst="rect">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None/>
            </a:pPr>
            <a:endParaRPr sz="76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err="1">
                <a:solidFill>
                  <a:schemeClr val="lt1"/>
                </a:solidFill>
                <a:latin typeface="Arial" charset="0"/>
                <a:ea typeface="Arial" charset="0"/>
                <a:cs typeface="Arial" charset="0"/>
                <a:sym typeface="Cabin"/>
              </a:rPr>
              <a:t>Επικυρωτής</a:t>
            </a:r>
            <a:endParaRPr lang="en-US" sz="7600" u="none" strike="noStrike" cap="none" dirty="0">
              <a:solidFill>
                <a:schemeClr val="lt1"/>
              </a:solidFill>
              <a:latin typeface="Arial" charset="0"/>
              <a:ea typeface="Arial" charset="0"/>
              <a:cs typeface="Arial" charset="0"/>
              <a:sym typeface="Cabin"/>
            </a:endParaRPr>
          </a:p>
        </p:txBody>
      </p:sp>
      <p:sp>
        <p:nvSpPr>
          <p:cNvPr id="399" name="Shape 399"/>
          <p:cNvSpPr txBox="1"/>
          <p:nvPr/>
        </p:nvSpPr>
        <p:spPr>
          <a:xfrm>
            <a:off x="1366293" y="5759450"/>
            <a:ext cx="6126556" cy="914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5600" u="none" strike="noStrike" cap="none" dirty="0">
                <a:solidFill>
                  <a:srgbClr val="00FF00"/>
                </a:solidFill>
                <a:latin typeface="Arial" charset="0"/>
                <a:ea typeface="Arial" charset="0"/>
                <a:cs typeface="Arial" charset="0"/>
                <a:sym typeface="Cabin"/>
              </a:rPr>
              <a:t>Σύμβαση Σχήματος </a:t>
            </a:r>
            <a:r>
              <a:rPr lang="en-US" sz="5600" u="none" strike="noStrike" cap="none" dirty="0">
                <a:solidFill>
                  <a:srgbClr val="00FF00"/>
                </a:solidFill>
                <a:latin typeface="Arial" charset="0"/>
                <a:ea typeface="Arial" charset="0"/>
                <a:cs typeface="Arial" charset="0"/>
                <a:sym typeface="Cabin"/>
              </a:rPr>
              <a:t>XML</a:t>
            </a:r>
          </a:p>
        </p:txBody>
      </p:sp>
      <p:sp>
        <p:nvSpPr>
          <p:cNvPr id="400" name="Shape 400"/>
          <p:cNvSpPr txBox="1"/>
          <p:nvPr/>
        </p:nvSpPr>
        <p:spPr>
          <a:xfrm>
            <a:off x="2072966" y="2520950"/>
            <a:ext cx="4794250" cy="914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5600" u="none" strike="noStrike" cap="none" dirty="0">
                <a:solidFill>
                  <a:srgbClr val="FFFF00"/>
                </a:solidFill>
                <a:latin typeface="Arial" charset="0"/>
                <a:ea typeface="Arial" charset="0"/>
                <a:cs typeface="Arial" charset="0"/>
                <a:sym typeface="Cabin"/>
              </a:rPr>
              <a:t>Έγγραφο </a:t>
            </a:r>
            <a:r>
              <a:rPr lang="en-US" sz="5600" u="none" strike="noStrike" cap="none" dirty="0">
                <a:solidFill>
                  <a:srgbClr val="FFFF00"/>
                </a:solidFill>
                <a:latin typeface="Arial" charset="0"/>
                <a:ea typeface="Arial" charset="0"/>
                <a:cs typeface="Arial" charset="0"/>
                <a:sym typeface="Cabin"/>
              </a:rPr>
              <a:t>XML</a:t>
            </a:r>
          </a:p>
        </p:txBody>
      </p:sp>
      <p:cxnSp>
        <p:nvCxnSpPr>
          <p:cNvPr id="401" name="Shape 401"/>
          <p:cNvCxnSpPr>
            <a:cxnSpLocks/>
          </p:cNvCxnSpPr>
          <p:nvPr/>
        </p:nvCxnSpPr>
        <p:spPr>
          <a:xfrm flipH="1" flipV="1">
            <a:off x="7666038" y="3184524"/>
            <a:ext cx="2456530" cy="857251"/>
          </a:xfrm>
          <a:prstGeom prst="straightConnector1">
            <a:avLst/>
          </a:prstGeom>
          <a:noFill/>
          <a:ln w="76200" cap="rnd" cmpd="sng">
            <a:solidFill>
              <a:srgbClr val="FFFF00"/>
            </a:solidFill>
            <a:prstDash val="solid"/>
            <a:miter/>
            <a:headEnd type="stealth" w="med" len="med"/>
            <a:tailEnd type="none" w="med" len="med"/>
          </a:ln>
        </p:spPr>
      </p:cxnSp>
      <p:pic>
        <p:nvPicPr>
          <p:cNvPr id="402" name="Shape 402"/>
          <p:cNvPicPr preferRelativeResize="0"/>
          <p:nvPr/>
        </p:nvPicPr>
        <p:blipFill rotWithShape="1">
          <a:blip r:embed="rId3">
            <a:alphaModFix/>
          </a:blip>
          <a:srcRect/>
          <a:stretch/>
        </p:blipFill>
        <p:spPr>
          <a:xfrm>
            <a:off x="12199936" y="3022600"/>
            <a:ext cx="1617662" cy="1638300"/>
          </a:xfrm>
          <a:prstGeom prst="rect">
            <a:avLst/>
          </a:prstGeom>
          <a:noFill/>
          <a:ln>
            <a:noFill/>
          </a:ln>
        </p:spPr>
      </p:pic>
      <p:cxnSp>
        <p:nvCxnSpPr>
          <p:cNvPr id="403" name="Shape 403"/>
          <p:cNvCxnSpPr>
            <a:cxnSpLocks/>
          </p:cNvCxnSpPr>
          <p:nvPr/>
        </p:nvCxnSpPr>
        <p:spPr>
          <a:xfrm flipH="1">
            <a:off x="7666037" y="5261811"/>
            <a:ext cx="2456531" cy="881026"/>
          </a:xfrm>
          <a:prstGeom prst="straightConnector1">
            <a:avLst/>
          </a:prstGeom>
          <a:noFill/>
          <a:ln w="76200" cap="rnd" cmpd="sng">
            <a:solidFill>
              <a:srgbClr val="00FF00"/>
            </a:solidFill>
            <a:prstDash val="solid"/>
            <a:miter/>
            <a:headEnd type="stealth" w="med" len="med"/>
            <a:tailEnd type="none" w="med" len="med"/>
          </a:ln>
        </p:spPr>
      </p:cxnSp>
      <p:sp>
        <p:nvSpPr>
          <p:cNvPr id="404" name="Shape 404"/>
          <p:cNvSpPr txBox="1"/>
          <p:nvPr/>
        </p:nvSpPr>
        <p:spPr>
          <a:xfrm>
            <a:off x="10345276" y="778711"/>
            <a:ext cx="5326981" cy="1003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5400" u="none" strike="noStrike" cap="none" dirty="0">
                <a:solidFill>
                  <a:srgbClr val="FFD966"/>
                </a:solidFill>
                <a:latin typeface="Arial" charset="0"/>
                <a:ea typeface="Arial" charset="0"/>
                <a:cs typeface="Arial" charset="0"/>
                <a:sym typeface="Cabin"/>
              </a:rPr>
              <a:t>Επικύρωση </a:t>
            </a:r>
            <a:r>
              <a:rPr lang="en-US" sz="5400" u="none" strike="noStrike" cap="none" dirty="0">
                <a:solidFill>
                  <a:srgbClr val="FFD966"/>
                </a:solidFill>
                <a:latin typeface="Arial" charset="0"/>
                <a:ea typeface="Arial" charset="0"/>
                <a:cs typeface="Arial" charset="0"/>
                <a:sym typeface="Cabin"/>
              </a:rPr>
              <a:t>XML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Shape 410"/>
          <p:cNvSpPr txBox="1"/>
          <p:nvPr/>
        </p:nvSpPr>
        <p:spPr>
          <a:xfrm>
            <a:off x="818145" y="1816100"/>
            <a:ext cx="8025396" cy="2324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a:t>
            </a:r>
            <a:r>
              <a:rPr lang="el-GR" sz="3000" u="none" strike="noStrike" cap="none" dirty="0">
                <a:solidFill>
                  <a:srgbClr val="FFFF00"/>
                </a:solidFill>
                <a:latin typeface="Arial" charset="0"/>
                <a:ea typeface="Arial" charset="0"/>
                <a:cs typeface="Arial" charset="0"/>
                <a:sym typeface="Cabin"/>
              </a:rPr>
              <a:t>άτομο</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   &lt;</a:t>
            </a:r>
            <a:r>
              <a:rPr lang="el-GR" sz="3000" dirty="0">
                <a:solidFill>
                  <a:srgbClr val="FFFF00"/>
                </a:solidFill>
                <a:latin typeface="Arial" charset="0"/>
                <a:ea typeface="Arial" charset="0"/>
                <a:cs typeface="Arial" charset="0"/>
                <a:sym typeface="Cabin"/>
              </a:rPr>
              <a:t>επίθετο</a:t>
            </a:r>
            <a:r>
              <a:rPr lang="en-US" sz="3000" u="none" strike="noStrike" cap="none" dirty="0">
                <a:solidFill>
                  <a:srgbClr val="FFFF00"/>
                </a:solidFill>
                <a:latin typeface="Arial" charset="0"/>
                <a:ea typeface="Arial" charset="0"/>
                <a:cs typeface="Arial" charset="0"/>
                <a:sym typeface="Cabin"/>
              </a:rPr>
              <a:t>&gt;Severance&lt;/</a:t>
            </a:r>
            <a:r>
              <a:rPr lang="el-GR" sz="3000" u="none" strike="noStrike" cap="none" dirty="0">
                <a:solidFill>
                  <a:srgbClr val="FFFF00"/>
                </a:solidFill>
                <a:latin typeface="Arial" charset="0"/>
                <a:ea typeface="Arial" charset="0"/>
                <a:cs typeface="Arial" charset="0"/>
                <a:sym typeface="Cabin"/>
              </a:rPr>
              <a:t>επίθετο</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   &lt;</a:t>
            </a:r>
            <a:r>
              <a:rPr lang="el-GR" sz="3000" u="none" strike="noStrike" cap="none" dirty="0">
                <a:solidFill>
                  <a:srgbClr val="FFFF00"/>
                </a:solidFill>
                <a:latin typeface="Arial" charset="0"/>
                <a:ea typeface="Arial" charset="0"/>
                <a:cs typeface="Arial" charset="0"/>
                <a:sym typeface="Cabin"/>
              </a:rPr>
              <a:t>ηλικία</a:t>
            </a:r>
            <a:r>
              <a:rPr lang="en-US" sz="3000" u="none" strike="noStrike" cap="none" dirty="0">
                <a:solidFill>
                  <a:srgbClr val="FFFF00"/>
                </a:solidFill>
                <a:latin typeface="Arial" charset="0"/>
                <a:ea typeface="Arial" charset="0"/>
                <a:cs typeface="Arial" charset="0"/>
                <a:sym typeface="Cabin"/>
              </a:rPr>
              <a:t>&gt;17&lt;/</a:t>
            </a:r>
            <a:r>
              <a:rPr lang="el-GR" sz="3000" u="none" strike="noStrike" cap="none" dirty="0">
                <a:solidFill>
                  <a:srgbClr val="FFFF00"/>
                </a:solidFill>
                <a:latin typeface="Arial" charset="0"/>
                <a:ea typeface="Arial" charset="0"/>
                <a:cs typeface="Arial" charset="0"/>
                <a:sym typeface="Cabin"/>
              </a:rPr>
              <a:t>ηλικία</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   &lt;</a:t>
            </a:r>
            <a:r>
              <a:rPr lang="el-GR" sz="3000" u="none" strike="noStrike" cap="none" dirty="0" err="1">
                <a:solidFill>
                  <a:srgbClr val="FFFF00"/>
                </a:solidFill>
                <a:latin typeface="Arial" charset="0"/>
                <a:ea typeface="Arial" charset="0"/>
                <a:cs typeface="Arial" charset="0"/>
                <a:sym typeface="Cabin"/>
              </a:rPr>
              <a:t>ημγεννησης</a:t>
            </a:r>
            <a:r>
              <a:rPr lang="en-US" sz="3000" u="none" strike="noStrike" cap="none" dirty="0">
                <a:solidFill>
                  <a:srgbClr val="FFFF00"/>
                </a:solidFill>
                <a:latin typeface="Arial" charset="0"/>
                <a:ea typeface="Arial" charset="0"/>
                <a:cs typeface="Arial" charset="0"/>
                <a:sym typeface="Cabin"/>
              </a:rPr>
              <a:t>&gt;2001-04-17&lt;/</a:t>
            </a:r>
            <a:r>
              <a:rPr lang="el-GR" sz="3000" u="none" strike="noStrike" cap="none" dirty="0" err="1">
                <a:solidFill>
                  <a:srgbClr val="FFFF00"/>
                </a:solidFill>
                <a:latin typeface="Arial" charset="0"/>
                <a:ea typeface="Arial" charset="0"/>
                <a:cs typeface="Arial" charset="0"/>
                <a:sym typeface="Cabin"/>
              </a:rPr>
              <a:t>ημγεννησης</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a:t>
            </a:r>
            <a:r>
              <a:rPr lang="el-GR" sz="3000" u="none" strike="noStrike" cap="none" dirty="0">
                <a:solidFill>
                  <a:srgbClr val="FFFF00"/>
                </a:solidFill>
                <a:latin typeface="Arial" charset="0"/>
                <a:ea typeface="Arial" charset="0"/>
                <a:cs typeface="Arial" charset="0"/>
                <a:sym typeface="Cabin"/>
              </a:rPr>
              <a:t>άτομο</a:t>
            </a:r>
            <a:r>
              <a:rPr lang="en-US" sz="3000" u="none" strike="noStrike" cap="none" dirty="0">
                <a:solidFill>
                  <a:srgbClr val="FFFF00"/>
                </a:solidFill>
                <a:latin typeface="Arial" charset="0"/>
                <a:ea typeface="Arial" charset="0"/>
                <a:cs typeface="Arial" charset="0"/>
                <a:sym typeface="Cabin"/>
              </a:rPr>
              <a:t>&gt;</a:t>
            </a:r>
          </a:p>
        </p:txBody>
      </p:sp>
      <p:sp>
        <p:nvSpPr>
          <p:cNvPr id="411" name="Shape 411"/>
          <p:cNvSpPr txBox="1"/>
          <p:nvPr/>
        </p:nvSpPr>
        <p:spPr>
          <a:xfrm>
            <a:off x="795325" y="5150990"/>
            <a:ext cx="8870399" cy="3260311"/>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&lt;</a:t>
            </a:r>
            <a:r>
              <a:rPr lang="en-US" sz="2900" u="none" strike="noStrike" cap="none" dirty="0" err="1">
                <a:solidFill>
                  <a:srgbClr val="00FF00"/>
                </a:solidFill>
                <a:latin typeface="Arial" charset="0"/>
                <a:ea typeface="Arial" charset="0"/>
                <a:cs typeface="Arial" charset="0"/>
                <a:sym typeface="Cabin"/>
              </a:rPr>
              <a:t>xs:complexType</a:t>
            </a:r>
            <a:r>
              <a:rPr lang="en-US" sz="2900" u="none" strike="noStrike" cap="none" dirty="0">
                <a:solidFill>
                  <a:srgbClr val="00FF00"/>
                </a:solidFill>
                <a:latin typeface="Arial" charset="0"/>
                <a:ea typeface="Arial" charset="0"/>
                <a:cs typeface="Arial" charset="0"/>
                <a:sym typeface="Cabin"/>
              </a:rPr>
              <a:t> name="</a:t>
            </a:r>
            <a:r>
              <a:rPr lang="el-GR" sz="2900" u="none" strike="noStrike" cap="none" dirty="0">
                <a:solidFill>
                  <a:srgbClr val="00FF00"/>
                </a:solidFill>
                <a:latin typeface="Arial" charset="0"/>
                <a:ea typeface="Arial" charset="0"/>
                <a:cs typeface="Arial" charset="0"/>
                <a:sym typeface="Cabin"/>
              </a:rPr>
              <a:t>άτομο</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  &lt;</a:t>
            </a:r>
            <a:r>
              <a:rPr lang="en-US" sz="2900" u="none" strike="noStrike" cap="none" dirty="0" err="1">
                <a:solidFill>
                  <a:srgbClr val="00FF00"/>
                </a:solidFill>
                <a:latin typeface="Arial" charset="0"/>
                <a:ea typeface="Arial" charset="0"/>
                <a:cs typeface="Arial" charset="0"/>
                <a:sym typeface="Cabin"/>
              </a:rPr>
              <a:t>xs:sequence</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    &lt;</a:t>
            </a:r>
            <a:r>
              <a:rPr lang="en-US" sz="2900" u="none" strike="noStrike" cap="none" dirty="0" err="1">
                <a:solidFill>
                  <a:srgbClr val="00FF00"/>
                </a:solidFill>
                <a:latin typeface="Arial" charset="0"/>
                <a:ea typeface="Arial" charset="0"/>
                <a:cs typeface="Arial" charset="0"/>
                <a:sym typeface="Cabin"/>
              </a:rPr>
              <a:t>xs:element</a:t>
            </a:r>
            <a:r>
              <a:rPr lang="en-US" sz="2900" u="none" strike="noStrike" cap="none" dirty="0">
                <a:solidFill>
                  <a:srgbClr val="00FF00"/>
                </a:solidFill>
                <a:latin typeface="Arial" charset="0"/>
                <a:ea typeface="Arial" charset="0"/>
                <a:cs typeface="Arial" charset="0"/>
                <a:sym typeface="Cabin"/>
              </a:rPr>
              <a:t> name="</a:t>
            </a:r>
            <a:r>
              <a:rPr lang="el-GR" sz="2900" u="none" strike="noStrike" cap="none" dirty="0">
                <a:solidFill>
                  <a:srgbClr val="00FF00"/>
                </a:solidFill>
                <a:latin typeface="Arial" charset="0"/>
                <a:ea typeface="Arial" charset="0"/>
                <a:cs typeface="Arial" charset="0"/>
                <a:sym typeface="Cabin"/>
              </a:rPr>
              <a:t>επίθετο</a:t>
            </a:r>
            <a:r>
              <a:rPr lang="en-US" sz="2900" u="none" strike="noStrike" cap="none" dirty="0">
                <a:solidFill>
                  <a:srgbClr val="00FF00"/>
                </a:solidFill>
                <a:latin typeface="Arial" charset="0"/>
                <a:ea typeface="Arial" charset="0"/>
                <a:cs typeface="Arial" charset="0"/>
                <a:sym typeface="Cabin"/>
              </a:rPr>
              <a:t>" type="</a:t>
            </a:r>
            <a:r>
              <a:rPr lang="en-US" sz="2900" u="none" strike="noStrike" cap="none" dirty="0" err="1">
                <a:solidFill>
                  <a:srgbClr val="00FF00"/>
                </a:solidFill>
                <a:latin typeface="Arial" charset="0"/>
                <a:ea typeface="Arial" charset="0"/>
                <a:cs typeface="Arial" charset="0"/>
                <a:sym typeface="Cabin"/>
              </a:rPr>
              <a:t>xs:string</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    &lt;</a:t>
            </a:r>
            <a:r>
              <a:rPr lang="en-US" sz="2900" u="none" strike="noStrike" cap="none" dirty="0" err="1">
                <a:solidFill>
                  <a:srgbClr val="00FF00"/>
                </a:solidFill>
                <a:latin typeface="Arial" charset="0"/>
                <a:ea typeface="Arial" charset="0"/>
                <a:cs typeface="Arial" charset="0"/>
                <a:sym typeface="Cabin"/>
              </a:rPr>
              <a:t>xs:element</a:t>
            </a:r>
            <a:r>
              <a:rPr lang="en-US" sz="2900" u="none" strike="noStrike" cap="none" dirty="0">
                <a:solidFill>
                  <a:srgbClr val="00FF00"/>
                </a:solidFill>
                <a:latin typeface="Arial" charset="0"/>
                <a:ea typeface="Arial" charset="0"/>
                <a:cs typeface="Arial" charset="0"/>
                <a:sym typeface="Cabin"/>
              </a:rPr>
              <a:t> name="</a:t>
            </a:r>
            <a:r>
              <a:rPr lang="el-GR" sz="2900" u="none" strike="noStrike" cap="none" dirty="0">
                <a:solidFill>
                  <a:srgbClr val="00FF00"/>
                </a:solidFill>
                <a:latin typeface="Arial" charset="0"/>
                <a:ea typeface="Arial" charset="0"/>
                <a:cs typeface="Arial" charset="0"/>
                <a:sym typeface="Cabin"/>
              </a:rPr>
              <a:t>ηλικία</a:t>
            </a:r>
            <a:r>
              <a:rPr lang="en-US" sz="2900" u="none" strike="noStrike" cap="none" dirty="0">
                <a:solidFill>
                  <a:srgbClr val="00FF00"/>
                </a:solidFill>
                <a:latin typeface="Arial" charset="0"/>
                <a:ea typeface="Arial" charset="0"/>
                <a:cs typeface="Arial" charset="0"/>
                <a:sym typeface="Cabin"/>
              </a:rPr>
              <a:t>" type="</a:t>
            </a:r>
            <a:r>
              <a:rPr lang="en-US" sz="2900" u="none" strike="noStrike" cap="none" dirty="0" err="1">
                <a:solidFill>
                  <a:srgbClr val="00FF00"/>
                </a:solidFill>
                <a:latin typeface="Arial" charset="0"/>
                <a:ea typeface="Arial" charset="0"/>
                <a:cs typeface="Arial" charset="0"/>
                <a:sym typeface="Cabin"/>
              </a:rPr>
              <a:t>xs:integer</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    &lt;</a:t>
            </a:r>
            <a:r>
              <a:rPr lang="en-US" sz="2900" u="none" strike="noStrike" cap="none" dirty="0" err="1">
                <a:solidFill>
                  <a:srgbClr val="00FF00"/>
                </a:solidFill>
                <a:latin typeface="Arial" charset="0"/>
                <a:ea typeface="Arial" charset="0"/>
                <a:cs typeface="Arial" charset="0"/>
                <a:sym typeface="Cabin"/>
              </a:rPr>
              <a:t>xs:element</a:t>
            </a:r>
            <a:r>
              <a:rPr lang="en-US" sz="2900" u="none" strike="noStrike" cap="none" dirty="0">
                <a:solidFill>
                  <a:srgbClr val="00FF00"/>
                </a:solidFill>
                <a:latin typeface="Arial" charset="0"/>
                <a:ea typeface="Arial" charset="0"/>
                <a:cs typeface="Arial" charset="0"/>
                <a:sym typeface="Cabin"/>
              </a:rPr>
              <a:t> name="</a:t>
            </a:r>
            <a:r>
              <a:rPr lang="el-GR" sz="2900" u="none" strike="noStrike" cap="none" dirty="0" err="1">
                <a:solidFill>
                  <a:srgbClr val="00FF00"/>
                </a:solidFill>
                <a:latin typeface="Arial" charset="0"/>
                <a:ea typeface="Arial" charset="0"/>
                <a:cs typeface="Arial" charset="0"/>
                <a:sym typeface="Cabin"/>
              </a:rPr>
              <a:t>ημγεννησης</a:t>
            </a:r>
            <a:r>
              <a:rPr lang="en-US" sz="2900" u="none" strike="noStrike" cap="none" dirty="0">
                <a:solidFill>
                  <a:srgbClr val="00FF00"/>
                </a:solidFill>
                <a:latin typeface="Arial" charset="0"/>
                <a:ea typeface="Arial" charset="0"/>
                <a:cs typeface="Arial" charset="0"/>
                <a:sym typeface="Cabin"/>
              </a:rPr>
              <a:t>" type="</a:t>
            </a:r>
            <a:r>
              <a:rPr lang="en-US" sz="2900" u="none" strike="noStrike" cap="none" dirty="0" err="1">
                <a:solidFill>
                  <a:srgbClr val="00FF00"/>
                </a:solidFill>
                <a:latin typeface="Arial" charset="0"/>
                <a:ea typeface="Arial" charset="0"/>
                <a:cs typeface="Arial" charset="0"/>
                <a:sym typeface="Cabin"/>
              </a:rPr>
              <a:t>xs:date</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   &lt;/</a:t>
            </a:r>
            <a:r>
              <a:rPr lang="en-US" sz="2900" u="none" strike="noStrike" cap="none" dirty="0" err="1">
                <a:solidFill>
                  <a:srgbClr val="00FF00"/>
                </a:solidFill>
                <a:latin typeface="Arial" charset="0"/>
                <a:ea typeface="Arial" charset="0"/>
                <a:cs typeface="Arial" charset="0"/>
                <a:sym typeface="Cabin"/>
              </a:rPr>
              <a:t>xs:sequence</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&lt;/</a:t>
            </a:r>
            <a:r>
              <a:rPr lang="en-US" sz="2900" u="none" strike="noStrike" cap="none" dirty="0" err="1">
                <a:solidFill>
                  <a:srgbClr val="00FF00"/>
                </a:solidFill>
                <a:latin typeface="Arial" charset="0"/>
                <a:ea typeface="Arial" charset="0"/>
                <a:cs typeface="Arial" charset="0"/>
                <a:sym typeface="Cabin"/>
              </a:rPr>
              <a:t>xs:complexType</a:t>
            </a:r>
            <a:r>
              <a:rPr lang="en-US" sz="2900" u="none" strike="noStrike" cap="none" dirty="0">
                <a:solidFill>
                  <a:srgbClr val="00FF00"/>
                </a:solidFill>
                <a:latin typeface="Arial" charset="0"/>
                <a:ea typeface="Arial" charset="0"/>
                <a:cs typeface="Arial" charset="0"/>
                <a:sym typeface="Cabin"/>
              </a:rPr>
              <a:t>&gt;</a:t>
            </a:r>
          </a:p>
        </p:txBody>
      </p:sp>
      <p:sp>
        <p:nvSpPr>
          <p:cNvPr id="412" name="Shape 412"/>
          <p:cNvSpPr txBox="1"/>
          <p:nvPr/>
        </p:nvSpPr>
        <p:spPr>
          <a:xfrm>
            <a:off x="1721590" y="4465240"/>
            <a:ext cx="5326981"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Σύμβαση Σχήματος </a:t>
            </a:r>
            <a:r>
              <a:rPr lang="en-US" sz="3600" u="none" strike="noStrike" cap="none" dirty="0">
                <a:solidFill>
                  <a:schemeClr val="lt1"/>
                </a:solidFill>
                <a:latin typeface="Arial" charset="0"/>
                <a:ea typeface="Arial" charset="0"/>
                <a:cs typeface="Arial" charset="0"/>
                <a:sym typeface="Cabin"/>
              </a:rPr>
              <a:t>XML</a:t>
            </a:r>
          </a:p>
        </p:txBody>
      </p:sp>
      <p:sp>
        <p:nvSpPr>
          <p:cNvPr id="413" name="Shape 413"/>
          <p:cNvSpPr txBox="1"/>
          <p:nvPr/>
        </p:nvSpPr>
        <p:spPr>
          <a:xfrm>
            <a:off x="2403475" y="1117600"/>
            <a:ext cx="402382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Έγγραφο </a:t>
            </a:r>
            <a:r>
              <a:rPr lang="en-US" sz="3600" u="none" strike="noStrike" cap="none" dirty="0">
                <a:solidFill>
                  <a:schemeClr val="lt1"/>
                </a:solidFill>
                <a:latin typeface="Arial" charset="0"/>
                <a:ea typeface="Arial" charset="0"/>
                <a:cs typeface="Arial" charset="0"/>
                <a:sym typeface="Cabin"/>
              </a:rPr>
              <a:t>XML</a:t>
            </a:r>
          </a:p>
        </p:txBody>
      </p:sp>
      <p:cxnSp>
        <p:nvCxnSpPr>
          <p:cNvPr id="414" name="Shape 414"/>
          <p:cNvCxnSpPr>
            <a:cxnSpLocks/>
          </p:cNvCxnSpPr>
          <p:nvPr/>
        </p:nvCxnSpPr>
        <p:spPr>
          <a:xfrm flipH="1" flipV="1">
            <a:off x="8128000" y="3022600"/>
            <a:ext cx="1994568" cy="970410"/>
          </a:xfrm>
          <a:prstGeom prst="straightConnector1">
            <a:avLst/>
          </a:prstGeom>
          <a:noFill/>
          <a:ln w="76200" cap="rnd" cmpd="sng">
            <a:solidFill>
              <a:srgbClr val="FFFF00"/>
            </a:solidFill>
            <a:prstDash val="solid"/>
            <a:miter/>
            <a:headEnd type="stealth" w="med" len="med"/>
            <a:tailEnd type="none" w="med" len="med"/>
          </a:ln>
        </p:spPr>
      </p:cxnSp>
      <p:cxnSp>
        <p:nvCxnSpPr>
          <p:cNvPr id="417" name="Shape 417"/>
          <p:cNvCxnSpPr>
            <a:cxnSpLocks/>
          </p:cNvCxnSpPr>
          <p:nvPr/>
        </p:nvCxnSpPr>
        <p:spPr>
          <a:xfrm flipH="1">
            <a:off x="7666038" y="5102226"/>
            <a:ext cx="2456530" cy="649217"/>
          </a:xfrm>
          <a:prstGeom prst="straightConnector1">
            <a:avLst/>
          </a:prstGeom>
          <a:noFill/>
          <a:ln w="76200" cap="rnd" cmpd="sng">
            <a:solidFill>
              <a:srgbClr val="00FF00"/>
            </a:solidFill>
            <a:prstDash val="solid"/>
            <a:miter/>
            <a:headEnd type="stealth" w="med" len="med"/>
            <a:tailEnd type="none" w="med" len="med"/>
          </a:ln>
        </p:spPr>
      </p:cxnSp>
      <p:sp>
        <p:nvSpPr>
          <p:cNvPr id="11" name="Shape 398">
            <a:extLst>
              <a:ext uri="{FF2B5EF4-FFF2-40B4-BE49-F238E27FC236}">
                <a16:creationId xmlns:a16="http://schemas.microsoft.com/office/drawing/2014/main" id="{3A0CDDEF-D327-4BAF-95B3-A1D31D77DEB0}"/>
              </a:ext>
            </a:extLst>
          </p:cNvPr>
          <p:cNvSpPr txBox="1"/>
          <p:nvPr/>
        </p:nvSpPr>
        <p:spPr>
          <a:xfrm>
            <a:off x="10345276" y="2711785"/>
            <a:ext cx="5326981" cy="3962399"/>
          </a:xfrm>
          <a:prstGeom prst="rect">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None/>
            </a:pPr>
            <a:endParaRPr sz="76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err="1">
                <a:solidFill>
                  <a:schemeClr val="lt1"/>
                </a:solidFill>
                <a:latin typeface="Arial" charset="0"/>
                <a:ea typeface="Arial" charset="0"/>
                <a:cs typeface="Arial" charset="0"/>
                <a:sym typeface="Cabin"/>
              </a:rPr>
              <a:t>Επικυρωτής</a:t>
            </a:r>
            <a:endParaRPr lang="en-US" sz="7600" u="none" strike="noStrike" cap="none" dirty="0">
              <a:solidFill>
                <a:schemeClr val="lt1"/>
              </a:solidFill>
              <a:latin typeface="Arial" charset="0"/>
              <a:ea typeface="Arial" charset="0"/>
              <a:cs typeface="Arial" charset="0"/>
              <a:sym typeface="Cabin"/>
            </a:endParaRPr>
          </a:p>
        </p:txBody>
      </p:sp>
      <p:pic>
        <p:nvPicPr>
          <p:cNvPr id="12" name="Shape 402">
            <a:extLst>
              <a:ext uri="{FF2B5EF4-FFF2-40B4-BE49-F238E27FC236}">
                <a16:creationId xmlns:a16="http://schemas.microsoft.com/office/drawing/2014/main" id="{D6C9A9FB-D644-4FBF-BA42-DA1E329D3205}"/>
              </a:ext>
            </a:extLst>
          </p:cNvPr>
          <p:cNvPicPr preferRelativeResize="0"/>
          <p:nvPr/>
        </p:nvPicPr>
        <p:blipFill rotWithShape="1">
          <a:blip r:embed="rId3">
            <a:alphaModFix/>
          </a:blip>
          <a:srcRect/>
          <a:stretch/>
        </p:blipFill>
        <p:spPr>
          <a:xfrm>
            <a:off x="12199936" y="3022600"/>
            <a:ext cx="1617662" cy="1638300"/>
          </a:xfrm>
          <a:prstGeom prst="rect">
            <a:avLst/>
          </a:prstGeom>
          <a:noFill/>
          <a:ln>
            <a:noFill/>
          </a:ln>
        </p:spPr>
      </p:pic>
      <p:sp>
        <p:nvSpPr>
          <p:cNvPr id="13" name="Shape 404">
            <a:extLst>
              <a:ext uri="{FF2B5EF4-FFF2-40B4-BE49-F238E27FC236}">
                <a16:creationId xmlns:a16="http://schemas.microsoft.com/office/drawing/2014/main" id="{F0919869-BC97-4386-9418-883A9CC7398F}"/>
              </a:ext>
            </a:extLst>
          </p:cNvPr>
          <p:cNvSpPr txBox="1"/>
          <p:nvPr/>
        </p:nvSpPr>
        <p:spPr>
          <a:xfrm>
            <a:off x="10345276" y="778711"/>
            <a:ext cx="5326981" cy="1003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5400" u="none" strike="noStrike" cap="none" dirty="0">
                <a:solidFill>
                  <a:srgbClr val="FFD966"/>
                </a:solidFill>
                <a:latin typeface="Arial" charset="0"/>
                <a:ea typeface="Arial" charset="0"/>
                <a:cs typeface="Arial" charset="0"/>
                <a:sym typeface="Cabin"/>
              </a:rPr>
              <a:t>Επικύρωση </a:t>
            </a:r>
            <a:r>
              <a:rPr lang="en-US" sz="5400" u="none" strike="noStrike" cap="none" dirty="0">
                <a:solidFill>
                  <a:srgbClr val="FFD966"/>
                </a:solidFill>
                <a:latin typeface="Arial" charset="0"/>
                <a:ea typeface="Arial" charset="0"/>
                <a:cs typeface="Arial" charset="0"/>
                <a:sym typeface="Cabin"/>
              </a:rPr>
              <a:t>XML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921034" y="762000"/>
            <a:ext cx="14413932"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Πολλές Γλώσσες Σχήματος </a:t>
            </a:r>
            <a:r>
              <a:rPr lang="en-US" sz="7600" u="none" strike="noStrike" cap="none" dirty="0">
                <a:solidFill>
                  <a:srgbClr val="FFD966"/>
                </a:solidFill>
                <a:latin typeface="Arial" charset="0"/>
                <a:ea typeface="Arial" charset="0"/>
                <a:cs typeface="Arial" charset="0"/>
                <a:sym typeface="Cabin"/>
              </a:rPr>
              <a:t>XML</a:t>
            </a:r>
          </a:p>
        </p:txBody>
      </p:sp>
      <p:sp>
        <p:nvSpPr>
          <p:cNvPr id="423" name="Shape 423"/>
          <p:cNvSpPr txBox="1">
            <a:spLocks noGrp="1"/>
          </p:cNvSpPr>
          <p:nvPr>
            <p:ph type="body" idx="1"/>
          </p:nvPr>
        </p:nvSpPr>
        <p:spPr>
          <a:prstGeom prst="rect">
            <a:avLst/>
          </a:prstGeom>
          <a:noFill/>
          <a:ln>
            <a:noFill/>
          </a:ln>
        </p:spPr>
        <p:txBody>
          <a:bodyPr lIns="38100" tIns="38100" rIns="38100" bIns="38100" anchor="ctr" anchorCtr="0">
            <a:normAutofit fontScale="92500" lnSpcReduction="10000"/>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Ορισμός Τύπου Εγγράφου (</a:t>
            </a:r>
            <a:r>
              <a:rPr lang="en-US" sz="3600" u="none" strike="noStrike" cap="none" dirty="0">
                <a:solidFill>
                  <a:schemeClr val="lt1"/>
                </a:solidFill>
                <a:latin typeface="Arial" charset="0"/>
                <a:ea typeface="Arial" charset="0"/>
                <a:cs typeface="Arial" charset="0"/>
                <a:sym typeface="Cabin"/>
              </a:rPr>
              <a:t>Document Type Definition </a:t>
            </a:r>
            <a:r>
              <a:rPr lang="el-GR" sz="3600" u="none" strike="noStrike" cap="none" dirty="0">
                <a:solidFill>
                  <a:schemeClr val="lt1"/>
                </a:solidFill>
                <a:latin typeface="Arial" charset="0"/>
                <a:ea typeface="Arial" charset="0"/>
                <a:cs typeface="Arial" charset="0"/>
                <a:sym typeface="Cabin"/>
              </a:rPr>
              <a:t>- </a:t>
            </a:r>
            <a:r>
              <a:rPr lang="en-US" sz="3600" u="none" strike="noStrike" cap="none" dirty="0">
                <a:solidFill>
                  <a:schemeClr val="lt1"/>
                </a:solidFill>
                <a:latin typeface="Arial" charset="0"/>
                <a:ea typeface="Arial" charset="0"/>
                <a:cs typeface="Arial" charset="0"/>
                <a:sym typeface="Cabin"/>
              </a:rPr>
              <a:t>DTD)</a:t>
            </a:r>
          </a:p>
          <a:p>
            <a:pPr marL="457200" marR="0" lvl="1" indent="0" algn="l" rtl="0">
              <a:lnSpc>
                <a:spcPct val="100000"/>
              </a:lnSpc>
              <a:spcBef>
                <a:spcPts val="35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http://</a:t>
            </a:r>
            <a:r>
              <a:rPr lang="en-US" sz="3600" u="none" strike="noStrike" cap="none" dirty="0" err="1">
                <a:solidFill>
                  <a:schemeClr val="lt1"/>
                </a:solidFill>
                <a:latin typeface="Arial" charset="0"/>
                <a:ea typeface="Arial" charset="0"/>
                <a:cs typeface="Arial" charset="0"/>
                <a:sym typeface="Cabin"/>
              </a:rPr>
              <a:t>en.wikipedia.org</a:t>
            </a:r>
            <a:r>
              <a:rPr lang="en-US" sz="3600" u="none" strike="noStrike" cap="none" dirty="0">
                <a:solidFill>
                  <a:schemeClr val="lt1"/>
                </a:solidFill>
                <a:latin typeface="Arial" charset="0"/>
                <a:ea typeface="Arial" charset="0"/>
                <a:cs typeface="Arial" charset="0"/>
                <a:sym typeface="Cabin"/>
              </a:rPr>
              <a:t>/wiki/</a:t>
            </a:r>
            <a:r>
              <a:rPr lang="en-US" sz="3600" u="none" strike="noStrike" cap="none" dirty="0" err="1">
                <a:solidFill>
                  <a:schemeClr val="lt1"/>
                </a:solidFill>
                <a:latin typeface="Arial" charset="0"/>
                <a:ea typeface="Arial" charset="0"/>
                <a:cs typeface="Arial" charset="0"/>
                <a:sym typeface="Cabin"/>
              </a:rPr>
              <a:t>Document_Type_Definition</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Γενικευμένο Πρότυπο Γλώσσας Σήμανσης </a:t>
            </a:r>
            <a:r>
              <a:rPr lang="en-US" sz="3600" u="none" strike="noStrike" cap="none" dirty="0">
                <a:solidFill>
                  <a:schemeClr val="lt1"/>
                </a:solidFill>
                <a:latin typeface="Arial" charset="0"/>
                <a:ea typeface="Arial" charset="0"/>
                <a:cs typeface="Arial" charset="0"/>
                <a:sym typeface="Cabin"/>
              </a:rPr>
              <a:t>(ISO 8879:1986 SGML)</a:t>
            </a:r>
          </a:p>
          <a:p>
            <a:pPr marL="457200" marR="0" lvl="1" indent="0" algn="l" rtl="0">
              <a:lnSpc>
                <a:spcPct val="100000"/>
              </a:lnSpc>
              <a:spcBef>
                <a:spcPts val="35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http://</a:t>
            </a:r>
            <a:r>
              <a:rPr lang="en-US" sz="3600" u="none" strike="noStrike" cap="none" dirty="0" err="1">
                <a:solidFill>
                  <a:schemeClr val="lt1"/>
                </a:solidFill>
                <a:latin typeface="Arial" charset="0"/>
                <a:ea typeface="Arial" charset="0"/>
                <a:cs typeface="Arial" charset="0"/>
                <a:sym typeface="Cabin"/>
              </a:rPr>
              <a:t>en.wikipedia.org</a:t>
            </a:r>
            <a:r>
              <a:rPr lang="en-US" sz="3600" u="none" strike="noStrike" cap="none" dirty="0">
                <a:solidFill>
                  <a:schemeClr val="lt1"/>
                </a:solidFill>
                <a:latin typeface="Arial" charset="0"/>
                <a:ea typeface="Arial" charset="0"/>
                <a:cs typeface="Arial" charset="0"/>
                <a:sym typeface="Cabin"/>
              </a:rPr>
              <a:t>/wiki/SGML</a:t>
            </a:r>
          </a:p>
          <a:p>
            <a:pPr marL="457200" marR="0" lvl="0" indent="-457200" algn="l" rtl="0">
              <a:lnSpc>
                <a:spcPct val="100000"/>
              </a:lnSpc>
              <a:spcBef>
                <a:spcPts val="3500"/>
              </a:spcBef>
              <a:spcAft>
                <a:spcPts val="1000"/>
              </a:spcAft>
              <a:buSzPct val="100000"/>
              <a:buFont typeface="Cabin"/>
            </a:pPr>
            <a:r>
              <a:rPr lang="el-GR" sz="3600" u="none" strike="noStrike" cap="none" dirty="0">
                <a:solidFill>
                  <a:srgbClr val="00FF00"/>
                </a:solidFill>
                <a:latin typeface="Arial" charset="0"/>
                <a:ea typeface="Arial" charset="0"/>
                <a:cs typeface="Arial" charset="0"/>
                <a:sym typeface="Cabin"/>
              </a:rPr>
              <a:t>Σχήμα </a:t>
            </a:r>
            <a:r>
              <a:rPr lang="en-US" sz="3600" u="none" strike="noStrike" cap="none" dirty="0">
                <a:solidFill>
                  <a:srgbClr val="00FF00"/>
                </a:solidFill>
                <a:latin typeface="Arial" charset="0"/>
                <a:ea typeface="Arial" charset="0"/>
                <a:cs typeface="Arial" charset="0"/>
                <a:sym typeface="Cabin"/>
              </a:rPr>
              <a:t>XML </a:t>
            </a:r>
            <a:r>
              <a:rPr lang="el-GR" sz="3600" u="none" strike="noStrike" cap="none" dirty="0">
                <a:solidFill>
                  <a:srgbClr val="00FF00"/>
                </a:solidFill>
                <a:latin typeface="Arial" charset="0"/>
                <a:ea typeface="Arial" charset="0"/>
                <a:cs typeface="Arial" charset="0"/>
                <a:sym typeface="Cabin"/>
              </a:rPr>
              <a:t>από το</a:t>
            </a:r>
            <a:r>
              <a:rPr lang="en-US" sz="3600" u="none" strike="noStrike" cap="none" dirty="0">
                <a:solidFill>
                  <a:srgbClr val="00FF00"/>
                </a:solidFill>
                <a:latin typeface="Arial" charset="0"/>
                <a:ea typeface="Arial" charset="0"/>
                <a:cs typeface="Arial" charset="0"/>
                <a:sym typeface="Cabin"/>
              </a:rPr>
              <a:t> W3C - (XSD)</a:t>
            </a:r>
          </a:p>
          <a:p>
            <a:pPr marL="457200" marR="0" lvl="1" indent="0" algn="l" rtl="0">
              <a:lnSpc>
                <a:spcPct val="100000"/>
              </a:lnSpc>
              <a:spcBef>
                <a:spcPts val="3500"/>
              </a:spcBef>
              <a:spcAft>
                <a:spcPts val="1000"/>
              </a:spcAft>
              <a:buSzPct val="100000"/>
              <a:buNone/>
            </a:pPr>
            <a:r>
              <a:rPr lang="en-US" sz="3600" u="none" strike="noStrike" cap="none" dirty="0">
                <a:solidFill>
                  <a:srgbClr val="00FF00"/>
                </a:solidFill>
                <a:latin typeface="Arial" charset="0"/>
                <a:ea typeface="Arial" charset="0"/>
                <a:cs typeface="Arial" charset="0"/>
                <a:sym typeface="Cabin"/>
              </a:rPr>
              <a:t>-  http://</a:t>
            </a:r>
            <a:r>
              <a:rPr lang="en-US" sz="3600" u="none" strike="noStrike" cap="none" dirty="0" err="1">
                <a:solidFill>
                  <a:srgbClr val="00FF00"/>
                </a:solidFill>
                <a:latin typeface="Arial" charset="0"/>
                <a:ea typeface="Arial" charset="0"/>
                <a:cs typeface="Arial" charset="0"/>
                <a:sym typeface="Cabin"/>
              </a:rPr>
              <a:t>en.wikipedia.org</a:t>
            </a:r>
            <a:r>
              <a:rPr lang="en-US" sz="3600" u="none" strike="noStrike" cap="none" dirty="0">
                <a:solidFill>
                  <a:srgbClr val="00FF00"/>
                </a:solidFill>
                <a:latin typeface="Arial" charset="0"/>
                <a:ea typeface="Arial" charset="0"/>
                <a:cs typeface="Arial" charset="0"/>
                <a:sym typeface="Cabin"/>
              </a:rPr>
              <a:t>/wiki/</a:t>
            </a:r>
            <a:r>
              <a:rPr lang="en-US" sz="3600" u="none" strike="noStrike" cap="none" dirty="0" err="1">
                <a:solidFill>
                  <a:srgbClr val="00FF00"/>
                </a:solidFill>
                <a:latin typeface="Arial" charset="0"/>
                <a:ea typeface="Arial" charset="0"/>
                <a:cs typeface="Arial" charset="0"/>
                <a:sym typeface="Cabin"/>
              </a:rPr>
              <a:t>XML_Schema</a:t>
            </a:r>
            <a:r>
              <a:rPr lang="en-US" sz="3600" u="none" strike="noStrike" cap="none" dirty="0">
                <a:solidFill>
                  <a:srgbClr val="00FF00"/>
                </a:solidFill>
                <a:latin typeface="Arial" charset="0"/>
                <a:ea typeface="Arial" charset="0"/>
                <a:cs typeface="Arial" charset="0"/>
                <a:sym typeface="Cabin"/>
              </a:rPr>
              <a:t>_(W3C)</a:t>
            </a:r>
          </a:p>
        </p:txBody>
      </p:sp>
      <p:sp>
        <p:nvSpPr>
          <p:cNvPr id="424" name="Shape 424"/>
          <p:cNvSpPr/>
          <p:nvPr/>
        </p:nvSpPr>
        <p:spPr>
          <a:xfrm flipH="1">
            <a:off x="13309700" y="6705600"/>
            <a:ext cx="1269899" cy="1269899"/>
          </a:xfrm>
          <a:prstGeom prst="rightArrow">
            <a:avLst>
              <a:gd name="adj1" fmla="val 45342"/>
              <a:gd name="adj2" fmla="val 23151"/>
            </a:avLst>
          </a:prstGeom>
          <a:blipFill rotWithShape="0">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425" name="Shape 425"/>
          <p:cNvSpPr txBox="1"/>
          <p:nvPr/>
        </p:nvSpPr>
        <p:spPr>
          <a:xfrm>
            <a:off x="4776762" y="8435759"/>
            <a:ext cx="7106100" cy="5333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http://en.wikipedia.org/wiki/Xml_schema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155700" y="762000"/>
            <a:ext cx="1304605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Δεδομένα στον Ιστό</a:t>
            </a:r>
            <a:endParaRPr lang="en-US" sz="7600" u="none" strike="noStrike" cap="none" dirty="0">
              <a:solidFill>
                <a:srgbClr val="FFD966"/>
              </a:solidFill>
              <a:latin typeface="Arial" charset="0"/>
              <a:ea typeface="Arial" charset="0"/>
              <a:cs typeface="Arial" charset="0"/>
              <a:sym typeface="Cabin"/>
            </a:endParaRPr>
          </a:p>
        </p:txBody>
      </p:sp>
      <p:sp>
        <p:nvSpPr>
          <p:cNvPr id="214" name="Shape 214"/>
          <p:cNvSpPr txBox="1">
            <a:spLocks noGrp="1"/>
          </p:cNvSpPr>
          <p:nvPr>
            <p:ph type="body" idx="1"/>
          </p:nvPr>
        </p:nvSpPr>
        <p:spPr>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Με το HTTP  Αίτημα/Απάντηση καλά κατανοητό και καλά υποστηριζόμενο, υπήρξε μια φυσική κίνηση προς την ανταλλαγή δεδομένων μεταξύ προγραμμάτων, που χρησιμοποιούν αυτά τα πρωτόκολλα</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Χρειάστηκε να καταλήξουμε/συμφωνήσουμε σε έναν τρόπο αναπαράστασης των δεδομένων που μεταφέρονται μεταξύ εφαρμογών και μεταξύ δικτύων</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Υπάρχουν δύο συνήθης μορφές</a:t>
            </a:r>
            <a:r>
              <a:rPr lang="en-US" sz="3600" u="none" strike="noStrike" cap="none" dirty="0">
                <a:solidFill>
                  <a:schemeClr val="lt1"/>
                </a:solidFill>
                <a:latin typeface="Arial" charset="0"/>
                <a:ea typeface="Arial" charset="0"/>
                <a:cs typeface="Arial" charset="0"/>
                <a:sym typeface="Cabin"/>
              </a:rPr>
              <a:t>: XML </a:t>
            </a:r>
            <a:r>
              <a:rPr lang="el-GR" sz="3600" u="none" strike="noStrike" cap="none" dirty="0">
                <a:solidFill>
                  <a:schemeClr val="lt1"/>
                </a:solidFill>
                <a:latin typeface="Arial" charset="0"/>
                <a:ea typeface="Arial" charset="0"/>
                <a:cs typeface="Arial" charset="0"/>
                <a:sym typeface="Cabin"/>
              </a:rPr>
              <a:t>και</a:t>
            </a:r>
            <a:r>
              <a:rPr lang="en-US" sz="3600" u="none" strike="noStrike" cap="none" dirty="0">
                <a:solidFill>
                  <a:schemeClr val="lt1"/>
                </a:solidFill>
                <a:latin typeface="Arial" charset="0"/>
                <a:ea typeface="Arial" charset="0"/>
                <a:cs typeface="Arial" charset="0"/>
                <a:sym typeface="Cabin"/>
              </a:rPr>
              <a:t> JSON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1155700" y="479320"/>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a:solidFill>
                  <a:srgbClr val="FFD966"/>
                </a:solidFill>
                <a:latin typeface="Arial" charset="0"/>
                <a:ea typeface="Arial" charset="0"/>
                <a:cs typeface="Arial" charset="0"/>
                <a:sym typeface="Cabin"/>
              </a:rPr>
              <a:t>XSD </a:t>
            </a:r>
            <a:r>
              <a:rPr lang="el-GR" sz="7600" u="none" strike="noStrike" cap="none" dirty="0">
                <a:solidFill>
                  <a:srgbClr val="FFD966"/>
                </a:solidFill>
                <a:latin typeface="Arial" charset="0"/>
                <a:ea typeface="Arial" charset="0"/>
                <a:cs typeface="Arial" charset="0"/>
                <a:sym typeface="Cabin"/>
              </a:rPr>
              <a:t>Σχήμα </a:t>
            </a:r>
            <a:r>
              <a:rPr lang="en-US" sz="7600" u="none" strike="noStrike" cap="none" dirty="0">
                <a:solidFill>
                  <a:srgbClr val="FFD966"/>
                </a:solidFill>
                <a:latin typeface="Arial" charset="0"/>
                <a:ea typeface="Arial" charset="0"/>
                <a:cs typeface="Arial" charset="0"/>
                <a:sym typeface="Cabin"/>
              </a:rPr>
              <a:t>XML (</a:t>
            </a:r>
            <a:r>
              <a:rPr lang="el-GR" sz="7600" u="none" strike="noStrike" cap="none" dirty="0">
                <a:solidFill>
                  <a:srgbClr val="FFD966"/>
                </a:solidFill>
                <a:latin typeface="Arial" charset="0"/>
                <a:ea typeface="Arial" charset="0"/>
                <a:cs typeface="Arial" charset="0"/>
                <a:sym typeface="Cabin"/>
              </a:rPr>
              <a:t>προδιαγραφές </a:t>
            </a:r>
            <a:r>
              <a:rPr lang="en-US" sz="7600" u="none" strike="noStrike" cap="none" dirty="0">
                <a:solidFill>
                  <a:srgbClr val="FFD966"/>
                </a:solidFill>
                <a:latin typeface="Arial" charset="0"/>
                <a:ea typeface="Arial" charset="0"/>
                <a:cs typeface="Arial" charset="0"/>
                <a:sym typeface="Cabin"/>
              </a:rPr>
              <a:t>W3C)</a:t>
            </a:r>
          </a:p>
        </p:txBody>
      </p:sp>
      <p:sp>
        <p:nvSpPr>
          <p:cNvPr id="431" name="Shape 431"/>
          <p:cNvSpPr txBox="1">
            <a:spLocks noGrp="1"/>
          </p:cNvSpPr>
          <p:nvPr>
            <p:ph type="body" idx="1"/>
          </p:nvPr>
        </p:nvSpPr>
        <p:spPr>
          <a:xfrm>
            <a:off x="1162000" y="2878707"/>
            <a:ext cx="13932000" cy="5439079"/>
          </a:xfrm>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Θα εστιάσουμε στην έκδοση της Κοινοπραξίας του Ιστού Παγκόσμιας Εμβέλειας (World </a:t>
            </a:r>
            <a:r>
              <a:rPr lang="el-GR" sz="3600" u="none" strike="noStrike" cap="none" dirty="0" err="1">
                <a:solidFill>
                  <a:schemeClr val="lt1"/>
                </a:solidFill>
                <a:latin typeface="Arial" charset="0"/>
                <a:ea typeface="Arial" charset="0"/>
                <a:cs typeface="Arial" charset="0"/>
                <a:sym typeface="Cabin"/>
              </a:rPr>
              <a:t>Wide</a:t>
            </a:r>
            <a:r>
              <a:rPr lang="el-GR" sz="3600" u="none" strike="noStrike" cap="none" dirty="0">
                <a:solidFill>
                  <a:schemeClr val="lt1"/>
                </a:solidFill>
                <a:latin typeface="Arial" charset="0"/>
                <a:ea typeface="Arial" charset="0"/>
                <a:cs typeface="Arial" charset="0"/>
                <a:sym typeface="Cabin"/>
              </a:rPr>
              <a:t> Web </a:t>
            </a:r>
            <a:r>
              <a:rPr lang="el-GR" sz="3600" u="none" strike="noStrike" cap="none" dirty="0" err="1">
                <a:solidFill>
                  <a:schemeClr val="lt1"/>
                </a:solidFill>
                <a:latin typeface="Arial" charset="0"/>
                <a:ea typeface="Arial" charset="0"/>
                <a:cs typeface="Arial" charset="0"/>
                <a:sym typeface="Cabin"/>
              </a:rPr>
              <a:t>Consortium</a:t>
            </a:r>
            <a:r>
              <a:rPr lang="el-GR" sz="3600" u="none" strike="noStrike" cap="none" dirty="0">
                <a:solidFill>
                  <a:schemeClr val="lt1"/>
                </a:solidFill>
                <a:latin typeface="Arial" charset="0"/>
                <a:ea typeface="Arial" charset="0"/>
                <a:cs typeface="Arial" charset="0"/>
                <a:sym typeface="Cabin"/>
              </a:rPr>
              <a:t> W3C)</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pPr>
            <a:r>
              <a:rPr lang="el-GR" sz="3600" u="none" strike="noStrike" cap="none" dirty="0">
                <a:solidFill>
                  <a:schemeClr val="lt1"/>
                </a:solidFill>
                <a:latin typeface="Arial" charset="0"/>
                <a:ea typeface="Arial" charset="0"/>
                <a:cs typeface="Arial" charset="0"/>
                <a:sym typeface="Cabin"/>
              </a:rPr>
              <a:t>Συχνά ονομάζεται «Σχήμα W3C» επειδή το «Σχήμα» θεωρείται γενικό</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Συνηθέστερα ονομάζεται XSD επειδή τα ονόματα αρχείων τελειώνουν σε </a:t>
            </a:r>
            <a:r>
              <a:rPr lang="en-US" sz="3600" u="none" strike="noStrike" cap="none" dirty="0">
                <a:solidFill>
                  <a:schemeClr val="lt1"/>
                </a:solidFill>
                <a:latin typeface="Arial" charset="0"/>
                <a:ea typeface="Arial" charset="0"/>
                <a:cs typeface="Arial" charset="0"/>
                <a:sym typeface="Cabin"/>
              </a:rPr>
              <a:t>.</a:t>
            </a:r>
            <a:r>
              <a:rPr lang="en-US" sz="3600" u="none" strike="noStrike" cap="none" dirty="0" err="1">
                <a:solidFill>
                  <a:schemeClr val="lt1"/>
                </a:solidFill>
                <a:latin typeface="Arial" charset="0"/>
                <a:ea typeface="Arial" charset="0"/>
                <a:cs typeface="Arial" charset="0"/>
                <a:sym typeface="Cabin"/>
              </a:rPr>
              <a:t>xsd</a:t>
            </a:r>
            <a:endParaRPr lang="en-US" sz="3600" u="none" strike="noStrike" cap="none" dirty="0">
              <a:solidFill>
                <a:schemeClr val="lt1"/>
              </a:solidFill>
              <a:latin typeface="Arial" charset="0"/>
              <a:ea typeface="Arial" charset="0"/>
              <a:cs typeface="Arial" charset="0"/>
              <a:sym typeface="Cabin"/>
            </a:endParaRPr>
          </a:p>
        </p:txBody>
      </p:sp>
      <p:sp>
        <p:nvSpPr>
          <p:cNvPr id="432" name="Shape 432"/>
          <p:cNvSpPr txBox="1"/>
          <p:nvPr/>
        </p:nvSpPr>
        <p:spPr>
          <a:xfrm>
            <a:off x="4716550" y="7422873"/>
            <a:ext cx="68229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http://www.w3.org/XML/Schema</a:t>
            </a:r>
          </a:p>
        </p:txBody>
      </p:sp>
      <p:sp>
        <p:nvSpPr>
          <p:cNvPr id="433" name="Shape 433"/>
          <p:cNvSpPr txBox="1"/>
          <p:nvPr/>
        </p:nvSpPr>
        <p:spPr>
          <a:xfrm>
            <a:off x="2759501" y="8030708"/>
            <a:ext cx="10736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http://en.wikipedia.org/wiki/XML_Schema_(W3C)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1155700" y="761999"/>
            <a:ext cx="4542735" cy="2219739"/>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Δομή </a:t>
            </a:r>
            <a:r>
              <a:rPr lang="en-US" sz="7600" u="none" strike="noStrike" cap="none" dirty="0">
                <a:solidFill>
                  <a:srgbClr val="FFD966"/>
                </a:solidFill>
                <a:latin typeface="Arial" charset="0"/>
                <a:ea typeface="Arial" charset="0"/>
                <a:cs typeface="Arial" charset="0"/>
                <a:sym typeface="Cabin"/>
              </a:rPr>
              <a:t>XSD</a:t>
            </a:r>
          </a:p>
        </p:txBody>
      </p:sp>
      <p:sp>
        <p:nvSpPr>
          <p:cNvPr id="439" name="Shape 439"/>
          <p:cNvSpPr txBox="1">
            <a:spLocks noGrp="1"/>
          </p:cNvSpPr>
          <p:nvPr>
            <p:ph type="body" idx="1"/>
          </p:nvPr>
        </p:nvSpPr>
        <p:spPr>
          <a:prstGeom prst="rect">
            <a:avLst/>
          </a:prstGeom>
          <a:noFill/>
          <a:ln>
            <a:noFill/>
          </a:ln>
        </p:spPr>
        <p:txBody>
          <a:bodyPr lIns="38100" tIns="38100" rIns="38100" bIns="38100" anchor="ctr" anchorCtr="0">
            <a:noAutofit/>
          </a:bodyPr>
          <a:lstStyle/>
          <a:p>
            <a:pPr marL="457200" marR="0" lvl="0" indent="-457200" algn="l" rtl="0">
              <a:lnSpc>
                <a:spcPct val="150000"/>
              </a:lnSpc>
              <a:spcBef>
                <a:spcPts val="0"/>
              </a:spcBef>
              <a:spcAft>
                <a:spcPts val="0"/>
              </a:spcAft>
              <a:buClr>
                <a:srgbClr val="FF7F00"/>
              </a:buClr>
              <a:buSzPct val="100000"/>
              <a:buFont typeface="Cabin"/>
            </a:pPr>
            <a:r>
              <a:rPr lang="en-US" sz="3600" u="none" strike="noStrike" cap="none" dirty="0" err="1">
                <a:solidFill>
                  <a:srgbClr val="FF7F00"/>
                </a:solidFill>
                <a:latin typeface="Arial" charset="0"/>
                <a:ea typeface="Arial" charset="0"/>
                <a:cs typeface="Arial" charset="0"/>
                <a:sym typeface="Cabin"/>
              </a:rPr>
              <a:t>xs</a:t>
            </a:r>
            <a:r>
              <a:rPr lang="en-US" sz="3600" u="none" strike="noStrike" cap="none" dirty="0">
                <a:solidFill>
                  <a:srgbClr val="FF7F00"/>
                </a:solidFill>
                <a:latin typeface="Arial" charset="0"/>
                <a:ea typeface="Arial" charset="0"/>
                <a:cs typeface="Arial" charset="0"/>
                <a:sym typeface="Cabin"/>
              </a:rPr>
              <a:t>:</a:t>
            </a:r>
            <a:r>
              <a:rPr lang="el-GR" sz="3600" u="none" strike="noStrike" cap="none" dirty="0">
                <a:solidFill>
                  <a:srgbClr val="FF7F00"/>
                </a:solidFill>
                <a:latin typeface="Arial" charset="0"/>
                <a:ea typeface="Arial" charset="0"/>
                <a:cs typeface="Arial" charset="0"/>
                <a:sym typeface="Cabin"/>
              </a:rPr>
              <a:t>στοιχείο</a:t>
            </a:r>
            <a:endParaRPr lang="en-US" sz="3600" u="none" strike="noStrike" cap="none" dirty="0">
              <a:solidFill>
                <a:srgbClr val="FF7F00"/>
              </a:solidFill>
              <a:latin typeface="Arial" charset="0"/>
              <a:ea typeface="Arial" charset="0"/>
              <a:cs typeface="Arial" charset="0"/>
              <a:sym typeface="Cabin"/>
            </a:endParaRPr>
          </a:p>
          <a:p>
            <a:pPr marL="457200" marR="0" lvl="0" indent="-457200" algn="l" rtl="0">
              <a:lnSpc>
                <a:spcPct val="150000"/>
              </a:lnSpc>
              <a:spcBef>
                <a:spcPts val="3500"/>
              </a:spcBef>
              <a:spcAft>
                <a:spcPts val="0"/>
              </a:spcAft>
              <a:buClr>
                <a:srgbClr val="00FF00"/>
              </a:buClr>
              <a:buSzPct val="100000"/>
              <a:buFont typeface="Cabin"/>
            </a:pPr>
            <a:r>
              <a:rPr lang="en-US" sz="3600" u="none" strike="noStrike" cap="none" dirty="0" err="1">
                <a:solidFill>
                  <a:srgbClr val="00FF00"/>
                </a:solidFill>
                <a:latin typeface="Arial" charset="0"/>
                <a:ea typeface="Arial" charset="0"/>
                <a:cs typeface="Arial" charset="0"/>
                <a:sym typeface="Cabin"/>
              </a:rPr>
              <a:t>xs</a:t>
            </a:r>
            <a:r>
              <a:rPr lang="en-US" sz="3600" u="none" strike="noStrike" cap="none" dirty="0">
                <a:solidFill>
                  <a:srgbClr val="00FF00"/>
                </a:solidFill>
                <a:latin typeface="Arial" charset="0"/>
                <a:ea typeface="Arial" charset="0"/>
                <a:cs typeface="Arial" charset="0"/>
                <a:sym typeface="Cabin"/>
              </a:rPr>
              <a:t>:</a:t>
            </a:r>
            <a:r>
              <a:rPr lang="el-GR" sz="3600" u="none" strike="noStrike" cap="none" dirty="0">
                <a:solidFill>
                  <a:srgbClr val="00FF00"/>
                </a:solidFill>
                <a:latin typeface="Arial" charset="0"/>
                <a:ea typeface="Arial" charset="0"/>
                <a:cs typeface="Arial" charset="0"/>
                <a:sym typeface="Cabin"/>
              </a:rPr>
              <a:t>αλληλουχία</a:t>
            </a:r>
            <a:endParaRPr lang="en-US" sz="3600" u="none" strike="noStrike" cap="none" dirty="0">
              <a:solidFill>
                <a:srgbClr val="00FF00"/>
              </a:solidFill>
              <a:latin typeface="Arial" charset="0"/>
              <a:ea typeface="Arial" charset="0"/>
              <a:cs typeface="Arial" charset="0"/>
              <a:sym typeface="Cabin"/>
            </a:endParaRPr>
          </a:p>
          <a:p>
            <a:pPr marL="457200" marR="0" lvl="0" indent="-457200" algn="l" rtl="0">
              <a:lnSpc>
                <a:spcPct val="150000"/>
              </a:lnSpc>
              <a:spcBef>
                <a:spcPts val="3500"/>
              </a:spcBef>
              <a:spcAft>
                <a:spcPts val="0"/>
              </a:spcAft>
              <a:buClr>
                <a:srgbClr val="FFFF00"/>
              </a:buClr>
              <a:buSzPct val="100000"/>
              <a:buFont typeface="Cabin"/>
            </a:pPr>
            <a:r>
              <a:rPr lang="en-US" sz="3600" u="none" strike="noStrike" cap="none" dirty="0" err="1">
                <a:solidFill>
                  <a:srgbClr val="FFFF00"/>
                </a:solidFill>
                <a:latin typeface="Arial" charset="0"/>
                <a:ea typeface="Arial" charset="0"/>
                <a:cs typeface="Arial" charset="0"/>
                <a:sym typeface="Cabin"/>
              </a:rPr>
              <a:t>xs</a:t>
            </a:r>
            <a:r>
              <a:rPr lang="en-US" sz="3600" u="none" strike="noStrike" cap="none" dirty="0">
                <a:solidFill>
                  <a:srgbClr val="FFFF00"/>
                </a:solidFill>
                <a:latin typeface="Arial" charset="0"/>
                <a:ea typeface="Arial" charset="0"/>
                <a:cs typeface="Arial" charset="0"/>
                <a:sym typeface="Cabin"/>
              </a:rPr>
              <a:t>:</a:t>
            </a:r>
            <a:r>
              <a:rPr lang="el-GR" sz="3600" u="none" strike="noStrike" cap="none" dirty="0" err="1">
                <a:solidFill>
                  <a:srgbClr val="FFFF00"/>
                </a:solidFill>
                <a:latin typeface="Arial" charset="0"/>
                <a:ea typeface="Arial" charset="0"/>
                <a:cs typeface="Arial" charset="0"/>
                <a:sym typeface="Cabin"/>
              </a:rPr>
              <a:t>σύνθετοςΤύπος</a:t>
            </a:r>
            <a:endParaRPr lang="en-US" sz="3600" u="none" strike="noStrike" cap="none" dirty="0">
              <a:solidFill>
                <a:srgbClr val="FFFF00"/>
              </a:solidFill>
              <a:latin typeface="Arial" charset="0"/>
              <a:ea typeface="Arial" charset="0"/>
              <a:cs typeface="Arial" charset="0"/>
              <a:sym typeface="Cabin"/>
            </a:endParaRPr>
          </a:p>
        </p:txBody>
      </p:sp>
      <p:sp>
        <p:nvSpPr>
          <p:cNvPr id="440" name="Shape 440"/>
          <p:cNvSpPr txBox="1"/>
          <p:nvPr/>
        </p:nvSpPr>
        <p:spPr>
          <a:xfrm>
            <a:off x="6449375" y="4628800"/>
            <a:ext cx="8975699" cy="3876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a:t>
            </a:r>
            <a:r>
              <a:rPr lang="en-US" sz="3000" u="none" strike="noStrike" cap="none" dirty="0" err="1">
                <a:solidFill>
                  <a:srgbClr val="FFFF00"/>
                </a:solidFill>
                <a:latin typeface="Arial" charset="0"/>
                <a:ea typeface="Arial" charset="0"/>
                <a:cs typeface="Arial" charset="0"/>
                <a:sym typeface="Cabin"/>
              </a:rPr>
              <a:t>xs:complexType</a:t>
            </a:r>
            <a:r>
              <a:rPr lang="en-US" sz="3000" u="none" strike="noStrike" cap="none" dirty="0">
                <a:solidFill>
                  <a:srgbClr val="FFFF00"/>
                </a:solidFill>
                <a:latin typeface="Arial" charset="0"/>
                <a:ea typeface="Arial" charset="0"/>
                <a:cs typeface="Arial" charset="0"/>
                <a:sym typeface="Cabin"/>
              </a:rPr>
              <a:t> name=</a:t>
            </a:r>
            <a:r>
              <a:rPr lang="en-US" sz="3000" b="0" i="0" u="none" strike="noStrike" cap="none" dirty="0">
                <a:solidFill>
                  <a:srgbClr val="FFFF00"/>
                </a:solidFill>
                <a:latin typeface="Arial"/>
                <a:ea typeface="Arial"/>
                <a:cs typeface="Arial"/>
                <a:sym typeface="Arial"/>
              </a:rPr>
              <a:t>"</a:t>
            </a:r>
            <a:r>
              <a:rPr lang="el-GR" sz="3000" u="none" strike="noStrike" cap="none" dirty="0">
                <a:solidFill>
                  <a:srgbClr val="FFFF00"/>
                </a:solidFill>
                <a:latin typeface="Arial" charset="0"/>
                <a:ea typeface="Arial" charset="0"/>
                <a:cs typeface="Arial" charset="0"/>
                <a:sym typeface="Cabin"/>
              </a:rPr>
              <a:t>άτομο</a:t>
            </a:r>
            <a:r>
              <a:rPr lang="en-US" sz="3000" b="0" i="0" u="none" strike="noStrike" cap="none" dirty="0">
                <a:solidFill>
                  <a:srgbClr val="FFFF00"/>
                </a:solidFill>
                <a:latin typeface="Arial"/>
                <a:ea typeface="Arial"/>
                <a:cs typeface="Arial"/>
                <a:sym typeface="Arial"/>
              </a:rPr>
              <a:t>"</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xs:sequence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xs:element</a:t>
            </a:r>
            <a:r>
              <a:rPr lang="en-US" sz="3000" u="none" strike="noStrike" cap="none" dirty="0">
                <a:solidFill>
                  <a:srgbClr val="FF7F00"/>
                </a:solidFill>
                <a:latin typeface="Arial" charset="0"/>
                <a:ea typeface="Arial" charset="0"/>
                <a:cs typeface="Arial" charset="0"/>
                <a:sym typeface="Cabin"/>
              </a:rPr>
              <a:t> name="</a:t>
            </a:r>
            <a:r>
              <a:rPr lang="el-GR" sz="3000" u="none" strike="noStrike" cap="none" dirty="0">
                <a:solidFill>
                  <a:srgbClr val="FF7F00"/>
                </a:solidFill>
                <a:latin typeface="Arial" charset="0"/>
                <a:ea typeface="Arial" charset="0"/>
                <a:cs typeface="Arial" charset="0"/>
                <a:sym typeface="Cabin"/>
              </a:rPr>
              <a:t>επίθετο</a:t>
            </a:r>
            <a:r>
              <a:rPr lang="en-US" sz="3000" u="none" strike="noStrike" cap="none" dirty="0">
                <a:solidFill>
                  <a:srgbClr val="FF7F00"/>
                </a:solidFill>
                <a:latin typeface="Arial" charset="0"/>
                <a:ea typeface="Arial" charset="0"/>
                <a:cs typeface="Arial" charset="0"/>
                <a:sym typeface="Cabin"/>
              </a:rPr>
              <a:t>" type="</a:t>
            </a:r>
            <a:r>
              <a:rPr lang="en-US" sz="3000" u="none" strike="noStrike" cap="none" dirty="0" err="1">
                <a:solidFill>
                  <a:srgbClr val="FF7F00"/>
                </a:solidFill>
                <a:latin typeface="Arial" charset="0"/>
                <a:ea typeface="Arial" charset="0"/>
                <a:cs typeface="Arial" charset="0"/>
                <a:sym typeface="Cabin"/>
              </a:rPr>
              <a:t>xs:string</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xs:element</a:t>
            </a:r>
            <a:r>
              <a:rPr lang="en-US" sz="3000" u="none" strike="noStrike" cap="none" dirty="0">
                <a:solidFill>
                  <a:srgbClr val="FF7F00"/>
                </a:solidFill>
                <a:latin typeface="Arial" charset="0"/>
                <a:ea typeface="Arial" charset="0"/>
                <a:cs typeface="Arial" charset="0"/>
                <a:sym typeface="Cabin"/>
              </a:rPr>
              <a:t> name="</a:t>
            </a:r>
            <a:r>
              <a:rPr lang="el-GR" sz="3000" u="none" strike="noStrike" cap="none" dirty="0">
                <a:solidFill>
                  <a:srgbClr val="FF7F00"/>
                </a:solidFill>
                <a:latin typeface="Arial" charset="0"/>
                <a:ea typeface="Arial" charset="0"/>
                <a:cs typeface="Arial" charset="0"/>
                <a:sym typeface="Cabin"/>
              </a:rPr>
              <a:t>ηλικία</a:t>
            </a:r>
            <a:r>
              <a:rPr lang="en-US" sz="3000" u="none" strike="noStrike" cap="none" dirty="0">
                <a:solidFill>
                  <a:srgbClr val="FF7F00"/>
                </a:solidFill>
                <a:latin typeface="Arial" charset="0"/>
                <a:ea typeface="Arial" charset="0"/>
                <a:cs typeface="Arial" charset="0"/>
                <a:sym typeface="Cabin"/>
              </a:rPr>
              <a:t>" type="</a:t>
            </a:r>
            <a:r>
              <a:rPr lang="en-US" sz="3000" u="none" strike="noStrike" cap="none" dirty="0" err="1">
                <a:solidFill>
                  <a:srgbClr val="FF7F00"/>
                </a:solidFill>
                <a:latin typeface="Arial" charset="0"/>
                <a:ea typeface="Arial" charset="0"/>
                <a:cs typeface="Arial" charset="0"/>
                <a:sym typeface="Cabin"/>
              </a:rPr>
              <a:t>xs:integer</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xs:element</a:t>
            </a:r>
            <a:r>
              <a:rPr lang="en-US" sz="3000" u="none" strike="noStrike" cap="none" dirty="0">
                <a:solidFill>
                  <a:srgbClr val="FF7F00"/>
                </a:solidFill>
                <a:latin typeface="Arial" charset="0"/>
                <a:ea typeface="Arial" charset="0"/>
                <a:cs typeface="Arial" charset="0"/>
                <a:sym typeface="Cabin"/>
              </a:rPr>
              <a:t> name="</a:t>
            </a:r>
            <a:r>
              <a:rPr lang="el-GR" sz="3000" u="none" strike="noStrike" cap="none" dirty="0" err="1">
                <a:solidFill>
                  <a:srgbClr val="FF7F00"/>
                </a:solidFill>
                <a:latin typeface="Arial" charset="0"/>
                <a:ea typeface="Arial" charset="0"/>
                <a:cs typeface="Arial" charset="0"/>
                <a:sym typeface="Cabin"/>
              </a:rPr>
              <a:t>ημγέννησης</a:t>
            </a:r>
            <a:r>
              <a:rPr lang="en-US" sz="3000" u="none" strike="noStrike" cap="none" dirty="0">
                <a:solidFill>
                  <a:srgbClr val="FF7F00"/>
                </a:solidFill>
                <a:latin typeface="Arial" charset="0"/>
                <a:ea typeface="Arial" charset="0"/>
                <a:cs typeface="Arial" charset="0"/>
                <a:sym typeface="Cabin"/>
              </a:rPr>
              <a:t>" type="</a:t>
            </a:r>
            <a:r>
              <a:rPr lang="en-US" sz="3000" u="none" strike="noStrike" cap="none" dirty="0" err="1">
                <a:solidFill>
                  <a:srgbClr val="FF7F00"/>
                </a:solidFill>
                <a:latin typeface="Arial" charset="0"/>
                <a:ea typeface="Arial" charset="0"/>
                <a:cs typeface="Arial" charset="0"/>
                <a:sym typeface="Cabin"/>
              </a:rPr>
              <a:t>xs:date</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xs:sequence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a:t>
            </a:r>
            <a:r>
              <a:rPr lang="en-US" sz="3000" u="none" strike="noStrike" cap="none" dirty="0" err="1">
                <a:solidFill>
                  <a:srgbClr val="FFFF00"/>
                </a:solidFill>
                <a:latin typeface="Arial" charset="0"/>
                <a:ea typeface="Arial" charset="0"/>
                <a:cs typeface="Arial" charset="0"/>
                <a:sym typeface="Cabin"/>
              </a:rPr>
              <a:t>xs:complexType</a:t>
            </a:r>
            <a:r>
              <a:rPr lang="en-US" sz="3000" u="none" strike="noStrike" cap="none" dirty="0">
                <a:solidFill>
                  <a:srgbClr val="FFFF00"/>
                </a:solidFill>
                <a:latin typeface="Arial" charset="0"/>
                <a:ea typeface="Arial" charset="0"/>
                <a:cs typeface="Arial" charset="0"/>
                <a:sym typeface="Cabin"/>
              </a:rPr>
              <a:t>&gt;</a:t>
            </a:r>
          </a:p>
        </p:txBody>
      </p:sp>
      <p:sp>
        <p:nvSpPr>
          <p:cNvPr id="441" name="Shape 441"/>
          <p:cNvSpPr txBox="1"/>
          <p:nvPr/>
        </p:nvSpPr>
        <p:spPr>
          <a:xfrm>
            <a:off x="6530261" y="1371325"/>
            <a:ext cx="8019928" cy="27051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u="none" strike="noStrike" cap="none" dirty="0">
                <a:solidFill>
                  <a:srgbClr val="FFFF00"/>
                </a:solidFill>
                <a:latin typeface="Arial" charset="0"/>
                <a:ea typeface="Arial" charset="0"/>
                <a:cs typeface="Arial" charset="0"/>
                <a:sym typeface="Cabin"/>
              </a:rPr>
              <a:t>&lt;</a:t>
            </a:r>
            <a:r>
              <a:rPr lang="el-GR" sz="3000" u="none" strike="noStrike" cap="none" dirty="0">
                <a:solidFill>
                  <a:srgbClr val="FFFF00"/>
                </a:solidFill>
                <a:latin typeface="Arial" charset="0"/>
                <a:ea typeface="Arial" charset="0"/>
                <a:cs typeface="Arial" charset="0"/>
                <a:sym typeface="Cabin"/>
              </a:rPr>
              <a:t>άτομο</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a:solidFill>
                  <a:srgbClr val="FF7F00"/>
                </a:solidFill>
                <a:latin typeface="Arial" charset="0"/>
                <a:ea typeface="Arial" charset="0"/>
                <a:cs typeface="Arial" charset="0"/>
                <a:sym typeface="Cabin"/>
              </a:rPr>
              <a:t>επίθετο</a:t>
            </a:r>
            <a:r>
              <a:rPr lang="en-US" sz="3000" u="none" strike="noStrike" cap="none" dirty="0">
                <a:solidFill>
                  <a:srgbClr val="FF7F00"/>
                </a:solidFill>
                <a:latin typeface="Arial" charset="0"/>
                <a:ea typeface="Arial" charset="0"/>
                <a:cs typeface="Arial" charset="0"/>
                <a:sym typeface="Cabin"/>
              </a:rPr>
              <a:t>&gt;Severance&lt;/</a:t>
            </a:r>
            <a:r>
              <a:rPr lang="el-GR" sz="3000" u="none" strike="noStrike" cap="none" dirty="0">
                <a:solidFill>
                  <a:srgbClr val="FF7F00"/>
                </a:solidFill>
                <a:latin typeface="Arial" charset="0"/>
                <a:ea typeface="Arial" charset="0"/>
                <a:cs typeface="Arial" charset="0"/>
                <a:sym typeface="Cabin"/>
              </a:rPr>
              <a:t>επίθετο</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a:solidFill>
                  <a:srgbClr val="FF7F00"/>
                </a:solidFill>
                <a:latin typeface="Arial" charset="0"/>
                <a:ea typeface="Arial" charset="0"/>
                <a:cs typeface="Arial" charset="0"/>
                <a:sym typeface="Cabin"/>
              </a:rPr>
              <a:t>ηλικία</a:t>
            </a:r>
            <a:r>
              <a:rPr lang="en-US" sz="3000" u="none" strike="noStrike" cap="none" dirty="0">
                <a:solidFill>
                  <a:srgbClr val="FF7F00"/>
                </a:solidFill>
                <a:latin typeface="Arial" charset="0"/>
                <a:ea typeface="Arial" charset="0"/>
                <a:cs typeface="Arial" charset="0"/>
                <a:sym typeface="Cabin"/>
              </a:rPr>
              <a:t>&gt;17&lt;/</a:t>
            </a:r>
            <a:r>
              <a:rPr lang="el-GR" sz="3000" u="none" strike="noStrike" cap="none" dirty="0">
                <a:solidFill>
                  <a:srgbClr val="FF7F00"/>
                </a:solidFill>
                <a:latin typeface="Arial" charset="0"/>
                <a:ea typeface="Arial" charset="0"/>
                <a:cs typeface="Arial" charset="0"/>
                <a:sym typeface="Cabin"/>
              </a:rPr>
              <a:t>ηλικία</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err="1">
                <a:solidFill>
                  <a:srgbClr val="FF7F00"/>
                </a:solidFill>
                <a:latin typeface="Arial" charset="0"/>
                <a:ea typeface="Arial" charset="0"/>
                <a:cs typeface="Arial" charset="0"/>
                <a:sym typeface="Cabin"/>
              </a:rPr>
              <a:t>ημγέννησης</a:t>
            </a:r>
            <a:r>
              <a:rPr lang="en-US" sz="3000" u="none" strike="noStrike" cap="none" dirty="0">
                <a:solidFill>
                  <a:srgbClr val="FF7F00"/>
                </a:solidFill>
                <a:latin typeface="Arial" charset="0"/>
                <a:ea typeface="Arial" charset="0"/>
                <a:cs typeface="Arial" charset="0"/>
                <a:sym typeface="Cabin"/>
              </a:rPr>
              <a:t>&gt;2001-04-17&lt;/</a:t>
            </a:r>
            <a:r>
              <a:rPr lang="el-GR" sz="3000" u="none" strike="noStrike" cap="none" dirty="0" err="1">
                <a:solidFill>
                  <a:srgbClr val="FF7F00"/>
                </a:solidFill>
                <a:latin typeface="Arial" charset="0"/>
                <a:ea typeface="Arial" charset="0"/>
                <a:cs typeface="Arial" charset="0"/>
                <a:sym typeface="Cabin"/>
              </a:rPr>
              <a:t>ημγέννησης</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a:t>
            </a:r>
            <a:r>
              <a:rPr lang="el-GR" sz="3000" u="none" strike="noStrike" cap="none" dirty="0">
                <a:solidFill>
                  <a:srgbClr val="FFFF00"/>
                </a:solidFill>
                <a:latin typeface="Arial" charset="0"/>
                <a:ea typeface="Arial" charset="0"/>
                <a:cs typeface="Arial" charset="0"/>
                <a:sym typeface="Cabin"/>
              </a:rPr>
              <a:t>άτομο</a:t>
            </a:r>
            <a:r>
              <a:rPr lang="en-US" sz="3000" u="none" strike="noStrike" cap="none" dirty="0">
                <a:solidFill>
                  <a:srgbClr val="FFFF00"/>
                </a:solidFill>
                <a:latin typeface="Arial" charset="0"/>
                <a:ea typeface="Arial" charset="0"/>
                <a:cs typeface="Arial" charset="0"/>
                <a:sym typeface="Cabin"/>
              </a:rPr>
              <a:t>&gt;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9687338" y="761999"/>
            <a:ext cx="5400361" cy="2008619"/>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6000" u="none" strike="noStrike" cap="none" dirty="0">
                <a:solidFill>
                  <a:srgbClr val="FFD966"/>
                </a:solidFill>
                <a:latin typeface="Arial" charset="0"/>
                <a:ea typeface="Arial" charset="0"/>
                <a:cs typeface="Arial" charset="0"/>
                <a:sym typeface="Cabin"/>
              </a:rPr>
              <a:t>Περιορισμοί </a:t>
            </a:r>
            <a:r>
              <a:rPr lang="en-US" sz="6000" u="none" strike="noStrike" cap="none" dirty="0">
                <a:solidFill>
                  <a:srgbClr val="FFD966"/>
                </a:solidFill>
                <a:latin typeface="Arial" charset="0"/>
                <a:ea typeface="Arial" charset="0"/>
                <a:cs typeface="Arial" charset="0"/>
                <a:sym typeface="Cabin"/>
              </a:rPr>
              <a:t>XSD</a:t>
            </a:r>
          </a:p>
        </p:txBody>
      </p:sp>
      <p:sp>
        <p:nvSpPr>
          <p:cNvPr id="447" name="Shape 447"/>
          <p:cNvSpPr txBox="1"/>
          <p:nvPr/>
        </p:nvSpPr>
        <p:spPr>
          <a:xfrm>
            <a:off x="1164099" y="8414297"/>
            <a:ext cx="139236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http://www.w3schools.com/Schema/schema_complex_indicators.asp</a:t>
            </a:r>
          </a:p>
        </p:txBody>
      </p:sp>
      <p:sp>
        <p:nvSpPr>
          <p:cNvPr id="448" name="Shape 448"/>
          <p:cNvSpPr txBox="1"/>
          <p:nvPr/>
        </p:nvSpPr>
        <p:spPr>
          <a:xfrm>
            <a:off x="339725" y="1195819"/>
            <a:ext cx="10960099" cy="460863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a:t>
            </a:r>
            <a:r>
              <a:rPr lang="en-US" sz="3000" u="none" strike="noStrike" cap="none" dirty="0" err="1">
                <a:solidFill>
                  <a:srgbClr val="00FF00"/>
                </a:solidFill>
                <a:latin typeface="Arial" charset="0"/>
                <a:ea typeface="Arial" charset="0"/>
                <a:cs typeface="Arial" charset="0"/>
                <a:sym typeface="Cabin"/>
              </a:rPr>
              <a:t>xs:element</a:t>
            </a:r>
            <a:r>
              <a:rPr lang="en-US" sz="3000" u="none" strike="noStrike" cap="none" dirty="0">
                <a:solidFill>
                  <a:srgbClr val="00FF00"/>
                </a:solidFill>
                <a:latin typeface="Arial" charset="0"/>
                <a:ea typeface="Arial" charset="0"/>
                <a:cs typeface="Arial" charset="0"/>
                <a:sym typeface="Cabin"/>
              </a:rPr>
              <a:t> name="</a:t>
            </a:r>
            <a:r>
              <a:rPr lang="el-GR" sz="3000" u="none" strike="noStrike" cap="none" dirty="0">
                <a:solidFill>
                  <a:srgbClr val="00FF00"/>
                </a:solidFill>
                <a:latin typeface="Arial" charset="0"/>
                <a:ea typeface="Arial" charset="0"/>
                <a:cs typeface="Arial" charset="0"/>
                <a:sym typeface="Cabin"/>
              </a:rPr>
              <a:t>άτομο</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xs:complexType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xs:sequence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FF"/>
              </a:buClr>
              <a:buSzPct val="25000"/>
              <a:buFont typeface="Cabin"/>
              <a:buNone/>
            </a:pPr>
            <a:r>
              <a:rPr lang="en-US" sz="3000" u="none" strike="noStrike" cap="none" dirty="0">
                <a:solidFill>
                  <a:srgbClr val="00FFFF"/>
                </a:solidFill>
                <a:latin typeface="Arial" charset="0"/>
                <a:ea typeface="Arial" charset="0"/>
                <a:cs typeface="Arial" charset="0"/>
                <a:sym typeface="Cabin"/>
              </a:rPr>
              <a:t>      &lt;</a:t>
            </a:r>
            <a:r>
              <a:rPr lang="en-US" sz="3000" u="none" strike="noStrike" cap="none" dirty="0" err="1">
                <a:solidFill>
                  <a:srgbClr val="00FFFF"/>
                </a:solidFill>
                <a:latin typeface="Arial" charset="0"/>
                <a:ea typeface="Arial" charset="0"/>
                <a:cs typeface="Arial" charset="0"/>
                <a:sym typeface="Cabin"/>
              </a:rPr>
              <a:t>xs:element</a:t>
            </a:r>
            <a:r>
              <a:rPr lang="en-US" sz="3000" u="none" strike="noStrike" cap="none" dirty="0">
                <a:solidFill>
                  <a:srgbClr val="00FFFF"/>
                </a:solidFill>
                <a:latin typeface="Arial" charset="0"/>
                <a:ea typeface="Arial" charset="0"/>
                <a:cs typeface="Arial" charset="0"/>
                <a:sym typeface="Cabin"/>
              </a:rPr>
              <a:t> name= "</a:t>
            </a:r>
            <a:r>
              <a:rPr lang="el-GR" sz="3000" u="none" strike="noStrike" cap="none" dirty="0" err="1">
                <a:solidFill>
                  <a:srgbClr val="00FFFF"/>
                </a:solidFill>
                <a:latin typeface="Arial" charset="0"/>
                <a:ea typeface="Arial" charset="0"/>
                <a:cs typeface="Arial" charset="0"/>
                <a:sym typeface="Cabin"/>
              </a:rPr>
              <a:t>πλήρες_όνομα</a:t>
            </a:r>
            <a:r>
              <a:rPr lang="en-US" sz="3000" u="none" strike="noStrike" cap="none" dirty="0">
                <a:solidFill>
                  <a:srgbClr val="00FFFF"/>
                </a:solidFill>
                <a:latin typeface="Arial" charset="0"/>
                <a:ea typeface="Arial" charset="0"/>
                <a:cs typeface="Arial" charset="0"/>
                <a:sym typeface="Cabin"/>
              </a:rPr>
              <a:t>" type="</a:t>
            </a:r>
            <a:r>
              <a:rPr lang="en-US" sz="3000" u="none" strike="noStrike" cap="none" dirty="0" err="1">
                <a:solidFill>
                  <a:srgbClr val="00FFFF"/>
                </a:solidFill>
                <a:latin typeface="Arial" charset="0"/>
                <a:ea typeface="Arial" charset="0"/>
                <a:cs typeface="Arial" charset="0"/>
                <a:sym typeface="Cabin"/>
              </a:rPr>
              <a:t>xs:string</a:t>
            </a:r>
            <a:r>
              <a:rPr lang="en-US" sz="3000" u="none" strike="noStrike" cap="none" dirty="0">
                <a:solidFill>
                  <a:srgbClr val="00FFFF"/>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00FFFF"/>
              </a:buClr>
              <a:buSzPct val="25000"/>
              <a:buFont typeface="Cabin"/>
              <a:buNone/>
            </a:pPr>
            <a:r>
              <a:rPr lang="en-US" sz="3000" u="none" strike="noStrike" cap="none" dirty="0">
                <a:solidFill>
                  <a:srgbClr val="00FFFF"/>
                </a:solidFill>
                <a:latin typeface="Arial" charset="0"/>
                <a:ea typeface="Arial" charset="0"/>
                <a:cs typeface="Arial" charset="0"/>
                <a:sym typeface="Cabin"/>
              </a:rPr>
              <a:t>          minOccurs="1" </a:t>
            </a:r>
            <a:r>
              <a:rPr lang="en-US" sz="3000" u="none" strike="noStrike" cap="none" dirty="0" err="1">
                <a:solidFill>
                  <a:srgbClr val="00FFFF"/>
                </a:solidFill>
                <a:latin typeface="Arial" charset="0"/>
                <a:ea typeface="Arial" charset="0"/>
                <a:cs typeface="Arial" charset="0"/>
                <a:sym typeface="Cabin"/>
              </a:rPr>
              <a:t>maxOccurs</a:t>
            </a:r>
            <a:r>
              <a:rPr lang="en-US" sz="3000" u="none" strike="noStrike" cap="none" dirty="0">
                <a:solidFill>
                  <a:srgbClr val="00FFFF"/>
                </a:solidFill>
                <a:latin typeface="Arial" charset="0"/>
                <a:ea typeface="Arial" charset="0"/>
                <a:cs typeface="Arial" charset="0"/>
                <a:sym typeface="Cabin"/>
              </a:rPr>
              <a:t>="1" /&gt;</a:t>
            </a:r>
          </a:p>
          <a:p>
            <a:pPr marL="0" marR="0" lvl="0" indent="0" algn="l" rtl="0">
              <a:lnSpc>
                <a:spcPct val="100000"/>
              </a:lnSpc>
              <a:spcBef>
                <a:spcPts val="0"/>
              </a:spcBef>
              <a:spcAft>
                <a:spcPts val="0"/>
              </a:spcAft>
              <a:buClr>
                <a:schemeClr val="lt1"/>
              </a:buClr>
              <a:buSzPct val="25000"/>
              <a:buFont typeface="Cabin"/>
              <a:buNone/>
            </a:pPr>
            <a:r>
              <a:rPr lang="en-US" sz="3000" u="none" strike="noStrike" cap="none" dirty="0">
                <a:solidFill>
                  <a:schemeClr val="lt1"/>
                </a:solidFill>
                <a:latin typeface="Arial" charset="0"/>
                <a:ea typeface="Arial" charset="0"/>
                <a:cs typeface="Arial" charset="0"/>
                <a:sym typeface="Cabin"/>
              </a:rPr>
              <a:t>      </a:t>
            </a:r>
            <a:r>
              <a:rPr lang="en-US" sz="3000" u="none" strike="noStrike" cap="none" dirty="0">
                <a:solidFill>
                  <a:srgbClr val="FF7F00"/>
                </a:solidFill>
                <a:latin typeface="Arial" charset="0"/>
                <a:ea typeface="Arial" charset="0"/>
                <a:cs typeface="Arial" charset="0"/>
                <a:sym typeface="Cabin"/>
              </a:rPr>
              <a:t>&lt;</a:t>
            </a:r>
            <a:r>
              <a:rPr lang="en-US" sz="3000" u="none" strike="noStrike" cap="none" dirty="0" err="1">
                <a:solidFill>
                  <a:srgbClr val="FF7F00"/>
                </a:solidFill>
                <a:latin typeface="Arial" charset="0"/>
                <a:ea typeface="Arial" charset="0"/>
                <a:cs typeface="Arial" charset="0"/>
                <a:sym typeface="Cabin"/>
              </a:rPr>
              <a:t>xs:element</a:t>
            </a:r>
            <a:r>
              <a:rPr lang="en-US" sz="3000" u="none" strike="noStrike" cap="none" dirty="0">
                <a:solidFill>
                  <a:srgbClr val="FF7F00"/>
                </a:solidFill>
                <a:latin typeface="Arial" charset="0"/>
                <a:ea typeface="Arial" charset="0"/>
                <a:cs typeface="Arial" charset="0"/>
                <a:sym typeface="Cabin"/>
              </a:rPr>
              <a:t> name= "</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 type="</a:t>
            </a:r>
            <a:r>
              <a:rPr lang="en-US" sz="3000" u="none" strike="noStrike" cap="none" dirty="0" err="1">
                <a:solidFill>
                  <a:srgbClr val="FF7F00"/>
                </a:solidFill>
                <a:latin typeface="Arial" charset="0"/>
                <a:ea typeface="Arial" charset="0"/>
                <a:cs typeface="Arial" charset="0"/>
                <a:sym typeface="Cabin"/>
              </a:rPr>
              <a:t>xs:string</a:t>
            </a:r>
            <a:r>
              <a:rPr lang="en-US" sz="3000" u="none" strike="noStrike" cap="none" dirty="0">
                <a:solidFill>
                  <a:srgbClr val="FF7F00"/>
                </a:solidFill>
                <a:latin typeface="Arial" charset="0"/>
                <a:ea typeface="Arial" charset="0"/>
                <a:cs typeface="Arial" charset="0"/>
                <a:sym typeface="Cabin"/>
              </a:rPr>
              <a:t>" </a:t>
            </a:r>
          </a:p>
          <a:p>
            <a:pPr marL="0" marR="0" lvl="0" indent="0" algn="l" rtl="0">
              <a:lnSpc>
                <a:spcPct val="100000"/>
              </a:lnSpc>
              <a:spcBef>
                <a:spcPts val="0"/>
              </a:spcBef>
              <a:spcAft>
                <a:spcPts val="0"/>
              </a:spcAft>
              <a:buClr>
                <a:schemeClr val="lt1"/>
              </a:buClr>
              <a:buSzPct val="25000"/>
              <a:buFont typeface="Cabin"/>
              <a:buNone/>
            </a:pPr>
            <a:r>
              <a:rPr lang="en-US" sz="3000" u="none" strike="noStrike" cap="none" dirty="0">
                <a:solidFill>
                  <a:srgbClr val="FF7F00"/>
                </a:solidFill>
                <a:latin typeface="Arial" charset="0"/>
                <a:ea typeface="Arial" charset="0"/>
                <a:cs typeface="Arial" charset="0"/>
                <a:sym typeface="Cabin"/>
              </a:rPr>
              <a:t>            minOccurs="0" </a:t>
            </a:r>
            <a:r>
              <a:rPr lang="en-US" sz="3000" u="none" strike="noStrike" cap="none" dirty="0" err="1">
                <a:solidFill>
                  <a:srgbClr val="FF7F00"/>
                </a:solidFill>
                <a:latin typeface="Arial" charset="0"/>
                <a:ea typeface="Arial" charset="0"/>
                <a:cs typeface="Arial" charset="0"/>
                <a:sym typeface="Cabin"/>
              </a:rPr>
              <a:t>maxOccurs</a:t>
            </a:r>
            <a:r>
              <a:rPr lang="en-US" sz="3000" u="none" strike="noStrike" cap="none" dirty="0">
                <a:solidFill>
                  <a:srgbClr val="FF7F00"/>
                </a:solidFill>
                <a:latin typeface="Arial" charset="0"/>
                <a:ea typeface="Arial" charset="0"/>
                <a:cs typeface="Arial" charset="0"/>
                <a:sym typeface="Cabin"/>
              </a:rPr>
              <a:t>="10" /&gt;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xs:sequence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xs:complexType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a:t>
            </a:r>
            <a:r>
              <a:rPr lang="en-US" sz="3000" u="none" strike="noStrike" cap="none" dirty="0" err="1">
                <a:solidFill>
                  <a:srgbClr val="00FF00"/>
                </a:solidFill>
                <a:latin typeface="Arial" charset="0"/>
                <a:ea typeface="Arial" charset="0"/>
                <a:cs typeface="Arial" charset="0"/>
                <a:sym typeface="Cabin"/>
              </a:rPr>
              <a:t>xs:element</a:t>
            </a:r>
            <a:r>
              <a:rPr lang="en-US" sz="3000" u="none" strike="noStrike" cap="none" dirty="0">
                <a:solidFill>
                  <a:srgbClr val="00FF00"/>
                </a:solidFill>
                <a:latin typeface="Arial" charset="0"/>
                <a:ea typeface="Arial" charset="0"/>
                <a:cs typeface="Arial" charset="0"/>
                <a:sym typeface="Cabin"/>
              </a:rPr>
              <a:t>&gt;</a:t>
            </a:r>
          </a:p>
        </p:txBody>
      </p:sp>
      <p:sp>
        <p:nvSpPr>
          <p:cNvPr id="449" name="Shape 449"/>
          <p:cNvSpPr txBox="1"/>
          <p:nvPr/>
        </p:nvSpPr>
        <p:spPr>
          <a:xfrm>
            <a:off x="7267074" y="4784035"/>
            <a:ext cx="8748127" cy="311444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a:t>
            </a:r>
            <a:r>
              <a:rPr lang="el-GR" sz="3000" u="none" strike="noStrike" cap="none" dirty="0">
                <a:solidFill>
                  <a:srgbClr val="00FF00"/>
                </a:solidFill>
                <a:latin typeface="Arial" charset="0"/>
                <a:ea typeface="Arial" charset="0"/>
                <a:cs typeface="Arial" charset="0"/>
                <a:sym typeface="Cabin"/>
              </a:rPr>
              <a:t>άτομο</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FF"/>
              </a:buClr>
              <a:buSzPct val="25000"/>
              <a:buFont typeface="Cabin"/>
              <a:buNone/>
            </a:pPr>
            <a:r>
              <a:rPr lang="en-US" sz="3000" u="none" strike="noStrike" cap="none" dirty="0">
                <a:solidFill>
                  <a:srgbClr val="00FFFF"/>
                </a:solidFill>
                <a:latin typeface="Arial" charset="0"/>
                <a:ea typeface="Arial" charset="0"/>
                <a:cs typeface="Arial" charset="0"/>
                <a:sym typeface="Cabin"/>
              </a:rPr>
              <a:t>  &lt;</a:t>
            </a:r>
            <a:r>
              <a:rPr lang="el-GR" sz="3000" u="none" strike="noStrike" cap="none" dirty="0" err="1">
                <a:solidFill>
                  <a:srgbClr val="00FFFF"/>
                </a:solidFill>
                <a:latin typeface="Arial" charset="0"/>
                <a:ea typeface="Arial" charset="0"/>
                <a:cs typeface="Arial" charset="0"/>
                <a:sym typeface="Cabin"/>
              </a:rPr>
              <a:t>πλήρες_όνομα</a:t>
            </a:r>
            <a:r>
              <a:rPr lang="en-US" sz="3000" u="none" strike="noStrike" cap="none" dirty="0">
                <a:solidFill>
                  <a:srgbClr val="00FFFF"/>
                </a:solidFill>
                <a:latin typeface="Arial" charset="0"/>
                <a:ea typeface="Arial" charset="0"/>
                <a:cs typeface="Arial" charset="0"/>
                <a:sym typeface="Cabin"/>
              </a:rPr>
              <a:t>&gt;</a:t>
            </a:r>
            <a:r>
              <a:rPr lang="en-US" sz="3000" u="none" strike="noStrike" cap="none" dirty="0" err="1">
                <a:solidFill>
                  <a:srgbClr val="00FFFF"/>
                </a:solidFill>
                <a:latin typeface="Arial" charset="0"/>
                <a:ea typeface="Arial" charset="0"/>
                <a:cs typeface="Arial" charset="0"/>
                <a:sym typeface="Cabin"/>
              </a:rPr>
              <a:t>Tove</a:t>
            </a:r>
            <a:r>
              <a:rPr lang="en-US" sz="3000" u="none" strike="noStrike" cap="none" dirty="0">
                <a:solidFill>
                  <a:srgbClr val="00FFFF"/>
                </a:solidFill>
                <a:latin typeface="Arial" charset="0"/>
                <a:ea typeface="Arial" charset="0"/>
                <a:cs typeface="Arial" charset="0"/>
                <a:sym typeface="Cabin"/>
              </a:rPr>
              <a:t> </a:t>
            </a:r>
            <a:r>
              <a:rPr lang="en-US" sz="3000" u="none" strike="noStrike" cap="none" dirty="0" err="1">
                <a:solidFill>
                  <a:srgbClr val="00FFFF"/>
                </a:solidFill>
                <a:latin typeface="Arial" charset="0"/>
                <a:ea typeface="Arial" charset="0"/>
                <a:cs typeface="Arial" charset="0"/>
                <a:sym typeface="Cabin"/>
              </a:rPr>
              <a:t>Refsnes</a:t>
            </a:r>
            <a:r>
              <a:rPr lang="en-US" sz="3000" u="none" strike="noStrike" cap="none" dirty="0">
                <a:solidFill>
                  <a:srgbClr val="00FFFF"/>
                </a:solidFill>
                <a:latin typeface="Arial" charset="0"/>
                <a:ea typeface="Arial" charset="0"/>
                <a:cs typeface="Arial" charset="0"/>
                <a:sym typeface="Cabin"/>
              </a:rPr>
              <a:t>&lt;/</a:t>
            </a:r>
            <a:r>
              <a:rPr lang="el-GR" sz="3000" u="none" strike="noStrike" cap="none" dirty="0" err="1">
                <a:solidFill>
                  <a:srgbClr val="00FFFF"/>
                </a:solidFill>
                <a:latin typeface="Arial" charset="0"/>
                <a:ea typeface="Arial" charset="0"/>
                <a:cs typeface="Arial" charset="0"/>
                <a:sym typeface="Cabin"/>
              </a:rPr>
              <a:t>πλήρες_όνομα</a:t>
            </a:r>
            <a:r>
              <a:rPr lang="en-US" sz="3000" u="none" strike="noStrike" cap="none" dirty="0">
                <a:solidFill>
                  <a:srgbClr val="00FF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&gt;Hege&lt;/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&gt;Stale&lt;/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&gt;Jim&lt;/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a:t>
            </a:r>
            <a:r>
              <a:rPr lang="en-US" sz="3000" u="none" strike="noStrike" cap="none" dirty="0" err="1">
                <a:solidFill>
                  <a:srgbClr val="FF7F00"/>
                </a:solidFill>
                <a:latin typeface="Arial" charset="0"/>
                <a:ea typeface="Arial" charset="0"/>
                <a:cs typeface="Arial" charset="0"/>
                <a:sym typeface="Cabin"/>
              </a:rPr>
              <a:t>Borge</a:t>
            </a:r>
            <a:r>
              <a:rPr lang="en-US" sz="3000" u="none" strike="noStrike" cap="none" dirty="0">
                <a:solidFill>
                  <a:srgbClr val="FF7F00"/>
                </a:solidFill>
                <a:latin typeface="Arial" charset="0"/>
                <a:ea typeface="Arial" charset="0"/>
                <a:cs typeface="Arial" charset="0"/>
                <a:sym typeface="Cabin"/>
              </a:rPr>
              <a:t>&lt;/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a:t>
            </a:r>
            <a:r>
              <a:rPr lang="el-GR" sz="3000" u="none" strike="noStrike" cap="none" dirty="0">
                <a:solidFill>
                  <a:srgbClr val="00FF00"/>
                </a:solidFill>
                <a:latin typeface="Arial" charset="0"/>
                <a:ea typeface="Arial" charset="0"/>
                <a:cs typeface="Arial" charset="0"/>
                <a:sym typeface="Cabin"/>
              </a:rPr>
              <a:t>άτομο</a:t>
            </a:r>
            <a:r>
              <a:rPr lang="en-US" sz="3000" u="none" strike="noStrike" cap="none" dirty="0">
                <a:solidFill>
                  <a:srgbClr val="00FF00"/>
                </a:solidFill>
                <a:latin typeface="Arial" charset="0"/>
                <a:ea typeface="Arial" charset="0"/>
                <a:cs typeface="Arial" charset="0"/>
                <a:sym typeface="Cabin"/>
              </a:rPr>
              <a:t>&gt;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11078816" y="761999"/>
            <a:ext cx="4008883" cy="2066339"/>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6000" u="none" strike="noStrike" cap="none" dirty="0">
                <a:solidFill>
                  <a:srgbClr val="FFD966"/>
                </a:solidFill>
                <a:latin typeface="Arial" charset="0"/>
                <a:ea typeface="Arial" charset="0"/>
                <a:cs typeface="Arial" charset="0"/>
                <a:sym typeface="Cabin"/>
              </a:rPr>
              <a:t>Τύποι Δεδομένων</a:t>
            </a:r>
            <a:r>
              <a:rPr lang="en-US" sz="6000" u="none" strike="noStrike" cap="none" dirty="0">
                <a:solidFill>
                  <a:srgbClr val="FFD966"/>
                </a:solidFill>
                <a:latin typeface="Arial" charset="0"/>
                <a:ea typeface="Arial" charset="0"/>
                <a:cs typeface="Arial" charset="0"/>
                <a:sym typeface="Cabin"/>
              </a:rPr>
              <a:t>XSD</a:t>
            </a:r>
          </a:p>
        </p:txBody>
      </p:sp>
      <p:sp>
        <p:nvSpPr>
          <p:cNvPr id="455" name="Shape 455"/>
          <p:cNvSpPr txBox="1"/>
          <p:nvPr/>
        </p:nvSpPr>
        <p:spPr>
          <a:xfrm>
            <a:off x="1488423" y="8426174"/>
            <a:ext cx="13382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http://www.w3schools.com/Schema/</a:t>
            </a:r>
            <a:r>
              <a:rPr lang="en-US" sz="3000" u="sng" strike="noStrike" cap="none" dirty="0">
                <a:solidFill>
                  <a:srgbClr val="FFFF00"/>
                </a:solidFill>
                <a:latin typeface="Arial" charset="0"/>
                <a:ea typeface="Arial" charset="0"/>
                <a:cs typeface="Arial" charset="0"/>
                <a:sym typeface="Cabin"/>
                <a:hlinkClick r:id="rId3"/>
              </a:rPr>
              <a:t>schema_dtypes_numeric.asp</a:t>
            </a:r>
          </a:p>
        </p:txBody>
      </p:sp>
      <p:sp>
        <p:nvSpPr>
          <p:cNvPr id="456" name="Shape 456"/>
          <p:cNvSpPr txBox="1"/>
          <p:nvPr/>
        </p:nvSpPr>
        <p:spPr>
          <a:xfrm>
            <a:off x="695325" y="1371600"/>
            <a:ext cx="10185300" cy="27051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200" u="none" strike="noStrike" cap="none" dirty="0">
                <a:solidFill>
                  <a:srgbClr val="FF00FF"/>
                </a:solidFill>
                <a:latin typeface="Arial" charset="0"/>
                <a:ea typeface="Arial" charset="0"/>
                <a:cs typeface="Arial" charset="0"/>
                <a:sym typeface="Cabin"/>
              </a:rPr>
              <a:t>&lt;</a:t>
            </a:r>
            <a:r>
              <a:rPr lang="en-US" sz="3200" u="none" strike="noStrike" cap="none" dirty="0" err="1">
                <a:solidFill>
                  <a:srgbClr val="FF00FF"/>
                </a:solidFill>
                <a:latin typeface="Arial" charset="0"/>
                <a:ea typeface="Arial" charset="0"/>
                <a:cs typeface="Arial" charset="0"/>
                <a:sym typeface="Cabin"/>
              </a:rPr>
              <a:t>xs:element</a:t>
            </a:r>
            <a:r>
              <a:rPr lang="en-US" sz="3200" u="none" strike="noStrike" cap="none" dirty="0">
                <a:solidFill>
                  <a:srgbClr val="FF00FF"/>
                </a:solidFill>
                <a:latin typeface="Arial" charset="0"/>
                <a:ea typeface="Arial" charset="0"/>
                <a:cs typeface="Arial" charset="0"/>
                <a:sym typeface="Cabin"/>
              </a:rPr>
              <a:t> name= "</a:t>
            </a:r>
            <a:r>
              <a:rPr lang="el-GR" sz="3200" u="none" strike="noStrike" cap="none" dirty="0">
                <a:solidFill>
                  <a:srgbClr val="FF00FF"/>
                </a:solidFill>
                <a:latin typeface="Arial" charset="0"/>
                <a:ea typeface="Arial" charset="0"/>
                <a:cs typeface="Arial" charset="0"/>
                <a:sym typeface="Cabin"/>
              </a:rPr>
              <a:t>πελάτης</a:t>
            </a:r>
            <a:r>
              <a:rPr lang="en-US" sz="3200" u="none" strike="noStrike" cap="none" dirty="0">
                <a:solidFill>
                  <a:srgbClr val="FF00FF"/>
                </a:solidFill>
                <a:latin typeface="Arial" charset="0"/>
                <a:ea typeface="Arial" charset="0"/>
                <a:cs typeface="Arial" charset="0"/>
                <a:sym typeface="Cabin"/>
              </a:rPr>
              <a:t>" type="</a:t>
            </a:r>
            <a:r>
              <a:rPr lang="en-US" sz="3200" u="none" strike="noStrike" cap="none" dirty="0" err="1">
                <a:solidFill>
                  <a:srgbClr val="FF00FF"/>
                </a:solidFill>
                <a:latin typeface="Arial" charset="0"/>
                <a:ea typeface="Arial" charset="0"/>
                <a:cs typeface="Arial" charset="0"/>
                <a:sym typeface="Cabin"/>
              </a:rPr>
              <a:t>xs:string</a:t>
            </a:r>
            <a:r>
              <a:rPr lang="en-US" sz="32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&lt;</a:t>
            </a:r>
            <a:r>
              <a:rPr lang="en-US" sz="3200" u="none" strike="noStrike" cap="none" dirty="0" err="1">
                <a:solidFill>
                  <a:srgbClr val="00FF00"/>
                </a:solidFill>
                <a:latin typeface="Arial" charset="0"/>
                <a:ea typeface="Arial" charset="0"/>
                <a:cs typeface="Arial" charset="0"/>
                <a:sym typeface="Cabin"/>
              </a:rPr>
              <a:t>xs:element</a:t>
            </a:r>
            <a:r>
              <a:rPr lang="en-US" sz="3200" u="none" strike="noStrike" cap="none" dirty="0">
                <a:solidFill>
                  <a:srgbClr val="00FF00"/>
                </a:solidFill>
                <a:latin typeface="Arial" charset="0"/>
                <a:ea typeface="Arial" charset="0"/>
                <a:cs typeface="Arial" charset="0"/>
                <a:sym typeface="Cabin"/>
              </a:rPr>
              <a:t> name= "</a:t>
            </a:r>
            <a:r>
              <a:rPr lang="el-GR" sz="3200" u="none" strike="noStrike" cap="none" dirty="0">
                <a:solidFill>
                  <a:srgbClr val="00FF00"/>
                </a:solidFill>
                <a:latin typeface="Arial" charset="0"/>
                <a:ea typeface="Arial" charset="0"/>
                <a:cs typeface="Arial" charset="0"/>
                <a:sym typeface="Cabin"/>
              </a:rPr>
              <a:t>έναρξη</a:t>
            </a:r>
            <a:r>
              <a:rPr lang="en-US" sz="3200" u="none" strike="noStrike" cap="none" dirty="0">
                <a:solidFill>
                  <a:srgbClr val="00FF00"/>
                </a:solidFill>
                <a:latin typeface="Arial" charset="0"/>
                <a:ea typeface="Arial" charset="0"/>
                <a:cs typeface="Arial" charset="0"/>
                <a:sym typeface="Cabin"/>
              </a:rPr>
              <a:t>" type="</a:t>
            </a:r>
            <a:r>
              <a:rPr lang="en-US" sz="3200" u="none" strike="noStrike" cap="none" dirty="0" err="1">
                <a:solidFill>
                  <a:srgbClr val="00FF00"/>
                </a:solidFill>
                <a:latin typeface="Arial" charset="0"/>
                <a:ea typeface="Arial" charset="0"/>
                <a:cs typeface="Arial" charset="0"/>
                <a:sym typeface="Cabin"/>
              </a:rPr>
              <a:t>xs:date</a:t>
            </a:r>
            <a:r>
              <a:rPr lang="en-US" sz="32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t>
            </a:r>
            <a:r>
              <a:rPr lang="en-US" sz="3200" u="none" strike="noStrike" cap="none" dirty="0" err="1">
                <a:solidFill>
                  <a:srgbClr val="FF7F00"/>
                </a:solidFill>
                <a:latin typeface="Arial" charset="0"/>
                <a:ea typeface="Arial" charset="0"/>
                <a:cs typeface="Arial" charset="0"/>
                <a:sym typeface="Cabin"/>
              </a:rPr>
              <a:t>xs:element</a:t>
            </a:r>
            <a:r>
              <a:rPr lang="en-US" sz="3200" u="none" strike="noStrike" cap="none" dirty="0">
                <a:solidFill>
                  <a:srgbClr val="FF7F00"/>
                </a:solidFill>
                <a:latin typeface="Arial" charset="0"/>
                <a:ea typeface="Arial" charset="0"/>
                <a:cs typeface="Arial" charset="0"/>
                <a:sym typeface="Cabin"/>
              </a:rPr>
              <a:t> name= "</a:t>
            </a:r>
            <a:r>
              <a:rPr lang="el-GR" sz="3200" u="none" strike="noStrike" cap="none" dirty="0" err="1">
                <a:solidFill>
                  <a:srgbClr val="FF7F00"/>
                </a:solidFill>
                <a:latin typeface="Arial" charset="0"/>
                <a:ea typeface="Arial" charset="0"/>
                <a:cs typeface="Arial" charset="0"/>
                <a:sym typeface="Cabin"/>
              </a:rPr>
              <a:t>ημέναρξης</a:t>
            </a:r>
            <a:r>
              <a:rPr lang="en-US" sz="3200" u="none" strike="noStrike" cap="none" dirty="0">
                <a:solidFill>
                  <a:srgbClr val="FF7F00"/>
                </a:solidFill>
                <a:latin typeface="Arial" charset="0"/>
                <a:ea typeface="Arial" charset="0"/>
                <a:cs typeface="Arial" charset="0"/>
                <a:sym typeface="Cabin"/>
              </a:rPr>
              <a:t>" type="</a:t>
            </a:r>
            <a:r>
              <a:rPr lang="en-US" sz="3200" u="none" strike="noStrike" cap="none" dirty="0" err="1">
                <a:solidFill>
                  <a:srgbClr val="FF7F00"/>
                </a:solidFill>
                <a:latin typeface="Arial" charset="0"/>
                <a:ea typeface="Arial" charset="0"/>
                <a:cs typeface="Arial" charset="0"/>
                <a:sym typeface="Cabin"/>
              </a:rPr>
              <a:t>xs:dateTime</a:t>
            </a:r>
            <a:r>
              <a:rPr lang="en-US" sz="32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&lt;</a:t>
            </a:r>
            <a:r>
              <a:rPr lang="en-US" sz="3200" u="none" strike="noStrike" cap="none" dirty="0" err="1">
                <a:solidFill>
                  <a:srgbClr val="FFFF00"/>
                </a:solidFill>
                <a:latin typeface="Arial" charset="0"/>
                <a:ea typeface="Arial" charset="0"/>
                <a:cs typeface="Arial" charset="0"/>
                <a:sym typeface="Cabin"/>
              </a:rPr>
              <a:t>xs:element</a:t>
            </a:r>
            <a:r>
              <a:rPr lang="en-US" sz="3200" u="none" strike="noStrike" cap="none" dirty="0">
                <a:solidFill>
                  <a:srgbClr val="FFFF00"/>
                </a:solidFill>
                <a:latin typeface="Arial" charset="0"/>
                <a:ea typeface="Arial" charset="0"/>
                <a:cs typeface="Arial" charset="0"/>
                <a:sym typeface="Cabin"/>
              </a:rPr>
              <a:t> name= "</a:t>
            </a:r>
            <a:r>
              <a:rPr lang="el-GR" sz="3200" u="none" strike="noStrike" cap="none" dirty="0">
                <a:solidFill>
                  <a:srgbClr val="FFFF00"/>
                </a:solidFill>
                <a:latin typeface="Arial" charset="0"/>
                <a:ea typeface="Arial" charset="0"/>
                <a:cs typeface="Arial" charset="0"/>
                <a:sym typeface="Cabin"/>
              </a:rPr>
              <a:t>τιμή</a:t>
            </a:r>
            <a:r>
              <a:rPr lang="en-US" sz="3200" u="none" strike="noStrike" cap="none" dirty="0">
                <a:solidFill>
                  <a:srgbClr val="FFFF00"/>
                </a:solidFill>
                <a:latin typeface="Arial" charset="0"/>
                <a:ea typeface="Arial" charset="0"/>
                <a:cs typeface="Arial" charset="0"/>
                <a:sym typeface="Cabin"/>
              </a:rPr>
              <a:t>" type="</a:t>
            </a:r>
            <a:r>
              <a:rPr lang="en-US" sz="3200" u="none" strike="noStrike" cap="none" dirty="0" err="1">
                <a:solidFill>
                  <a:srgbClr val="FFFF00"/>
                </a:solidFill>
                <a:latin typeface="Arial" charset="0"/>
                <a:ea typeface="Arial" charset="0"/>
                <a:cs typeface="Arial" charset="0"/>
                <a:sym typeface="Cabin"/>
              </a:rPr>
              <a:t>xs:decimal</a:t>
            </a:r>
            <a:r>
              <a:rPr lang="en-US" sz="32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FF"/>
              </a:buClr>
              <a:buSzPct val="25000"/>
              <a:buFont typeface="Cabin"/>
              <a:buNone/>
            </a:pPr>
            <a:r>
              <a:rPr lang="en-US" sz="3200" u="none" strike="noStrike" cap="none" dirty="0">
                <a:solidFill>
                  <a:srgbClr val="00FFFF"/>
                </a:solidFill>
                <a:latin typeface="Arial" charset="0"/>
                <a:ea typeface="Arial" charset="0"/>
                <a:cs typeface="Arial" charset="0"/>
                <a:sym typeface="Cabin"/>
              </a:rPr>
              <a:t>&lt;</a:t>
            </a:r>
            <a:r>
              <a:rPr lang="en-US" sz="3200" u="none" strike="noStrike" cap="none" dirty="0" err="1">
                <a:solidFill>
                  <a:srgbClr val="00FFFF"/>
                </a:solidFill>
                <a:latin typeface="Arial" charset="0"/>
                <a:ea typeface="Arial" charset="0"/>
                <a:cs typeface="Arial" charset="0"/>
                <a:sym typeface="Cabin"/>
              </a:rPr>
              <a:t>xs:element</a:t>
            </a:r>
            <a:r>
              <a:rPr lang="en-US" sz="3200" u="none" strike="noStrike" cap="none" dirty="0">
                <a:solidFill>
                  <a:srgbClr val="00FFFF"/>
                </a:solidFill>
                <a:latin typeface="Arial" charset="0"/>
                <a:ea typeface="Arial" charset="0"/>
                <a:cs typeface="Arial" charset="0"/>
                <a:sym typeface="Cabin"/>
              </a:rPr>
              <a:t> name= "</a:t>
            </a:r>
            <a:r>
              <a:rPr lang="el-GR" sz="3200" u="none" strike="noStrike" cap="none" dirty="0">
                <a:solidFill>
                  <a:srgbClr val="00FFFF"/>
                </a:solidFill>
                <a:latin typeface="Arial" charset="0"/>
                <a:ea typeface="Arial" charset="0"/>
                <a:cs typeface="Arial" charset="0"/>
                <a:sym typeface="Cabin"/>
              </a:rPr>
              <a:t>εβδομάδες</a:t>
            </a:r>
            <a:r>
              <a:rPr lang="en-US" sz="3200" u="none" strike="noStrike" cap="none" dirty="0">
                <a:solidFill>
                  <a:srgbClr val="00FFFF"/>
                </a:solidFill>
                <a:latin typeface="Arial" charset="0"/>
                <a:ea typeface="Arial" charset="0"/>
                <a:cs typeface="Arial" charset="0"/>
                <a:sym typeface="Cabin"/>
              </a:rPr>
              <a:t>" type="</a:t>
            </a:r>
            <a:r>
              <a:rPr lang="en-US" sz="3200" u="none" strike="noStrike" cap="none" dirty="0" err="1">
                <a:solidFill>
                  <a:srgbClr val="00FFFF"/>
                </a:solidFill>
                <a:latin typeface="Arial" charset="0"/>
                <a:ea typeface="Arial" charset="0"/>
                <a:cs typeface="Arial" charset="0"/>
                <a:sym typeface="Cabin"/>
              </a:rPr>
              <a:t>xs:integer</a:t>
            </a:r>
            <a:r>
              <a:rPr lang="en-US" sz="3200" u="none" strike="noStrike" cap="none" dirty="0">
                <a:solidFill>
                  <a:srgbClr val="00FFFF"/>
                </a:solidFill>
                <a:latin typeface="Arial" charset="0"/>
                <a:ea typeface="Arial" charset="0"/>
                <a:cs typeface="Arial" charset="0"/>
                <a:sym typeface="Cabin"/>
              </a:rPr>
              <a:t>"/&gt;</a:t>
            </a:r>
          </a:p>
        </p:txBody>
      </p:sp>
      <p:sp>
        <p:nvSpPr>
          <p:cNvPr id="457" name="Shape 457"/>
          <p:cNvSpPr txBox="1"/>
          <p:nvPr/>
        </p:nvSpPr>
        <p:spPr>
          <a:xfrm>
            <a:off x="6176212" y="4808537"/>
            <a:ext cx="9136814" cy="332422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200" u="none" strike="noStrike" cap="none" dirty="0">
                <a:solidFill>
                  <a:srgbClr val="FF00FF"/>
                </a:solidFill>
                <a:latin typeface="Arial" charset="0"/>
                <a:ea typeface="Arial" charset="0"/>
                <a:cs typeface="Arial" charset="0"/>
                <a:sym typeface="Cabin"/>
              </a:rPr>
              <a:t>&lt;</a:t>
            </a:r>
            <a:r>
              <a:rPr lang="el-GR" sz="3200" u="none" strike="noStrike" cap="none" dirty="0">
                <a:solidFill>
                  <a:srgbClr val="FF00FF"/>
                </a:solidFill>
                <a:latin typeface="Arial" charset="0"/>
                <a:ea typeface="Arial" charset="0"/>
                <a:cs typeface="Arial" charset="0"/>
                <a:sym typeface="Cabin"/>
              </a:rPr>
              <a:t>πελάτης</a:t>
            </a:r>
            <a:r>
              <a:rPr lang="en-US" sz="3200" u="none" strike="noStrike" cap="none" dirty="0">
                <a:solidFill>
                  <a:srgbClr val="FF00FF"/>
                </a:solidFill>
                <a:latin typeface="Arial" charset="0"/>
                <a:ea typeface="Arial" charset="0"/>
                <a:cs typeface="Arial" charset="0"/>
                <a:sym typeface="Cabin"/>
              </a:rPr>
              <a:t>&gt;John Smith&lt;/</a:t>
            </a:r>
            <a:r>
              <a:rPr lang="el-GR" sz="3200" u="none" strike="noStrike" cap="none" dirty="0">
                <a:solidFill>
                  <a:srgbClr val="FF00FF"/>
                </a:solidFill>
                <a:latin typeface="Arial" charset="0"/>
                <a:ea typeface="Arial" charset="0"/>
                <a:cs typeface="Arial" charset="0"/>
                <a:sym typeface="Cabin"/>
              </a:rPr>
              <a:t>πελάτης</a:t>
            </a:r>
            <a:r>
              <a:rPr lang="en-US" sz="32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&lt;</a:t>
            </a:r>
            <a:r>
              <a:rPr lang="el-GR" sz="3200" u="none" strike="noStrike" cap="none" dirty="0">
                <a:solidFill>
                  <a:srgbClr val="00FF00"/>
                </a:solidFill>
                <a:latin typeface="Arial" charset="0"/>
                <a:ea typeface="Arial" charset="0"/>
                <a:cs typeface="Arial" charset="0"/>
                <a:sym typeface="Cabin"/>
              </a:rPr>
              <a:t>έναρξη</a:t>
            </a:r>
            <a:r>
              <a:rPr lang="en-US" sz="3200" u="none" strike="noStrike" cap="none" dirty="0">
                <a:solidFill>
                  <a:srgbClr val="00FF00"/>
                </a:solidFill>
                <a:latin typeface="Arial" charset="0"/>
                <a:ea typeface="Arial" charset="0"/>
                <a:cs typeface="Arial" charset="0"/>
                <a:sym typeface="Cabin"/>
              </a:rPr>
              <a:t>&gt;2002-09-24&lt;/</a:t>
            </a:r>
            <a:r>
              <a:rPr lang="el-GR" sz="3200" u="none" strike="noStrike" cap="none" dirty="0">
                <a:solidFill>
                  <a:srgbClr val="00FF00"/>
                </a:solidFill>
                <a:latin typeface="Arial" charset="0"/>
                <a:ea typeface="Arial" charset="0"/>
                <a:cs typeface="Arial" charset="0"/>
                <a:sym typeface="Cabin"/>
              </a:rPr>
              <a:t>έναρξη</a:t>
            </a:r>
            <a:r>
              <a:rPr lang="en-US" sz="32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t>
            </a:r>
            <a:r>
              <a:rPr lang="el-GR" sz="3200" u="none" strike="noStrike" cap="none" dirty="0" err="1">
                <a:solidFill>
                  <a:srgbClr val="FF7F00"/>
                </a:solidFill>
                <a:latin typeface="Arial" charset="0"/>
                <a:ea typeface="Arial" charset="0"/>
                <a:cs typeface="Arial" charset="0"/>
                <a:sym typeface="Cabin"/>
              </a:rPr>
              <a:t>ημέναρξης</a:t>
            </a:r>
            <a:r>
              <a:rPr lang="en-US" sz="3200" u="none" strike="noStrike" cap="none" dirty="0">
                <a:solidFill>
                  <a:srgbClr val="FF7F00"/>
                </a:solidFill>
                <a:latin typeface="Arial" charset="0"/>
                <a:ea typeface="Arial" charset="0"/>
                <a:cs typeface="Arial" charset="0"/>
                <a:sym typeface="Cabin"/>
              </a:rPr>
              <a:t>&gt;2002-05-30T09:30:10</a:t>
            </a:r>
            <a:r>
              <a:rPr lang="en-US" sz="3200" u="none" strike="noStrike" cap="none" dirty="0">
                <a:solidFill>
                  <a:schemeClr val="lt1"/>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a:t>
            </a:r>
            <a:r>
              <a:rPr lang="el-GR" sz="3200" u="none" strike="noStrike" cap="none" dirty="0" err="1">
                <a:solidFill>
                  <a:srgbClr val="FF7F00"/>
                </a:solidFill>
                <a:latin typeface="Arial" charset="0"/>
                <a:ea typeface="Arial" charset="0"/>
                <a:cs typeface="Arial" charset="0"/>
                <a:sym typeface="Cabin"/>
              </a:rPr>
              <a:t>ημέναρξης</a:t>
            </a:r>
            <a:r>
              <a:rPr lang="en-US" sz="32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&lt;</a:t>
            </a:r>
            <a:r>
              <a:rPr lang="el-GR" sz="3200" u="none" strike="noStrike" cap="none" dirty="0">
                <a:solidFill>
                  <a:srgbClr val="FFFF00"/>
                </a:solidFill>
                <a:latin typeface="Arial" charset="0"/>
                <a:ea typeface="Arial" charset="0"/>
                <a:cs typeface="Arial" charset="0"/>
                <a:sym typeface="Cabin"/>
              </a:rPr>
              <a:t>τιμή</a:t>
            </a:r>
            <a:r>
              <a:rPr lang="en-US" sz="3200" u="none" strike="noStrike" cap="none" dirty="0">
                <a:solidFill>
                  <a:srgbClr val="FFFF00"/>
                </a:solidFill>
                <a:latin typeface="Arial" charset="0"/>
                <a:ea typeface="Arial" charset="0"/>
                <a:cs typeface="Arial" charset="0"/>
                <a:sym typeface="Cabin"/>
              </a:rPr>
              <a:t>&gt;999.50&lt;/</a:t>
            </a:r>
            <a:r>
              <a:rPr lang="el-GR" sz="3200" u="none" strike="noStrike" cap="none" dirty="0">
                <a:solidFill>
                  <a:srgbClr val="FFFF00"/>
                </a:solidFill>
                <a:latin typeface="Arial" charset="0"/>
                <a:ea typeface="Arial" charset="0"/>
                <a:cs typeface="Arial" charset="0"/>
                <a:sym typeface="Cabin"/>
              </a:rPr>
              <a:t>τιμή</a:t>
            </a:r>
            <a:r>
              <a:rPr lang="en-US" sz="32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FF"/>
              </a:buClr>
              <a:buSzPct val="25000"/>
              <a:buFont typeface="Cabin"/>
              <a:buNone/>
            </a:pPr>
            <a:r>
              <a:rPr lang="en-US" sz="3200" u="none" strike="noStrike" cap="none" dirty="0">
                <a:solidFill>
                  <a:srgbClr val="00FFFF"/>
                </a:solidFill>
                <a:latin typeface="Arial" charset="0"/>
                <a:ea typeface="Arial" charset="0"/>
                <a:cs typeface="Arial" charset="0"/>
                <a:sym typeface="Cabin"/>
              </a:rPr>
              <a:t>&lt;</a:t>
            </a:r>
            <a:r>
              <a:rPr lang="el-GR" sz="3200" u="none" strike="noStrike" cap="none" dirty="0">
                <a:solidFill>
                  <a:srgbClr val="00FFFF"/>
                </a:solidFill>
                <a:latin typeface="Arial" charset="0"/>
                <a:ea typeface="Arial" charset="0"/>
                <a:cs typeface="Arial" charset="0"/>
                <a:sym typeface="Cabin"/>
              </a:rPr>
              <a:t>εβδομάδες</a:t>
            </a:r>
            <a:r>
              <a:rPr lang="en-US" sz="3200" u="none" strike="noStrike" cap="none" dirty="0">
                <a:solidFill>
                  <a:srgbClr val="00FFFF"/>
                </a:solidFill>
                <a:latin typeface="Arial" charset="0"/>
                <a:ea typeface="Arial" charset="0"/>
                <a:cs typeface="Arial" charset="0"/>
                <a:sym typeface="Cabin"/>
              </a:rPr>
              <a:t>&gt;30&lt;/</a:t>
            </a:r>
            <a:r>
              <a:rPr lang="el-GR" sz="3200" u="none" strike="noStrike" cap="none" dirty="0">
                <a:solidFill>
                  <a:srgbClr val="00FFFF"/>
                </a:solidFill>
                <a:latin typeface="Arial" charset="0"/>
                <a:ea typeface="Arial" charset="0"/>
                <a:cs typeface="Arial" charset="0"/>
                <a:sym typeface="Cabin"/>
              </a:rPr>
              <a:t>εβδομάδες</a:t>
            </a:r>
            <a:r>
              <a:rPr lang="en-US" sz="3200" u="none" strike="noStrike" cap="none" dirty="0">
                <a:solidFill>
                  <a:srgbClr val="00FFFF"/>
                </a:solidFill>
                <a:latin typeface="Arial" charset="0"/>
                <a:ea typeface="Arial" charset="0"/>
                <a:cs typeface="Arial" charset="0"/>
                <a:sym typeface="Cabin"/>
              </a:rPr>
              <a:t>&gt;</a:t>
            </a:r>
          </a:p>
          <a:p>
            <a:pPr marL="0" marR="0" lvl="0" indent="0" algn="ctr" rtl="0">
              <a:lnSpc>
                <a:spcPct val="100000"/>
              </a:lnSpc>
              <a:spcBef>
                <a:spcPts val="0"/>
              </a:spcBef>
              <a:spcAft>
                <a:spcPts val="0"/>
              </a:spcAft>
              <a:buNone/>
            </a:pPr>
            <a:endParaRPr dirty="0"/>
          </a:p>
        </p:txBody>
      </p:sp>
      <p:sp>
        <p:nvSpPr>
          <p:cNvPr id="458" name="Shape 458"/>
          <p:cNvSpPr txBox="1"/>
          <p:nvPr/>
        </p:nvSpPr>
        <p:spPr>
          <a:xfrm>
            <a:off x="818148" y="5187275"/>
            <a:ext cx="4458852" cy="22986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700" u="none" strike="noStrike" cap="none" dirty="0">
                <a:solidFill>
                  <a:schemeClr val="lt1"/>
                </a:solidFill>
                <a:latin typeface="Arial" charset="0"/>
                <a:ea typeface="Arial" charset="0"/>
                <a:cs typeface="Arial" charset="0"/>
                <a:sym typeface="Cabin"/>
              </a:rPr>
              <a:t>Είναι σύνηθες να αναπαρίσταται ο χρόνος σε UTC/GMT, δεδομένου ότι οι διακομιστές είναι συχνά διασκορπισμένοι σε όλο τον κόσμο</a:t>
            </a:r>
            <a:endParaRPr lang="en-US" sz="27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72190" y="762000"/>
            <a:ext cx="16111621"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dirty="0">
                <a:solidFill>
                  <a:srgbClr val="FFD966"/>
                </a:solidFill>
                <a:latin typeface="Arial" charset="0"/>
                <a:ea typeface="Arial" charset="0"/>
                <a:cs typeface="Arial" charset="0"/>
                <a:sym typeface="Cabin"/>
              </a:rPr>
              <a:t>ISO 8601 </a:t>
            </a:r>
            <a:r>
              <a:rPr lang="el-GR" sz="7600" u="none" strike="noStrike" cap="none" dirty="0">
                <a:solidFill>
                  <a:srgbClr val="FFD966"/>
                </a:solidFill>
                <a:latin typeface="Arial" charset="0"/>
                <a:ea typeface="Arial" charset="0"/>
                <a:cs typeface="Arial" charset="0"/>
                <a:sym typeface="Cabin"/>
              </a:rPr>
              <a:t>Μορφή Ημερομηνίας/Ώρας</a:t>
            </a:r>
            <a:endParaRPr lang="en-US" sz="7600" u="none" strike="noStrike" cap="none" dirty="0">
              <a:solidFill>
                <a:srgbClr val="FFD966"/>
              </a:solidFill>
              <a:latin typeface="Arial" charset="0"/>
              <a:ea typeface="Arial" charset="0"/>
              <a:cs typeface="Arial" charset="0"/>
              <a:sym typeface="Cabin"/>
            </a:endParaRPr>
          </a:p>
        </p:txBody>
      </p:sp>
      <p:sp>
        <p:nvSpPr>
          <p:cNvPr id="464" name="Shape 464"/>
          <p:cNvSpPr txBox="1"/>
          <p:nvPr/>
        </p:nvSpPr>
        <p:spPr>
          <a:xfrm>
            <a:off x="1808894" y="2825750"/>
            <a:ext cx="10905505" cy="1155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7200" u="none" strike="noStrike" cap="none">
                <a:solidFill>
                  <a:srgbClr val="FF00FF"/>
                </a:solidFill>
                <a:latin typeface="Arial" charset="0"/>
                <a:ea typeface="Arial" charset="0"/>
                <a:cs typeface="Arial" charset="0"/>
                <a:sym typeface="Cabin"/>
              </a:rPr>
              <a:t>2002-05-30</a:t>
            </a:r>
            <a:r>
              <a:rPr lang="en-US" sz="7200" u="none" strike="noStrike" cap="none">
                <a:solidFill>
                  <a:srgbClr val="FF7F00"/>
                </a:solidFill>
                <a:latin typeface="Arial" charset="0"/>
                <a:ea typeface="Arial" charset="0"/>
                <a:cs typeface="Arial" charset="0"/>
                <a:sym typeface="Cabin"/>
              </a:rPr>
              <a:t>T</a:t>
            </a:r>
            <a:r>
              <a:rPr lang="en-US" sz="7200" u="none" strike="noStrike" cap="none">
                <a:solidFill>
                  <a:srgbClr val="00FF00"/>
                </a:solidFill>
                <a:latin typeface="Arial" charset="0"/>
                <a:ea typeface="Arial" charset="0"/>
                <a:cs typeface="Arial" charset="0"/>
                <a:sym typeface="Cabin"/>
              </a:rPr>
              <a:t>09:30:10</a:t>
            </a:r>
            <a:r>
              <a:rPr lang="en-US" sz="7200" u="none" strike="noStrike" cap="none">
                <a:solidFill>
                  <a:srgbClr val="FF7F00"/>
                </a:solidFill>
                <a:latin typeface="Arial" charset="0"/>
                <a:ea typeface="Arial" charset="0"/>
                <a:cs typeface="Arial" charset="0"/>
                <a:sym typeface="Cabin"/>
              </a:rPr>
              <a:t>Z</a:t>
            </a:r>
          </a:p>
        </p:txBody>
      </p:sp>
      <p:sp>
        <p:nvSpPr>
          <p:cNvPr id="465" name="Shape 465"/>
          <p:cNvSpPr txBox="1"/>
          <p:nvPr/>
        </p:nvSpPr>
        <p:spPr>
          <a:xfrm>
            <a:off x="1228725" y="5143500"/>
            <a:ext cx="38075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Έτος-μήνας-</a:t>
            </a:r>
            <a:r>
              <a:rPr lang="el-GR" sz="3600" dirty="0">
                <a:solidFill>
                  <a:srgbClr val="FF00FF"/>
                </a:solidFill>
                <a:latin typeface="Arial" charset="0"/>
                <a:ea typeface="Arial" charset="0"/>
                <a:cs typeface="Arial" charset="0"/>
                <a:sym typeface="Cabin"/>
              </a:rPr>
              <a:t>η</a:t>
            </a:r>
            <a:r>
              <a:rPr lang="el-GR" sz="3600" u="none" strike="noStrike" cap="none" dirty="0">
                <a:solidFill>
                  <a:srgbClr val="FF00FF"/>
                </a:solidFill>
                <a:latin typeface="Arial" charset="0"/>
                <a:ea typeface="Arial" charset="0"/>
                <a:cs typeface="Arial" charset="0"/>
                <a:sym typeface="Cabin"/>
              </a:rPr>
              <a:t>μέρα</a:t>
            </a:r>
            <a:endParaRPr lang="en-US" sz="3600" u="none" strike="noStrike" cap="none" dirty="0">
              <a:solidFill>
                <a:srgbClr val="FF00FF"/>
              </a:solidFill>
              <a:latin typeface="Arial" charset="0"/>
              <a:ea typeface="Arial" charset="0"/>
              <a:cs typeface="Arial" charset="0"/>
              <a:sym typeface="Cabin"/>
            </a:endParaRPr>
          </a:p>
        </p:txBody>
      </p:sp>
      <p:sp>
        <p:nvSpPr>
          <p:cNvPr id="466" name="Shape 466"/>
          <p:cNvSpPr txBox="1"/>
          <p:nvPr/>
        </p:nvSpPr>
        <p:spPr>
          <a:xfrm>
            <a:off x="6351587" y="5257800"/>
            <a:ext cx="2293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3600" u="none" strike="noStrike" cap="none" dirty="0">
                <a:solidFill>
                  <a:srgbClr val="00FF00"/>
                </a:solidFill>
                <a:latin typeface="Arial" charset="0"/>
                <a:ea typeface="Arial" charset="0"/>
                <a:cs typeface="Arial" charset="0"/>
                <a:sym typeface="Cabin"/>
              </a:rPr>
              <a:t>Ώρα της μέρας</a:t>
            </a:r>
            <a:endParaRPr lang="en-US" sz="3600" u="none" strike="noStrike" cap="none" dirty="0">
              <a:solidFill>
                <a:srgbClr val="00FF00"/>
              </a:solidFill>
              <a:latin typeface="Arial" charset="0"/>
              <a:ea typeface="Arial" charset="0"/>
              <a:cs typeface="Arial" charset="0"/>
              <a:sym typeface="Cabin"/>
            </a:endParaRPr>
          </a:p>
        </p:txBody>
      </p:sp>
      <p:sp>
        <p:nvSpPr>
          <p:cNvPr id="467" name="Shape 467"/>
          <p:cNvSpPr txBox="1"/>
          <p:nvPr/>
        </p:nvSpPr>
        <p:spPr>
          <a:xfrm>
            <a:off x="9793275" y="5092700"/>
            <a:ext cx="5294399" cy="1663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Ζώνη ώρας - συνήθως καθορίζεται σε UTC / GMT και όχι σε τοπική ζώνη ώρας</a:t>
            </a:r>
            <a:endParaRPr lang="en-US" sz="3600" u="none" strike="noStrike" cap="none" dirty="0">
              <a:solidFill>
                <a:srgbClr val="FF7F00"/>
              </a:solidFill>
              <a:latin typeface="Arial" charset="0"/>
              <a:ea typeface="Arial" charset="0"/>
              <a:cs typeface="Arial" charset="0"/>
              <a:sym typeface="Cabin"/>
            </a:endParaRPr>
          </a:p>
        </p:txBody>
      </p:sp>
      <p:sp>
        <p:nvSpPr>
          <p:cNvPr id="468" name="Shape 468"/>
          <p:cNvSpPr txBox="1"/>
          <p:nvPr/>
        </p:nvSpPr>
        <p:spPr>
          <a:xfrm>
            <a:off x="3695100" y="7193415"/>
            <a:ext cx="83873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http://en.wikipedia.org/wiki/ISO_8601</a:t>
            </a:r>
          </a:p>
        </p:txBody>
      </p:sp>
      <p:sp>
        <p:nvSpPr>
          <p:cNvPr id="469" name="Shape 469"/>
          <p:cNvSpPr txBox="1"/>
          <p:nvPr/>
        </p:nvSpPr>
        <p:spPr>
          <a:xfrm>
            <a:off x="2343325" y="7750865"/>
            <a:ext cx="11482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http://en.wikipedia.org/wiki/Coordinated_Universal_Time</a:t>
            </a:r>
          </a:p>
        </p:txBody>
      </p:sp>
      <p:cxnSp>
        <p:nvCxnSpPr>
          <p:cNvPr id="470" name="Shape 470"/>
          <p:cNvCxnSpPr/>
          <p:nvPr/>
        </p:nvCxnSpPr>
        <p:spPr>
          <a:xfrm flipH="1">
            <a:off x="2874961" y="4135437"/>
            <a:ext cx="314324" cy="952499"/>
          </a:xfrm>
          <a:prstGeom prst="straightConnector1">
            <a:avLst/>
          </a:prstGeom>
          <a:noFill/>
          <a:ln w="76200" cap="rnd" cmpd="sng">
            <a:solidFill>
              <a:srgbClr val="FF00FF"/>
            </a:solidFill>
            <a:prstDash val="solid"/>
            <a:miter/>
            <a:headEnd type="stealth" w="med" len="med"/>
            <a:tailEnd type="none" w="med" len="med"/>
          </a:ln>
        </p:spPr>
      </p:cxnSp>
      <p:cxnSp>
        <p:nvCxnSpPr>
          <p:cNvPr id="471" name="Shape 471"/>
          <p:cNvCxnSpPr/>
          <p:nvPr/>
        </p:nvCxnSpPr>
        <p:spPr>
          <a:xfrm flipH="1">
            <a:off x="7556461" y="4025900"/>
            <a:ext cx="4799" cy="1131899"/>
          </a:xfrm>
          <a:prstGeom prst="straightConnector1">
            <a:avLst/>
          </a:prstGeom>
          <a:noFill/>
          <a:ln w="76200" cap="rnd" cmpd="sng">
            <a:solidFill>
              <a:srgbClr val="00FF00"/>
            </a:solidFill>
            <a:prstDash val="solid"/>
            <a:miter/>
            <a:headEnd type="stealth" w="med" len="med"/>
            <a:tailEnd type="none" w="med" len="med"/>
          </a:ln>
        </p:spPr>
      </p:cxnSp>
      <p:cxnSp>
        <p:nvCxnSpPr>
          <p:cNvPr id="472" name="Shape 472"/>
          <p:cNvCxnSpPr/>
          <p:nvPr/>
        </p:nvCxnSpPr>
        <p:spPr>
          <a:xfrm>
            <a:off x="10995025" y="4002087"/>
            <a:ext cx="358799" cy="888899"/>
          </a:xfrm>
          <a:prstGeom prst="straightConnector1">
            <a:avLst/>
          </a:prstGeom>
          <a:noFill/>
          <a:ln w="76200" cap="rnd" cmpd="sng">
            <a:solidFill>
              <a:srgbClr val="FF7F00"/>
            </a:solidFill>
            <a:prstDash val="solid"/>
            <a:miter/>
            <a:headEnd type="stealth"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Shape 477"/>
          <p:cNvPicPr preferRelativeResize="0"/>
          <p:nvPr/>
        </p:nvPicPr>
        <p:blipFill rotWithShape="1">
          <a:blip r:embed="rId3">
            <a:alphaModFix/>
          </a:blip>
          <a:srcRect/>
          <a:stretch/>
        </p:blipFill>
        <p:spPr>
          <a:xfrm>
            <a:off x="596564" y="728870"/>
            <a:ext cx="12555882" cy="7576377"/>
          </a:xfrm>
          <a:prstGeom prst="rect">
            <a:avLst/>
          </a:prstGeom>
          <a:noFill/>
          <a:ln>
            <a:noFill/>
          </a:ln>
        </p:spPr>
      </p:pic>
      <p:pic>
        <p:nvPicPr>
          <p:cNvPr id="478" name="Shape 478"/>
          <p:cNvPicPr preferRelativeResize="0"/>
          <p:nvPr/>
        </p:nvPicPr>
        <p:blipFill rotWithShape="1">
          <a:blip r:embed="rId4">
            <a:alphaModFix/>
          </a:blip>
          <a:srcRect/>
          <a:stretch/>
        </p:blipFill>
        <p:spPr>
          <a:xfrm>
            <a:off x="7398519" y="5033272"/>
            <a:ext cx="8615568" cy="3445565"/>
          </a:xfrm>
          <a:prstGeom prst="rect">
            <a:avLst/>
          </a:prstGeom>
          <a:noFill/>
          <a:ln>
            <a:noFill/>
          </a:ln>
        </p:spPr>
      </p:pic>
      <p:sp>
        <p:nvSpPr>
          <p:cNvPr id="479" name="Shape 479"/>
          <p:cNvSpPr/>
          <p:nvPr/>
        </p:nvSpPr>
        <p:spPr>
          <a:xfrm>
            <a:off x="635000" y="4826000"/>
            <a:ext cx="1270000" cy="1270000"/>
          </a:xfrm>
          <a:prstGeom prst="rightArrow">
            <a:avLst>
              <a:gd name="adj1" fmla="val 12096"/>
              <a:gd name="adj2" fmla="val 26041"/>
            </a:avLst>
          </a:prstGeom>
          <a:blipFill rotWithShape="1">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p:nvPr/>
        </p:nvSpPr>
        <p:spPr>
          <a:xfrm>
            <a:off x="2265502" y="8401019"/>
            <a:ext cx="122709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http://www.w3schools.com/Schema/schema_example.asp</a:t>
            </a:r>
          </a:p>
        </p:txBody>
      </p:sp>
      <p:pic>
        <p:nvPicPr>
          <p:cNvPr id="485" name="Shape 485"/>
          <p:cNvPicPr preferRelativeResize="0"/>
          <p:nvPr/>
        </p:nvPicPr>
        <p:blipFill rotWithShape="1">
          <a:blip r:embed="rId4">
            <a:alphaModFix/>
          </a:blip>
          <a:srcRect/>
          <a:stretch/>
        </p:blipFill>
        <p:spPr>
          <a:xfrm>
            <a:off x="4280452" y="808383"/>
            <a:ext cx="7977809" cy="74733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p:nvPr/>
        </p:nvSpPr>
        <p:spPr>
          <a:xfrm>
            <a:off x="1549400" y="831850"/>
            <a:ext cx="10589591" cy="6502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import </a:t>
            </a:r>
            <a:r>
              <a:rPr lang="en-US" sz="3000" i="0" u="none" strike="noStrike" cap="none" dirty="0" err="1">
                <a:solidFill>
                  <a:schemeClr val="lt1"/>
                </a:solidFill>
                <a:latin typeface="Courier"/>
                <a:ea typeface="Courier New"/>
                <a:cs typeface="Courier"/>
                <a:sym typeface="Courier New"/>
              </a:rPr>
              <a:t>xml.etree.ElementTree</a:t>
            </a:r>
            <a:r>
              <a:rPr lang="en-US" sz="3000" i="0" u="none" strike="noStrike" cap="none" dirty="0">
                <a:solidFill>
                  <a:schemeClr val="lt1"/>
                </a:solidFill>
                <a:latin typeface="Courier"/>
                <a:ea typeface="Courier New"/>
                <a:cs typeface="Courier"/>
                <a:sym typeface="Courier New"/>
              </a:rPr>
              <a:t> as ET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data = '''&lt;</a:t>
            </a:r>
            <a:r>
              <a:rPr lang="el-GR" sz="3000" i="0" u="none" strike="noStrike" cap="none" dirty="0">
                <a:solidFill>
                  <a:schemeClr val="lt1"/>
                </a:solidFill>
                <a:latin typeface="Courier"/>
                <a:ea typeface="Courier New"/>
                <a:cs typeface="Courier"/>
                <a:sym typeface="Courier New"/>
              </a:rPr>
              <a:t>άτομο</a:t>
            </a:r>
            <a:r>
              <a:rPr lang="en-US" sz="30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&gt;Chuck&lt;/</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a:t>
            </a:r>
            <a:r>
              <a:rPr lang="el-GR" sz="3000" i="0" u="none" strike="noStrike" cap="none" dirty="0">
                <a:solidFill>
                  <a:schemeClr val="lt1"/>
                </a:solidFill>
                <a:latin typeface="Courier"/>
                <a:ea typeface="Courier New"/>
                <a:cs typeface="Courier"/>
                <a:sym typeface="Courier New"/>
              </a:rPr>
              <a:t>τηλέφωνο</a:t>
            </a:r>
            <a:r>
              <a:rPr lang="en-US" sz="3000" i="0" u="none" strike="noStrike" cap="none" dirty="0">
                <a:solidFill>
                  <a:schemeClr val="lt1"/>
                </a:solidFill>
                <a:latin typeface="Courier"/>
                <a:ea typeface="Courier New"/>
                <a:cs typeface="Courier"/>
                <a:sym typeface="Courier New"/>
              </a:rPr>
              <a:t> type="</a:t>
            </a:r>
            <a:r>
              <a:rPr lang="en-US" sz="3000" i="0" u="none" strike="noStrike" cap="none" dirty="0" err="1">
                <a:solidFill>
                  <a:schemeClr val="lt1"/>
                </a:solidFill>
                <a:latin typeface="Courier"/>
                <a:ea typeface="Courier New"/>
                <a:cs typeface="Courier"/>
                <a:sym typeface="Courier New"/>
              </a:rPr>
              <a:t>intl</a:t>
            </a:r>
            <a:r>
              <a:rPr lang="en-US" sz="30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+1 734 303 4456</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a:t>
            </a:r>
            <a:r>
              <a:rPr lang="el-GR" sz="3000" i="0" u="none" strike="noStrike" cap="none" dirty="0">
                <a:solidFill>
                  <a:schemeClr val="lt1"/>
                </a:solidFill>
                <a:latin typeface="Courier"/>
                <a:ea typeface="Courier New"/>
                <a:cs typeface="Courier"/>
                <a:sym typeface="Courier New"/>
              </a:rPr>
              <a:t>τηλέφωνο</a:t>
            </a:r>
            <a:r>
              <a:rPr lang="en-US" sz="30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&lt;email hide="yes"/&gt;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&lt;/</a:t>
            </a:r>
            <a:r>
              <a:rPr lang="el-GR" sz="3000" i="0" u="none" strike="noStrike" cap="none" dirty="0">
                <a:solidFill>
                  <a:schemeClr val="lt1"/>
                </a:solidFill>
                <a:latin typeface="Courier"/>
                <a:ea typeface="Courier New"/>
                <a:cs typeface="Courier"/>
                <a:sym typeface="Courier New"/>
              </a:rPr>
              <a:t>άτομο</a:t>
            </a:r>
            <a:r>
              <a:rPr lang="en-US" sz="3000" i="0" u="none" strike="noStrike" cap="none" dirty="0">
                <a:solidFill>
                  <a:schemeClr val="lt1"/>
                </a:solidFill>
                <a:latin typeface="Courier"/>
                <a:ea typeface="Courier New"/>
                <a:cs typeface="Courier"/>
                <a:sym typeface="Courier New"/>
              </a:rPr>
              <a:t>&gt;'''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tree = </a:t>
            </a:r>
            <a:r>
              <a:rPr lang="en-US" sz="3000" i="0" u="none" strike="noStrike" cap="none" dirty="0" err="1">
                <a:solidFill>
                  <a:schemeClr val="lt1"/>
                </a:solidFill>
                <a:latin typeface="Courier"/>
                <a:ea typeface="Courier New"/>
                <a:cs typeface="Courier"/>
                <a:sym typeface="Courier New"/>
              </a:rPr>
              <a:t>ET.fromstring</a:t>
            </a:r>
            <a:r>
              <a:rPr lang="en-US" sz="3000" i="0" u="none" strike="noStrike" cap="none" dirty="0">
                <a:solidFill>
                  <a:schemeClr val="lt1"/>
                </a:solidFill>
                <a:latin typeface="Courier"/>
                <a:ea typeface="Courier New"/>
                <a:cs typeface="Courier"/>
                <a:sym typeface="Courier New"/>
              </a:rPr>
              <a:t>(data)</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print('</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a:t>
            </a:r>
            <a:r>
              <a:rPr lang="en-US" sz="3000" i="0" u="none" strike="noStrike" cap="none" dirty="0" err="1">
                <a:solidFill>
                  <a:schemeClr val="lt1"/>
                </a:solidFill>
                <a:latin typeface="Courier"/>
                <a:ea typeface="Courier New"/>
                <a:cs typeface="Courier"/>
                <a:sym typeface="Courier New"/>
              </a:rPr>
              <a:t>tree.find</a:t>
            </a:r>
            <a:r>
              <a:rPr lang="en-US" sz="3000" i="0" u="none" strike="noStrike" cap="none" dirty="0">
                <a:solidFill>
                  <a:schemeClr val="lt1"/>
                </a:solidFill>
                <a:latin typeface="Courier"/>
                <a:ea typeface="Courier New"/>
                <a:cs typeface="Courier"/>
                <a:sym typeface="Courier New"/>
              </a:rPr>
              <a:t>('</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').text)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print('</a:t>
            </a:r>
            <a:r>
              <a:rPr lang="en-US" sz="3000" i="0" u="none" strike="noStrike" cap="none" dirty="0" err="1">
                <a:solidFill>
                  <a:schemeClr val="lt1"/>
                </a:solidFill>
                <a:latin typeface="Courier"/>
                <a:ea typeface="Courier New"/>
                <a:cs typeface="Courier"/>
                <a:sym typeface="Courier New"/>
              </a:rPr>
              <a:t>Attr</a:t>
            </a:r>
            <a:r>
              <a:rPr lang="en-US" sz="3000" i="0" u="none" strike="noStrike" cap="none" dirty="0">
                <a:solidFill>
                  <a:schemeClr val="lt1"/>
                </a:solidFill>
                <a:latin typeface="Courier"/>
                <a:ea typeface="Courier New"/>
                <a:cs typeface="Courier"/>
                <a:sym typeface="Courier New"/>
              </a:rPr>
              <a:t>:',</a:t>
            </a:r>
            <a:r>
              <a:rPr lang="en-US" sz="3000" i="0" u="none" strike="noStrike" cap="none" dirty="0" err="1">
                <a:solidFill>
                  <a:schemeClr val="lt1"/>
                </a:solidFill>
                <a:latin typeface="Courier"/>
                <a:ea typeface="Courier New"/>
                <a:cs typeface="Courier"/>
                <a:sym typeface="Courier New"/>
              </a:rPr>
              <a:t>tree.find</a:t>
            </a:r>
            <a:r>
              <a:rPr lang="en-US" sz="3000" i="0" u="none" strike="noStrike" cap="none" dirty="0">
                <a:solidFill>
                  <a:schemeClr val="lt1"/>
                </a:solidFill>
                <a:latin typeface="Courier"/>
                <a:ea typeface="Courier New"/>
                <a:cs typeface="Courier"/>
                <a:sym typeface="Courier New"/>
              </a:rPr>
              <a:t>('email').get('hide'))</a:t>
            </a:r>
          </a:p>
        </p:txBody>
      </p:sp>
      <p:sp>
        <p:nvSpPr>
          <p:cNvPr id="491" name="Shape 491"/>
          <p:cNvSpPr txBox="1"/>
          <p:nvPr/>
        </p:nvSpPr>
        <p:spPr>
          <a:xfrm>
            <a:off x="13290494" y="927928"/>
            <a:ext cx="1714500" cy="55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a:solidFill>
                  <a:srgbClr val="FFFF00"/>
                </a:solidFill>
                <a:latin typeface="Courier"/>
                <a:ea typeface="Courier New"/>
                <a:cs typeface="Courier"/>
                <a:sym typeface="Courier New"/>
              </a:rPr>
              <a:t>xml1.py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p:nvPr/>
        </p:nvSpPr>
        <p:spPr>
          <a:xfrm>
            <a:off x="1270000" y="781878"/>
            <a:ext cx="10972799" cy="789554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import </a:t>
            </a:r>
            <a:r>
              <a:rPr lang="en-US" sz="2400" i="0" u="none" strike="noStrike" cap="none" dirty="0" err="1">
                <a:solidFill>
                  <a:schemeClr val="lt1"/>
                </a:solidFill>
                <a:latin typeface="Courier"/>
                <a:ea typeface="Courier New"/>
                <a:cs typeface="Courier"/>
                <a:sym typeface="Courier New"/>
              </a:rPr>
              <a:t>xml.etree.ElementTree</a:t>
            </a:r>
            <a:r>
              <a:rPr lang="en-US" sz="2400" i="0" u="none" strike="noStrike" cap="none" dirty="0">
                <a:solidFill>
                  <a:schemeClr val="lt1"/>
                </a:solidFill>
                <a:latin typeface="Courier"/>
                <a:ea typeface="Courier New"/>
                <a:cs typeface="Courier"/>
                <a:sym typeface="Courier New"/>
              </a:rPr>
              <a:t> as ET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input = '''&lt;stuff&gt;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χρήστες</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χρήστης</a:t>
            </a:r>
            <a:r>
              <a:rPr lang="en-US" sz="2400" i="0" u="none" strike="noStrike" cap="none" dirty="0">
                <a:solidFill>
                  <a:schemeClr val="lt1"/>
                </a:solidFill>
                <a:latin typeface="Courier"/>
                <a:ea typeface="Courier New"/>
                <a:cs typeface="Courier"/>
                <a:sym typeface="Courier New"/>
              </a:rPr>
              <a:t> x="2"&gt;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&lt;id&gt;001&lt;/id&gt;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&gt;Chuck&lt;/</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χρήστης</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χρήστης</a:t>
            </a:r>
            <a:r>
              <a:rPr lang="en-US" sz="2400" i="0" u="none" strike="noStrike" cap="none" dirty="0">
                <a:solidFill>
                  <a:schemeClr val="lt1"/>
                </a:solidFill>
                <a:latin typeface="Courier"/>
                <a:ea typeface="Courier New"/>
                <a:cs typeface="Courier"/>
                <a:sym typeface="Courier New"/>
              </a:rPr>
              <a:t> x="7"&gt;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&lt;id&gt;009&lt;/id&gt;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&gt;Brent&lt;/</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χρήστης</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χρήστες</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&lt;/stuff&gt;'''</a:t>
            </a:r>
          </a:p>
          <a:p>
            <a:pPr marL="0" marR="0" lvl="0" indent="0" algn="ctr" rtl="0">
              <a:lnSpc>
                <a:spcPct val="100000"/>
              </a:lnSpc>
              <a:spcBef>
                <a:spcPts val="0"/>
              </a:spcBef>
              <a:spcAft>
                <a:spcPts val="0"/>
              </a:spcAft>
              <a:buNone/>
            </a:pPr>
            <a:endParaRPr sz="24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stuff = </a:t>
            </a:r>
            <a:r>
              <a:rPr lang="en-US" sz="2400" i="0" u="none" strike="noStrike" cap="none" dirty="0" err="1">
                <a:solidFill>
                  <a:schemeClr val="lt1"/>
                </a:solidFill>
                <a:latin typeface="Courier"/>
                <a:ea typeface="Courier New"/>
                <a:cs typeface="Courier"/>
                <a:sym typeface="Courier New"/>
              </a:rPr>
              <a:t>ET.fromstring</a:t>
            </a:r>
            <a:r>
              <a:rPr lang="en-US" sz="2400" i="0" u="none" strike="noStrike" cap="none" dirty="0">
                <a:solidFill>
                  <a:schemeClr val="lt1"/>
                </a:solidFill>
                <a:latin typeface="Courier"/>
                <a:ea typeface="Courier New"/>
                <a:cs typeface="Courier"/>
                <a:sym typeface="Courier New"/>
              </a:rPr>
              <a:t>(input)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err="1">
                <a:solidFill>
                  <a:schemeClr val="lt1"/>
                </a:solidFill>
                <a:latin typeface="Courier"/>
                <a:ea typeface="Courier New"/>
                <a:cs typeface="Courier"/>
                <a:sym typeface="Courier New"/>
              </a:rPr>
              <a:t>lst</a:t>
            </a:r>
            <a:r>
              <a:rPr lang="en-US" sz="2400" i="0" u="none" strike="noStrike" cap="none" dirty="0">
                <a:solidFill>
                  <a:schemeClr val="lt1"/>
                </a:solidFill>
                <a:latin typeface="Courier"/>
                <a:ea typeface="Courier New"/>
                <a:cs typeface="Courier"/>
                <a:sym typeface="Courier New"/>
              </a:rPr>
              <a:t> = </a:t>
            </a:r>
            <a:r>
              <a:rPr lang="en-US" sz="2400" i="0" u="none" strike="noStrike" cap="none" dirty="0" err="1">
                <a:solidFill>
                  <a:schemeClr val="lt1"/>
                </a:solidFill>
                <a:latin typeface="Courier"/>
                <a:ea typeface="Courier New"/>
                <a:cs typeface="Courier"/>
                <a:sym typeface="Courier New"/>
              </a:rPr>
              <a:t>stuff.findall</a:t>
            </a:r>
            <a:r>
              <a:rPr lang="en-US" sz="2400" i="0" u="none" strike="noStrike" cap="none" dirty="0">
                <a:solidFill>
                  <a:schemeClr val="lt1"/>
                </a:solidFill>
                <a:latin typeface="Courier"/>
                <a:ea typeface="Courier New"/>
                <a:cs typeface="Courier"/>
                <a:sym typeface="Courier New"/>
              </a:rPr>
              <a:t>('</a:t>
            </a:r>
            <a:r>
              <a:rPr lang="el-GR" sz="2400" i="0" u="none" strike="noStrike" cap="none" dirty="0">
                <a:solidFill>
                  <a:schemeClr val="lt1"/>
                </a:solidFill>
                <a:latin typeface="Courier"/>
                <a:ea typeface="Courier New"/>
                <a:cs typeface="Courier"/>
                <a:sym typeface="Courier New"/>
              </a:rPr>
              <a:t>χρήστες</a:t>
            </a:r>
            <a:r>
              <a:rPr lang="en-US" sz="2400" i="0" u="none" strike="noStrike" cap="none" dirty="0">
                <a:solidFill>
                  <a:schemeClr val="lt1"/>
                </a:solidFill>
                <a:latin typeface="Courier"/>
                <a:ea typeface="Courier New"/>
                <a:cs typeface="Courier"/>
                <a:sym typeface="Courier New"/>
              </a:rPr>
              <a:t>/</a:t>
            </a:r>
            <a:r>
              <a:rPr lang="el-GR" sz="2400" i="0" u="none" strike="noStrike" cap="none" dirty="0">
                <a:solidFill>
                  <a:schemeClr val="lt1"/>
                </a:solidFill>
                <a:latin typeface="Courier"/>
                <a:ea typeface="Courier New"/>
                <a:cs typeface="Courier"/>
                <a:sym typeface="Courier New"/>
              </a:rPr>
              <a:t>χρήστης</a:t>
            </a:r>
            <a:r>
              <a:rPr lang="en-US" sz="24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print('</a:t>
            </a:r>
            <a:r>
              <a:rPr lang="el-GR" sz="2400" i="0" u="none" strike="noStrike" cap="none" dirty="0">
                <a:solidFill>
                  <a:schemeClr val="lt1"/>
                </a:solidFill>
                <a:latin typeface="Courier"/>
                <a:ea typeface="Courier New"/>
                <a:cs typeface="Courier"/>
                <a:sym typeface="Courier New"/>
              </a:rPr>
              <a:t>Πλήθος χρηστών</a:t>
            </a:r>
            <a:r>
              <a:rPr lang="en-US" sz="2400" i="0" u="none" strike="noStrike" cap="none" dirty="0">
                <a:solidFill>
                  <a:schemeClr val="lt1"/>
                </a:solidFill>
                <a:latin typeface="Courier"/>
                <a:ea typeface="Courier New"/>
                <a:cs typeface="Courier"/>
                <a:sym typeface="Courier New"/>
              </a:rPr>
              <a:t>:', </a:t>
            </a:r>
            <a:r>
              <a:rPr lang="en-US" sz="2400" i="0" u="none" strike="noStrike" cap="none" dirty="0" err="1">
                <a:solidFill>
                  <a:schemeClr val="lt1"/>
                </a:solidFill>
                <a:latin typeface="Courier"/>
                <a:ea typeface="Courier New"/>
                <a:cs typeface="Courier"/>
                <a:sym typeface="Courier New"/>
              </a:rPr>
              <a:t>len</a:t>
            </a:r>
            <a:r>
              <a:rPr lang="en-US" sz="2400" i="0" u="none" strike="noStrike" cap="none" dirty="0">
                <a:solidFill>
                  <a:schemeClr val="lt1"/>
                </a:solidFill>
                <a:latin typeface="Courier"/>
                <a:ea typeface="Courier New"/>
                <a:cs typeface="Courier"/>
                <a:sym typeface="Courier New"/>
              </a:rPr>
              <a:t>(</a:t>
            </a:r>
            <a:r>
              <a:rPr lang="en-US" sz="2400" i="0" u="none" strike="noStrike" cap="none" dirty="0" err="1">
                <a:solidFill>
                  <a:schemeClr val="lt1"/>
                </a:solidFill>
                <a:latin typeface="Courier"/>
                <a:ea typeface="Courier New"/>
                <a:cs typeface="Courier"/>
                <a:sym typeface="Courier New"/>
              </a:rPr>
              <a:t>lst</a:t>
            </a:r>
            <a:r>
              <a:rPr lang="en-US" sz="24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for </a:t>
            </a:r>
            <a:r>
              <a:rPr lang="el-GR" sz="2400" i="0" u="none" strike="noStrike" cap="none" dirty="0">
                <a:solidFill>
                  <a:schemeClr val="lt1"/>
                </a:solidFill>
                <a:latin typeface="Courier"/>
                <a:ea typeface="Courier New"/>
                <a:cs typeface="Courier"/>
                <a:sym typeface="Courier New"/>
              </a:rPr>
              <a:t>στοιχείο</a:t>
            </a:r>
            <a:r>
              <a:rPr lang="en-US" sz="2400" i="0" u="none" strike="noStrike" cap="none" dirty="0">
                <a:solidFill>
                  <a:schemeClr val="lt1"/>
                </a:solidFill>
                <a:latin typeface="Courier"/>
                <a:ea typeface="Courier New"/>
                <a:cs typeface="Courier"/>
                <a:sym typeface="Courier New"/>
              </a:rPr>
              <a:t> in </a:t>
            </a:r>
            <a:r>
              <a:rPr lang="en-US" sz="2400" i="0" u="none" strike="noStrike" cap="none" dirty="0" err="1">
                <a:solidFill>
                  <a:schemeClr val="lt1"/>
                </a:solidFill>
                <a:latin typeface="Courier"/>
                <a:ea typeface="Courier New"/>
                <a:cs typeface="Courier"/>
                <a:sym typeface="Courier New"/>
              </a:rPr>
              <a:t>lst</a:t>
            </a:r>
            <a:r>
              <a:rPr lang="en-US" sz="24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print('</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 </a:t>
            </a:r>
            <a:r>
              <a:rPr lang="el-GR" sz="2400" i="0" u="none" strike="noStrike" cap="none" dirty="0">
                <a:solidFill>
                  <a:schemeClr val="lt1"/>
                </a:solidFill>
                <a:latin typeface="Courier"/>
                <a:ea typeface="Courier New"/>
                <a:cs typeface="Courier"/>
                <a:sym typeface="Courier New"/>
              </a:rPr>
              <a:t>στοιχείο</a:t>
            </a:r>
            <a:r>
              <a:rPr lang="en-US" sz="2400" i="0" u="none" strike="noStrike" cap="none" dirty="0">
                <a:solidFill>
                  <a:schemeClr val="lt1"/>
                </a:solidFill>
                <a:latin typeface="Courier"/>
                <a:ea typeface="Courier New"/>
                <a:cs typeface="Courier"/>
                <a:sym typeface="Courier New"/>
              </a:rPr>
              <a:t>.find('</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').text)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print('Id', </a:t>
            </a:r>
            <a:r>
              <a:rPr lang="el-GR" sz="2400" i="0" u="none" strike="noStrike" cap="none" dirty="0">
                <a:solidFill>
                  <a:schemeClr val="lt1"/>
                </a:solidFill>
                <a:latin typeface="Courier"/>
                <a:ea typeface="Courier New"/>
                <a:cs typeface="Courier"/>
                <a:sym typeface="Courier New"/>
              </a:rPr>
              <a:t>στοιχείο</a:t>
            </a:r>
            <a:r>
              <a:rPr lang="en-US" sz="2400" i="0" u="none" strike="noStrike" cap="none" dirty="0">
                <a:solidFill>
                  <a:schemeClr val="lt1"/>
                </a:solidFill>
                <a:latin typeface="Courier"/>
                <a:ea typeface="Courier New"/>
                <a:cs typeface="Courier"/>
                <a:sym typeface="Courier New"/>
              </a:rPr>
              <a:t>.find('id').text)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print('Attribute', </a:t>
            </a:r>
            <a:r>
              <a:rPr lang="el-GR" sz="2400" i="0" u="none" strike="noStrike" cap="none" dirty="0">
                <a:solidFill>
                  <a:schemeClr val="lt1"/>
                </a:solidFill>
                <a:latin typeface="Courier"/>
                <a:ea typeface="Courier New"/>
                <a:cs typeface="Courier"/>
                <a:sym typeface="Courier New"/>
              </a:rPr>
              <a:t>στοιχείο</a:t>
            </a:r>
            <a:r>
              <a:rPr lang="en-US" sz="2400" i="0" u="none" strike="noStrike" cap="none" dirty="0">
                <a:solidFill>
                  <a:schemeClr val="lt1"/>
                </a:solidFill>
                <a:latin typeface="Courier"/>
                <a:ea typeface="Courier New"/>
                <a:cs typeface="Courier"/>
                <a:sym typeface="Courier New"/>
              </a:rPr>
              <a:t>.get("x"))</a:t>
            </a:r>
          </a:p>
        </p:txBody>
      </p:sp>
      <p:sp>
        <p:nvSpPr>
          <p:cNvPr id="497" name="Shape 497"/>
          <p:cNvSpPr txBox="1"/>
          <p:nvPr/>
        </p:nvSpPr>
        <p:spPr>
          <a:xfrm>
            <a:off x="13282883" y="916561"/>
            <a:ext cx="1714500" cy="55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a:solidFill>
                  <a:srgbClr val="FFFF00"/>
                </a:solidFill>
                <a:latin typeface="Courier"/>
                <a:ea typeface="Courier New"/>
                <a:cs typeface="Courier"/>
                <a:sym typeface="Courier New"/>
              </a:rPr>
              <a:t>xml2.py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Σημειογραφία Αντικειμένου </a:t>
            </a:r>
            <a:r>
              <a:rPr lang="en-US" sz="7600" u="none" strike="noStrike" cap="none" dirty="0">
                <a:solidFill>
                  <a:srgbClr val="FFD966"/>
                </a:solidFill>
                <a:latin typeface="Arial" charset="0"/>
                <a:ea typeface="Arial" charset="0"/>
                <a:cs typeface="Arial" charset="0"/>
                <a:sym typeface="Cabin"/>
              </a:rPr>
              <a:t>JavaScript</a:t>
            </a:r>
            <a:r>
              <a:rPr lang="el-GR" sz="7600" u="none" strike="noStrike" cap="none" dirty="0">
                <a:solidFill>
                  <a:srgbClr val="FFD966"/>
                </a:solidFill>
                <a:latin typeface="Arial" charset="0"/>
                <a:ea typeface="Arial" charset="0"/>
                <a:cs typeface="Arial" charset="0"/>
                <a:sym typeface="Cabin"/>
              </a:rPr>
              <a:t> - </a:t>
            </a:r>
            <a:br>
              <a:rPr lang="el-GR" sz="7600" u="none" strike="noStrike" cap="none" dirty="0">
                <a:solidFill>
                  <a:srgbClr val="FFD966"/>
                </a:solidFill>
                <a:latin typeface="Arial" charset="0"/>
                <a:ea typeface="Arial" charset="0"/>
                <a:cs typeface="Arial" charset="0"/>
                <a:sym typeface="Cabin"/>
              </a:rPr>
            </a:br>
            <a:r>
              <a:rPr lang="en-US" sz="7200" u="sng" strike="noStrike" cap="none" dirty="0">
                <a:solidFill>
                  <a:srgbClr val="FFD966"/>
                </a:solidFill>
                <a:latin typeface="Arial" charset="0"/>
                <a:ea typeface="Arial" charset="0"/>
                <a:cs typeface="Arial" charset="0"/>
                <a:sym typeface="Cabin"/>
              </a:rPr>
              <a:t>J</a:t>
            </a:r>
            <a:r>
              <a:rPr lang="en-US" sz="7200" u="none" strike="noStrike" cap="none" dirty="0">
                <a:solidFill>
                  <a:srgbClr val="FFD966"/>
                </a:solidFill>
                <a:latin typeface="Arial" charset="0"/>
                <a:ea typeface="Arial" charset="0"/>
                <a:cs typeface="Arial" charset="0"/>
                <a:sym typeface="Cabin"/>
              </a:rPr>
              <a:t>ava</a:t>
            </a:r>
            <a:r>
              <a:rPr lang="en-US" sz="7200" u="sng" strike="noStrike" cap="none" dirty="0">
                <a:solidFill>
                  <a:srgbClr val="FFD966"/>
                </a:solidFill>
                <a:latin typeface="Arial" charset="0"/>
                <a:ea typeface="Arial" charset="0"/>
                <a:cs typeface="Arial" charset="0"/>
                <a:sym typeface="Cabin"/>
              </a:rPr>
              <a:t>S</a:t>
            </a:r>
            <a:r>
              <a:rPr lang="en-US" sz="7200" u="none" strike="noStrike" cap="none" dirty="0">
                <a:solidFill>
                  <a:srgbClr val="FFD966"/>
                </a:solidFill>
                <a:latin typeface="Arial" charset="0"/>
                <a:ea typeface="Arial" charset="0"/>
                <a:cs typeface="Arial" charset="0"/>
                <a:sym typeface="Cabin"/>
              </a:rPr>
              <a:t>cript </a:t>
            </a:r>
            <a:r>
              <a:rPr lang="en-US" sz="7200" u="sng" strike="noStrike" cap="none" dirty="0">
                <a:solidFill>
                  <a:srgbClr val="FFD966"/>
                </a:solidFill>
                <a:latin typeface="Arial" charset="0"/>
                <a:ea typeface="Arial" charset="0"/>
                <a:cs typeface="Arial" charset="0"/>
                <a:sym typeface="Cabin"/>
              </a:rPr>
              <a:t>O</a:t>
            </a:r>
            <a:r>
              <a:rPr lang="en-US" sz="7200" u="none" strike="noStrike" cap="none" dirty="0">
                <a:solidFill>
                  <a:srgbClr val="FFD966"/>
                </a:solidFill>
                <a:latin typeface="Arial" charset="0"/>
                <a:ea typeface="Arial" charset="0"/>
                <a:cs typeface="Arial" charset="0"/>
                <a:sym typeface="Cabin"/>
              </a:rPr>
              <a:t>bject </a:t>
            </a:r>
            <a:r>
              <a:rPr lang="en-US" sz="7200" u="sng" strike="noStrike" cap="none" dirty="0">
                <a:solidFill>
                  <a:srgbClr val="FFD966"/>
                </a:solidFill>
                <a:latin typeface="Arial" charset="0"/>
                <a:ea typeface="Arial" charset="0"/>
                <a:cs typeface="Arial" charset="0"/>
                <a:sym typeface="Cabin"/>
              </a:rPr>
              <a:t>N</a:t>
            </a:r>
            <a:r>
              <a:rPr lang="en-US" sz="7200" u="none" strike="noStrike" cap="none" dirty="0">
                <a:solidFill>
                  <a:srgbClr val="FFD966"/>
                </a:solidFill>
                <a:latin typeface="Arial" charset="0"/>
                <a:ea typeface="Arial" charset="0"/>
                <a:cs typeface="Arial" charset="0"/>
                <a:sym typeface="Cabin"/>
              </a:rPr>
              <a:t>otation</a:t>
            </a:r>
            <a:endParaRPr lang="en-US" sz="76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FD966"/>
                </a:solidFill>
                <a:latin typeface="Arial" charset="0"/>
                <a:ea typeface="Arial" charset="0"/>
                <a:cs typeface="Arial" charset="0"/>
                <a:sym typeface="Cabin"/>
              </a:rPr>
              <a:t>Αποστολή Δεδομένων Μέσω του «Ιστού"</a:t>
            </a:r>
            <a:endParaRPr lang="en-US" sz="7600" b="1" i="0" u="none" strike="noStrike" cap="none" dirty="0">
              <a:solidFill>
                <a:srgbClr val="FFD966"/>
              </a:solidFill>
              <a:latin typeface="Arial"/>
              <a:ea typeface="Arial"/>
              <a:cs typeface="Arial"/>
              <a:sym typeface="Arial"/>
            </a:endParaRPr>
          </a:p>
        </p:txBody>
      </p:sp>
      <p:sp>
        <p:nvSpPr>
          <p:cNvPr id="9" name="Shape 244"/>
          <p:cNvSpPr txBox="1">
            <a:spLocks noChangeArrowheads="1"/>
          </p:cNvSpPr>
          <p:nvPr/>
        </p:nvSpPr>
        <p:spPr bwMode="auto">
          <a:xfrm>
            <a:off x="849491" y="3112912"/>
            <a:ext cx="3174999" cy="1817511"/>
          </a:xfrm>
          <a:prstGeom prst="rect">
            <a:avLst/>
          </a:prstGeom>
          <a:noFill/>
          <a:ln w="63500" cap="rnd">
            <a:solidFill>
              <a:srgbClr val="FF00FF"/>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buClr>
                <a:srgbClr val="FFFFFF"/>
              </a:buClr>
              <a:buSzPct val="25000"/>
            </a:pPr>
            <a:r>
              <a:rPr lang="el-GR" altLang="x-none" sz="4267" dirty="0">
                <a:solidFill>
                  <a:srgbClr val="FFFFFF"/>
                </a:solidFill>
                <a:latin typeface="Arial" charset="0"/>
                <a:sym typeface="Cabin" charset="0"/>
              </a:rPr>
              <a:t>Πίνακας</a:t>
            </a:r>
            <a:endParaRPr lang="en-US" altLang="x-none" sz="4267" dirty="0">
              <a:solidFill>
                <a:srgbClr val="FFFFFF"/>
              </a:solidFill>
              <a:latin typeface="Arial" charset="0"/>
              <a:sym typeface="Cabin" charset="0"/>
            </a:endParaRPr>
          </a:p>
          <a:p>
            <a:pPr algn="ctr">
              <a:buClr>
                <a:srgbClr val="FFFFFF"/>
              </a:buClr>
              <a:buSzPct val="25000"/>
            </a:pPr>
            <a:r>
              <a:rPr lang="en-US" altLang="x-none" sz="4267" dirty="0">
                <a:solidFill>
                  <a:srgbClr val="FFFFFF"/>
                </a:solidFill>
                <a:latin typeface="Arial" charset="0"/>
                <a:sym typeface="Cabin" charset="0"/>
              </a:rPr>
              <a:t>PHP</a:t>
            </a:r>
          </a:p>
        </p:txBody>
      </p:sp>
      <p:pic>
        <p:nvPicPr>
          <p:cNvPr id="10" name="Shape 22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068" y="3327402"/>
            <a:ext cx="4476044" cy="3682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hape 224"/>
          <p:cNvSpPr txBox="1">
            <a:spLocks noChangeArrowheads="1"/>
          </p:cNvSpPr>
          <p:nvPr/>
        </p:nvSpPr>
        <p:spPr bwMode="auto">
          <a:xfrm>
            <a:off x="3609474" y="7368823"/>
            <a:ext cx="11689793" cy="1106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a:buClr>
                <a:srgbClr val="FFFFFF"/>
              </a:buClr>
              <a:buSzPct val="25000"/>
              <a:buFont typeface="Cabin" charset="0"/>
              <a:buNone/>
            </a:pPr>
            <a:r>
              <a:rPr lang="el-GR" altLang="x-none" sz="3556" dirty="0">
                <a:solidFill>
                  <a:srgbClr val="FFFFFF"/>
                </a:solidFill>
                <a:latin typeface="Arial" charset="0"/>
                <a:sym typeface="Cabin" charset="0"/>
              </a:rPr>
              <a:t>Γνωστό και ως  «</a:t>
            </a:r>
            <a:r>
              <a:rPr lang="el-GR" altLang="x-none" sz="3556" dirty="0" err="1">
                <a:solidFill>
                  <a:srgbClr val="FFFFFF"/>
                </a:solidFill>
                <a:latin typeface="Arial" charset="0"/>
                <a:sym typeface="Cabin" charset="0"/>
              </a:rPr>
              <a:t>Wire</a:t>
            </a:r>
            <a:r>
              <a:rPr lang="el-GR" altLang="x-none" sz="3556" dirty="0">
                <a:solidFill>
                  <a:srgbClr val="FFFFFF"/>
                </a:solidFill>
                <a:latin typeface="Arial" charset="0"/>
                <a:sym typeface="Cabin" charset="0"/>
              </a:rPr>
              <a:t> </a:t>
            </a:r>
            <a:r>
              <a:rPr lang="el-GR" altLang="x-none" sz="3556" dirty="0" err="1">
                <a:solidFill>
                  <a:srgbClr val="FFFFFF"/>
                </a:solidFill>
                <a:latin typeface="Arial" charset="0"/>
                <a:sym typeface="Cabin" charset="0"/>
              </a:rPr>
              <a:t>Protocol</a:t>
            </a:r>
            <a:r>
              <a:rPr lang="el-GR" altLang="x-none" sz="3556" dirty="0">
                <a:solidFill>
                  <a:srgbClr val="FFFFFF"/>
                </a:solidFill>
                <a:latin typeface="Arial" charset="0"/>
                <a:sym typeface="Cabin" charset="0"/>
              </a:rPr>
              <a:t>» (Πρωτόκολλο Καλωδίων) - Τι στέλνουμε στο "καλώδιο"</a:t>
            </a:r>
            <a:endParaRPr lang="en-US" altLang="x-none" sz="3556" dirty="0">
              <a:solidFill>
                <a:srgbClr val="FFFFFF"/>
              </a:solidFill>
              <a:latin typeface="Arial" charset="0"/>
              <a:sym typeface="Arial" charset="0"/>
            </a:endParaRPr>
          </a:p>
        </p:txBody>
      </p:sp>
      <p:sp>
        <p:nvSpPr>
          <p:cNvPr id="12" name="Shape 244"/>
          <p:cNvSpPr txBox="1">
            <a:spLocks noChangeArrowheads="1"/>
          </p:cNvSpPr>
          <p:nvPr/>
        </p:nvSpPr>
        <p:spPr bwMode="auto">
          <a:xfrm>
            <a:off x="11912602" y="3090334"/>
            <a:ext cx="3174999" cy="1817511"/>
          </a:xfrm>
          <a:prstGeom prst="rect">
            <a:avLst/>
          </a:prstGeom>
          <a:noFill/>
          <a:ln w="63500" cap="rnd">
            <a:solidFill>
              <a:srgbClr val="FF00FF"/>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buClr>
                <a:srgbClr val="FFFFFF"/>
              </a:buClr>
              <a:buSzPct val="25000"/>
            </a:pPr>
            <a:r>
              <a:rPr lang="el-GR" altLang="x-none" sz="4267" dirty="0">
                <a:solidFill>
                  <a:srgbClr val="FFFFFF"/>
                </a:solidFill>
                <a:latin typeface="Arial" charset="0"/>
                <a:sym typeface="Cabin" charset="0"/>
              </a:rPr>
              <a:t>Αντικείμενο </a:t>
            </a:r>
            <a:r>
              <a:rPr lang="en-US" altLang="x-none" sz="4267" dirty="0">
                <a:solidFill>
                  <a:srgbClr val="FFFFFF"/>
                </a:solidFill>
                <a:latin typeface="Arial" charset="0"/>
                <a:sym typeface="Cabin" charset="0"/>
              </a:rPr>
              <a:t>JavaScript</a:t>
            </a:r>
          </a:p>
        </p:txBody>
      </p:sp>
      <p:sp>
        <p:nvSpPr>
          <p:cNvPr id="13" name="Shape 244"/>
          <p:cNvSpPr txBox="1">
            <a:spLocks noChangeArrowheads="1"/>
          </p:cNvSpPr>
          <p:nvPr/>
        </p:nvSpPr>
        <p:spPr bwMode="auto">
          <a:xfrm>
            <a:off x="11912602" y="5421490"/>
            <a:ext cx="3174999" cy="1817511"/>
          </a:xfrm>
          <a:prstGeom prst="rect">
            <a:avLst/>
          </a:prstGeom>
          <a:noFill/>
          <a:ln w="63500" cap="rnd">
            <a:solidFill>
              <a:srgbClr val="FF00FF"/>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buClr>
                <a:srgbClr val="FFFFFF"/>
              </a:buClr>
              <a:buSzPct val="25000"/>
            </a:pPr>
            <a:r>
              <a:rPr lang="en-US" altLang="x-none" sz="4267">
                <a:solidFill>
                  <a:srgbClr val="FFFFFF"/>
                </a:solidFill>
                <a:latin typeface="Arial" charset="0"/>
                <a:sym typeface="Cabin" charset="0"/>
              </a:rPr>
              <a:t>Java</a:t>
            </a:r>
          </a:p>
          <a:p>
            <a:pPr algn="ctr">
              <a:buClr>
                <a:srgbClr val="FFFFFF"/>
              </a:buClr>
              <a:buSzPct val="25000"/>
            </a:pPr>
            <a:r>
              <a:rPr lang="en-US" altLang="x-none" sz="4267">
                <a:solidFill>
                  <a:srgbClr val="FFFFFF"/>
                </a:solidFill>
                <a:latin typeface="Arial" charset="0"/>
                <a:sym typeface="Cabin" charset="0"/>
              </a:rPr>
              <a:t>HashMap</a:t>
            </a:r>
          </a:p>
        </p:txBody>
      </p:sp>
      <p:sp>
        <p:nvSpPr>
          <p:cNvPr id="14" name="Shape 244"/>
          <p:cNvSpPr txBox="1">
            <a:spLocks noChangeArrowheads="1"/>
          </p:cNvSpPr>
          <p:nvPr/>
        </p:nvSpPr>
        <p:spPr bwMode="auto">
          <a:xfrm>
            <a:off x="900291" y="5503334"/>
            <a:ext cx="3174999" cy="1814690"/>
          </a:xfrm>
          <a:prstGeom prst="rect">
            <a:avLst/>
          </a:prstGeom>
          <a:noFill/>
          <a:ln w="63500" cap="rnd">
            <a:solidFill>
              <a:srgbClr val="FF00FF"/>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buClr>
                <a:srgbClr val="FFFFFF"/>
              </a:buClr>
              <a:buSzPct val="25000"/>
            </a:pPr>
            <a:r>
              <a:rPr lang="el-GR" altLang="x-none" sz="4267" dirty="0">
                <a:solidFill>
                  <a:srgbClr val="FFFFFF"/>
                </a:solidFill>
                <a:latin typeface="Arial" charset="0"/>
                <a:sym typeface="Cabin" charset="0"/>
              </a:rPr>
              <a:t>Λεξικό </a:t>
            </a:r>
            <a:r>
              <a:rPr lang="en-US" altLang="x-none" sz="4267" dirty="0">
                <a:solidFill>
                  <a:srgbClr val="FFFFFF"/>
                </a:solidFill>
                <a:latin typeface="Arial" charset="0"/>
                <a:sym typeface="Cabin" charset="0"/>
              </a:rPr>
              <a:t>Python</a:t>
            </a:r>
          </a:p>
        </p:txBody>
      </p:sp>
      <p:sp>
        <p:nvSpPr>
          <p:cNvPr id="15" name="Left-Right Arrow 1"/>
          <p:cNvSpPr>
            <a:spLocks noChangeArrowheads="1"/>
          </p:cNvSpPr>
          <p:nvPr/>
        </p:nvSpPr>
        <p:spPr bwMode="auto">
          <a:xfrm rot="1366424">
            <a:off x="4354690" y="3970869"/>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6" name="Left-Right Arrow 16"/>
          <p:cNvSpPr>
            <a:spLocks noChangeArrowheads="1"/>
          </p:cNvSpPr>
          <p:nvPr/>
        </p:nvSpPr>
        <p:spPr bwMode="auto">
          <a:xfrm rot="-922861">
            <a:off x="4354690" y="6000045"/>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7" name="Left-Right Arrow 17"/>
          <p:cNvSpPr>
            <a:spLocks noChangeArrowheads="1"/>
          </p:cNvSpPr>
          <p:nvPr/>
        </p:nvSpPr>
        <p:spPr bwMode="auto">
          <a:xfrm rot="-1027410">
            <a:off x="10377312" y="3970869"/>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8" name="Left-Right Arrow 18"/>
          <p:cNvSpPr>
            <a:spLocks noChangeArrowheads="1"/>
          </p:cNvSpPr>
          <p:nvPr/>
        </p:nvSpPr>
        <p:spPr bwMode="auto">
          <a:xfrm rot="1462947">
            <a:off x="10377312" y="6000045"/>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9" name="Shape 247"/>
          <p:cNvSpPr txBox="1">
            <a:spLocks noChangeArrowheads="1"/>
          </p:cNvSpPr>
          <p:nvPr/>
        </p:nvSpPr>
        <p:spPr bwMode="auto">
          <a:xfrm>
            <a:off x="6739467" y="4236156"/>
            <a:ext cx="3440290" cy="186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buClr>
                <a:srgbClr val="00FF00"/>
              </a:buClr>
              <a:buSzPct val="25000"/>
            </a:pPr>
            <a:r>
              <a:rPr lang="en-US" altLang="x-none" sz="2489" dirty="0">
                <a:solidFill>
                  <a:schemeClr val="bg2"/>
                </a:solidFill>
                <a:latin typeface="Arial" charset="0"/>
                <a:sym typeface="Cabin" charset="0"/>
              </a:rPr>
              <a:t>{</a:t>
            </a:r>
          </a:p>
          <a:p>
            <a:pPr>
              <a:buClr>
                <a:srgbClr val="00FF00"/>
              </a:buClr>
              <a:buSzPct val="25000"/>
            </a:pPr>
            <a:r>
              <a:rPr lang="en-US" altLang="x-none" sz="2489" dirty="0">
                <a:solidFill>
                  <a:schemeClr val="bg2"/>
                </a:solidFill>
                <a:latin typeface="Arial" charset="0"/>
                <a:sym typeface="Cabin" charset="0"/>
              </a:rPr>
              <a:t>  "name" :  "Chuck",</a:t>
            </a:r>
          </a:p>
          <a:p>
            <a:pPr>
              <a:buClr>
                <a:srgbClr val="00FF00"/>
              </a:buClr>
              <a:buSzPct val="25000"/>
            </a:pPr>
            <a:r>
              <a:rPr lang="en-US" altLang="x-none" sz="2489" dirty="0">
                <a:solidFill>
                  <a:schemeClr val="bg2"/>
                </a:solidFill>
                <a:latin typeface="Arial" charset="0"/>
                <a:sym typeface="Cabin" charset="0"/>
              </a:rPr>
              <a:t>  "phone" : "303-4456"</a:t>
            </a:r>
          </a:p>
          <a:p>
            <a:pPr>
              <a:buClr>
                <a:srgbClr val="00FF00"/>
              </a:buClr>
              <a:buSzPct val="25000"/>
            </a:pPr>
            <a:r>
              <a:rPr lang="en-US" altLang="x-none" sz="2489" dirty="0">
                <a:solidFill>
                  <a:schemeClr val="bg2"/>
                </a:solidFill>
                <a:latin typeface="Arial" charset="0"/>
                <a:sym typeface="Cabin"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800" u="sng" strike="noStrike" cap="none" dirty="0">
                <a:solidFill>
                  <a:srgbClr val="FFD966"/>
                </a:solidFill>
                <a:latin typeface="Arial" charset="0"/>
                <a:ea typeface="Arial" charset="0"/>
                <a:cs typeface="Arial" charset="0"/>
                <a:sym typeface="Cabin"/>
              </a:rPr>
              <a:t>J</a:t>
            </a:r>
            <a:r>
              <a:rPr lang="en-US" sz="7800" u="none" strike="noStrike" cap="none" dirty="0">
                <a:solidFill>
                  <a:srgbClr val="FFD966"/>
                </a:solidFill>
                <a:latin typeface="Arial" charset="0"/>
                <a:ea typeface="Arial" charset="0"/>
                <a:cs typeface="Arial" charset="0"/>
                <a:sym typeface="Cabin"/>
              </a:rPr>
              <a:t>ava</a:t>
            </a:r>
            <a:r>
              <a:rPr lang="en-US" sz="7800" u="sng" strike="noStrike" cap="none" dirty="0">
                <a:solidFill>
                  <a:srgbClr val="FFD966"/>
                </a:solidFill>
                <a:latin typeface="Arial" charset="0"/>
                <a:ea typeface="Arial" charset="0"/>
                <a:cs typeface="Arial" charset="0"/>
                <a:sym typeface="Cabin"/>
              </a:rPr>
              <a:t>S</a:t>
            </a:r>
            <a:r>
              <a:rPr lang="en-US" sz="7800" u="none" strike="noStrike" cap="none" dirty="0">
                <a:solidFill>
                  <a:srgbClr val="FFD966"/>
                </a:solidFill>
                <a:latin typeface="Arial" charset="0"/>
                <a:ea typeface="Arial" charset="0"/>
                <a:cs typeface="Arial" charset="0"/>
                <a:sym typeface="Cabin"/>
              </a:rPr>
              <a:t>cript </a:t>
            </a:r>
            <a:r>
              <a:rPr lang="en-US" sz="7800" u="sng" strike="noStrike" cap="none" dirty="0">
                <a:solidFill>
                  <a:srgbClr val="FFD966"/>
                </a:solidFill>
                <a:latin typeface="Arial" charset="0"/>
                <a:ea typeface="Arial" charset="0"/>
                <a:cs typeface="Arial" charset="0"/>
                <a:sym typeface="Cabin"/>
              </a:rPr>
              <a:t>O</a:t>
            </a:r>
            <a:r>
              <a:rPr lang="en-US" sz="7800" u="none" strike="noStrike" cap="none" dirty="0">
                <a:solidFill>
                  <a:srgbClr val="FFD966"/>
                </a:solidFill>
                <a:latin typeface="Arial" charset="0"/>
                <a:ea typeface="Arial" charset="0"/>
                <a:cs typeface="Arial" charset="0"/>
                <a:sym typeface="Cabin"/>
              </a:rPr>
              <a:t>bject </a:t>
            </a:r>
            <a:r>
              <a:rPr lang="en-US" sz="7800" u="sng" strike="noStrike" cap="none" dirty="0">
                <a:solidFill>
                  <a:srgbClr val="FFD966"/>
                </a:solidFill>
                <a:latin typeface="Arial" charset="0"/>
                <a:ea typeface="Arial" charset="0"/>
                <a:cs typeface="Arial" charset="0"/>
                <a:sym typeface="Cabin"/>
              </a:rPr>
              <a:t>N</a:t>
            </a:r>
            <a:r>
              <a:rPr lang="en-US" sz="7800" u="none" strike="noStrike" cap="none" dirty="0">
                <a:solidFill>
                  <a:srgbClr val="FFD966"/>
                </a:solidFill>
                <a:latin typeface="Arial" charset="0"/>
                <a:ea typeface="Arial" charset="0"/>
                <a:cs typeface="Arial" charset="0"/>
                <a:sym typeface="Cabin"/>
              </a:rPr>
              <a:t>otation</a:t>
            </a:r>
          </a:p>
        </p:txBody>
      </p:sp>
      <p:sp>
        <p:nvSpPr>
          <p:cNvPr id="509" name="Shape 509"/>
          <p:cNvSpPr txBox="1">
            <a:spLocks noGrp="1"/>
          </p:cNvSpPr>
          <p:nvPr>
            <p:ph type="body" idx="1"/>
          </p:nvPr>
        </p:nvSpPr>
        <p:spPr>
          <a:xfrm>
            <a:off x="1155700" y="2603500"/>
            <a:ext cx="8359361" cy="3995957"/>
          </a:xfrm>
          <a:prstGeom prst="rect">
            <a:avLst/>
          </a:prstGeom>
          <a:noFill/>
          <a:ln>
            <a:noFill/>
          </a:ln>
        </p:spPr>
        <p:txBody>
          <a:bodyPr lIns="50800" tIns="50800" rIns="50800" bIns="50800" anchor="ctr" anchorCtr="0">
            <a:noAutofit/>
          </a:bodyPr>
          <a:lstStyle/>
          <a:p>
            <a:pPr marL="1104900" marR="0" lvl="0" indent="-787400" algn="l" rtl="0">
              <a:lnSpc>
                <a:spcPct val="100000"/>
              </a:lnSpc>
              <a:spcBef>
                <a:spcPts val="0"/>
              </a:spcBef>
              <a:spcAft>
                <a:spcPts val="0"/>
              </a:spcAft>
              <a:buClr>
                <a:schemeClr val="lt1"/>
              </a:buClr>
              <a:buSzPct val="171000"/>
              <a:buFont typeface="Cabin"/>
              <a:buChar char="•"/>
            </a:pPr>
            <a:r>
              <a:rPr lang="el-GR" sz="3800" u="none" strike="noStrike" cap="none" dirty="0">
                <a:solidFill>
                  <a:schemeClr val="lt1"/>
                </a:solidFill>
                <a:latin typeface="Arial" charset="0"/>
                <a:ea typeface="Arial" charset="0"/>
                <a:cs typeface="Arial" charset="0"/>
                <a:sym typeface="Cabin"/>
              </a:rPr>
              <a:t>Ο </a:t>
            </a:r>
            <a:r>
              <a:rPr lang="en-US" sz="3800" u="none" strike="noStrike" cap="none" dirty="0">
                <a:solidFill>
                  <a:schemeClr val="lt1"/>
                </a:solidFill>
                <a:latin typeface="Arial" charset="0"/>
                <a:ea typeface="Arial" charset="0"/>
                <a:cs typeface="Arial" charset="0"/>
                <a:sym typeface="Cabin"/>
              </a:rPr>
              <a:t>Douglas Crockford - </a:t>
            </a:r>
            <a:r>
              <a:rPr lang="en-US" sz="3800" dirty="0">
                <a:solidFill>
                  <a:schemeClr val="lt1"/>
                </a:solidFill>
                <a:latin typeface="Arial" charset="0"/>
                <a:ea typeface="Arial" charset="0"/>
                <a:cs typeface="Arial" charset="0"/>
                <a:sym typeface="Cabin"/>
              </a:rPr>
              <a:t>“</a:t>
            </a:r>
            <a:r>
              <a:rPr lang="el-GR" sz="3800" u="none" strike="noStrike" cap="none" dirty="0">
                <a:solidFill>
                  <a:schemeClr val="lt1"/>
                </a:solidFill>
                <a:latin typeface="Arial" charset="0"/>
                <a:ea typeface="Arial" charset="0"/>
                <a:cs typeface="Arial" charset="0"/>
                <a:sym typeface="Cabin"/>
              </a:rPr>
              <a:t>Ανακάλυψε</a:t>
            </a:r>
            <a:r>
              <a:rPr lang="en-US" sz="3800" dirty="0">
                <a:solidFill>
                  <a:schemeClr val="lt1"/>
                </a:solidFill>
                <a:latin typeface="Arial" charset="0"/>
                <a:ea typeface="Arial" charset="0"/>
                <a:cs typeface="Arial" charset="0"/>
                <a:sym typeface="Cabin"/>
              </a:rPr>
              <a:t>”</a:t>
            </a:r>
            <a:r>
              <a:rPr lang="el-GR" sz="3800" dirty="0">
                <a:solidFill>
                  <a:schemeClr val="lt1"/>
                </a:solidFill>
                <a:latin typeface="Arial" charset="0"/>
                <a:ea typeface="Arial" charset="0"/>
                <a:cs typeface="Arial" charset="0"/>
                <a:sym typeface="Cabin"/>
              </a:rPr>
              <a:t> την</a:t>
            </a:r>
            <a:r>
              <a:rPr lang="en-US" sz="3800" u="none" strike="noStrike" cap="none" dirty="0">
                <a:solidFill>
                  <a:schemeClr val="lt1"/>
                </a:solidFill>
                <a:latin typeface="Arial" charset="0"/>
                <a:ea typeface="Arial" charset="0"/>
                <a:cs typeface="Arial" charset="0"/>
                <a:sym typeface="Cabin"/>
              </a:rPr>
              <a:t> JSON</a:t>
            </a:r>
          </a:p>
          <a:p>
            <a:pPr marL="1104900" marR="0" lvl="0" indent="-787400" algn="l" rtl="0">
              <a:lnSpc>
                <a:spcPct val="100000"/>
              </a:lnSpc>
              <a:spcBef>
                <a:spcPts val="2300"/>
              </a:spcBef>
              <a:spcAft>
                <a:spcPts val="0"/>
              </a:spcAft>
              <a:buClr>
                <a:schemeClr val="lt1"/>
              </a:buClr>
              <a:buSzPct val="171000"/>
              <a:buFont typeface="Cabin"/>
              <a:buChar char="•"/>
            </a:pPr>
            <a:r>
              <a:rPr lang="el-GR" sz="3800" u="none" strike="noStrike" cap="none" dirty="0">
                <a:solidFill>
                  <a:schemeClr val="lt1"/>
                </a:solidFill>
                <a:latin typeface="Arial" charset="0"/>
                <a:ea typeface="Arial" charset="0"/>
                <a:cs typeface="Arial" charset="0"/>
                <a:sym typeface="Cabin"/>
              </a:rPr>
              <a:t>Σημειογραφία σταθερού αντικειμένου σε </a:t>
            </a:r>
            <a:r>
              <a:rPr lang="en-US" sz="3800" u="none" strike="noStrike" cap="none" dirty="0">
                <a:solidFill>
                  <a:schemeClr val="lt1"/>
                </a:solidFill>
                <a:latin typeface="Arial" charset="0"/>
                <a:ea typeface="Arial" charset="0"/>
                <a:cs typeface="Arial" charset="0"/>
                <a:sym typeface="Cabin"/>
              </a:rPr>
              <a:t>JavaScript</a:t>
            </a:r>
          </a:p>
        </p:txBody>
      </p:sp>
      <p:sp>
        <p:nvSpPr>
          <p:cNvPr id="510" name="Shape 510"/>
          <p:cNvSpPr txBox="1"/>
          <p:nvPr/>
        </p:nvSpPr>
        <p:spPr>
          <a:xfrm>
            <a:off x="2304796" y="7645599"/>
            <a:ext cx="11362499" cy="660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http://www.youtube.com/watch?v=kc8BAR7SHJI</a:t>
            </a:r>
          </a:p>
        </p:txBody>
      </p:sp>
      <p:pic>
        <p:nvPicPr>
          <p:cNvPr id="511" name="Shape 511"/>
          <p:cNvPicPr preferRelativeResize="0"/>
          <p:nvPr/>
        </p:nvPicPr>
        <p:blipFill rotWithShape="1">
          <a:blip r:embed="rId4">
            <a:alphaModFix/>
          </a:blip>
          <a:srcRect/>
          <a:stretch/>
        </p:blipFill>
        <p:spPr>
          <a:xfrm>
            <a:off x="9855200" y="2489200"/>
            <a:ext cx="5310186" cy="47624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Shape 516"/>
          <p:cNvPicPr preferRelativeResize="0"/>
          <p:nvPr/>
        </p:nvPicPr>
        <p:blipFill rotWithShape="1">
          <a:blip r:embed="rId3">
            <a:alphaModFix/>
          </a:blip>
          <a:srcRect t="14288" b="12351"/>
          <a:stretch/>
        </p:blipFill>
        <p:spPr>
          <a:xfrm>
            <a:off x="2133550" y="1362975"/>
            <a:ext cx="12009600" cy="66078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Shape 521"/>
          <p:cNvPicPr preferRelativeResize="0"/>
          <p:nvPr/>
        </p:nvPicPr>
        <p:blipFill rotWithShape="1">
          <a:blip r:embed="rId3">
            <a:alphaModFix/>
          </a:blip>
          <a:srcRect/>
          <a:stretch/>
        </p:blipFill>
        <p:spPr>
          <a:xfrm>
            <a:off x="3140015" y="958665"/>
            <a:ext cx="9937631" cy="709384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p:nvPr/>
        </p:nvSpPr>
        <p:spPr>
          <a:xfrm>
            <a:off x="962026" y="838200"/>
            <a:ext cx="9907258" cy="742590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import </a:t>
            </a:r>
            <a:r>
              <a:rPr lang="en-US" sz="3000" i="0" u="none" strike="noStrike" cap="none" dirty="0" err="1">
                <a:solidFill>
                  <a:schemeClr val="lt1"/>
                </a:solidFill>
                <a:latin typeface="Courier"/>
                <a:ea typeface="Courier New"/>
                <a:cs typeface="Courier"/>
                <a:sym typeface="Courier New"/>
              </a:rPr>
              <a:t>json</a:t>
            </a:r>
            <a:endParaRPr lang="en-US"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data =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a:t>
            </a:r>
            <a:r>
              <a:rPr lang="el-GR" sz="3000" i="0" u="none" strike="noStrike" cap="none" dirty="0">
                <a:solidFill>
                  <a:schemeClr val="lt1"/>
                </a:solidFill>
                <a:latin typeface="Courier"/>
                <a:ea typeface="Courier New"/>
                <a:cs typeface="Courier"/>
                <a:sym typeface="Courier New"/>
              </a:rPr>
              <a:t> </a:t>
            </a:r>
            <a:r>
              <a:rPr lang="en-US" sz="3000" i="0" u="none" strike="noStrike" cap="none" dirty="0">
                <a:solidFill>
                  <a:schemeClr val="lt1"/>
                </a:solidFill>
                <a:latin typeface="Courier"/>
                <a:ea typeface="Courier New"/>
                <a:cs typeface="Courier"/>
                <a:sym typeface="Courier New"/>
              </a:rPr>
              <a:t>"</a:t>
            </a:r>
            <a:r>
              <a:rPr lang="el-GR" sz="3000"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 : "Chuck",</a:t>
            </a:r>
          </a:p>
          <a:p>
            <a:pPr marL="0" marR="0" lvl="0" indent="0" algn="l" rtl="0">
              <a:lnSpc>
                <a:spcPct val="100000"/>
              </a:lnSpc>
              <a:spcBef>
                <a:spcPts val="0"/>
              </a:spcBef>
              <a:spcAft>
                <a:spcPts val="0"/>
              </a:spcAft>
              <a:buClr>
                <a:schemeClr val="lt1"/>
              </a:buClr>
              <a:buSzPct val="25000"/>
              <a:buFont typeface="Courier New"/>
              <a:buNone/>
            </a:pPr>
            <a:r>
              <a:rPr lang="el-GR" sz="3000" i="0" u="none" strike="noStrike" cap="none" dirty="0">
                <a:solidFill>
                  <a:schemeClr val="lt1"/>
                </a:solidFill>
                <a:latin typeface="Courier"/>
                <a:ea typeface="Courier New"/>
                <a:cs typeface="Courier"/>
                <a:sym typeface="Courier New"/>
              </a:rPr>
              <a:t> </a:t>
            </a:r>
            <a:r>
              <a:rPr lang="en-US" sz="3000" i="0" u="none" strike="noStrike" cap="none" dirty="0">
                <a:solidFill>
                  <a:schemeClr val="lt1"/>
                </a:solidFill>
                <a:latin typeface="Courier"/>
                <a:ea typeface="Courier New"/>
                <a:cs typeface="Courier"/>
                <a:sym typeface="Courier New"/>
              </a:rPr>
              <a:t> "</a:t>
            </a:r>
            <a:r>
              <a:rPr lang="el-GR" sz="3000" i="0" u="none" strike="noStrike" cap="none" dirty="0">
                <a:solidFill>
                  <a:schemeClr val="lt1"/>
                </a:solidFill>
                <a:latin typeface="Courier"/>
                <a:ea typeface="Courier New"/>
                <a:cs typeface="Courier"/>
                <a:sym typeface="Courier New"/>
              </a:rPr>
              <a:t>τηλέφωνο</a:t>
            </a:r>
            <a:r>
              <a:rPr lang="en-US" sz="3000" i="0" u="none" strike="noStrike" cap="none" dirty="0">
                <a:solidFill>
                  <a:schemeClr val="lt1"/>
                </a:solidFill>
                <a:latin typeface="Courier"/>
                <a:ea typeface="Courier New"/>
                <a:cs typeface="Courier"/>
                <a:sym typeface="Courier New"/>
              </a:rPr>
              <a:t>" : {</a:t>
            </a:r>
          </a:p>
          <a:p>
            <a:pPr marL="0" marR="0" lvl="0" indent="0" algn="l" rtl="0">
              <a:lnSpc>
                <a:spcPct val="100000"/>
              </a:lnSpc>
              <a:spcBef>
                <a:spcPts val="0"/>
              </a:spcBef>
              <a:spcAft>
                <a:spcPts val="0"/>
              </a:spcAft>
              <a:buClr>
                <a:schemeClr val="lt1"/>
              </a:buClr>
              <a:buSzPct val="25000"/>
              <a:buFont typeface="Courier New"/>
              <a:buNone/>
            </a:pPr>
            <a:r>
              <a:rPr lang="el-GR" sz="3000" i="0" u="none" strike="noStrike" cap="none" dirty="0">
                <a:solidFill>
                  <a:schemeClr val="lt1"/>
                </a:solidFill>
                <a:latin typeface="Courier"/>
                <a:ea typeface="Courier New"/>
                <a:cs typeface="Courier"/>
                <a:sym typeface="Courier New"/>
              </a:rPr>
              <a:t>   </a:t>
            </a:r>
            <a:r>
              <a:rPr lang="en-US" sz="3000" i="0" u="none" strike="noStrike" cap="none" dirty="0">
                <a:solidFill>
                  <a:schemeClr val="lt1"/>
                </a:solidFill>
                <a:latin typeface="Courier"/>
                <a:ea typeface="Courier New"/>
                <a:cs typeface="Courier"/>
                <a:sym typeface="Courier New"/>
              </a:rPr>
              <a:t> "</a:t>
            </a:r>
            <a:r>
              <a:rPr lang="el-GR" sz="3000" i="0" u="none" strike="noStrike" cap="none" dirty="0">
                <a:solidFill>
                  <a:schemeClr val="lt1"/>
                </a:solidFill>
                <a:latin typeface="Courier"/>
                <a:ea typeface="Courier New"/>
                <a:cs typeface="Courier"/>
                <a:sym typeface="Courier New"/>
              </a:rPr>
              <a:t>τύπος</a:t>
            </a:r>
            <a:r>
              <a:rPr lang="en-US" sz="3000" i="0" u="none" strike="noStrike" cap="none" dirty="0">
                <a:solidFill>
                  <a:schemeClr val="lt1"/>
                </a:solidFill>
                <a:latin typeface="Courier"/>
                <a:ea typeface="Courier New"/>
                <a:cs typeface="Courier"/>
                <a:sym typeface="Courier New"/>
              </a:rPr>
              <a:t>" : "</a:t>
            </a:r>
            <a:r>
              <a:rPr lang="en-US" sz="3000" i="0" u="none" strike="noStrike" cap="none" dirty="0" err="1">
                <a:solidFill>
                  <a:schemeClr val="lt1"/>
                </a:solidFill>
                <a:latin typeface="Courier"/>
                <a:ea typeface="Courier New"/>
                <a:cs typeface="Courier"/>
                <a:sym typeface="Courier New"/>
              </a:rPr>
              <a:t>intl</a:t>
            </a:r>
            <a:r>
              <a:rPr lang="en-US" sz="30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a:t>
            </a:r>
            <a:r>
              <a:rPr lang="el-GR" sz="3000" i="0" u="none" strike="noStrike" cap="none" dirty="0">
                <a:solidFill>
                  <a:schemeClr val="lt1"/>
                </a:solidFill>
                <a:latin typeface="Courier"/>
                <a:ea typeface="Courier New"/>
                <a:cs typeface="Courier"/>
                <a:sym typeface="Courier New"/>
              </a:rPr>
              <a:t>   </a:t>
            </a:r>
            <a:r>
              <a:rPr lang="en-US" sz="3000" i="0" u="none" strike="noStrike" cap="none" dirty="0">
                <a:solidFill>
                  <a:schemeClr val="lt1"/>
                </a:solidFill>
                <a:latin typeface="Courier"/>
                <a:ea typeface="Courier New"/>
                <a:cs typeface="Courier"/>
                <a:sym typeface="Courier New"/>
              </a:rPr>
              <a:t>"</a:t>
            </a:r>
            <a:r>
              <a:rPr lang="el-GR" sz="3000" i="0" u="none" strike="noStrike" cap="none" dirty="0">
                <a:solidFill>
                  <a:schemeClr val="lt1"/>
                </a:solidFill>
                <a:latin typeface="Courier"/>
                <a:ea typeface="Courier New"/>
                <a:cs typeface="Courier"/>
                <a:sym typeface="Courier New"/>
              </a:rPr>
              <a:t>αριθμός</a:t>
            </a:r>
            <a:r>
              <a:rPr lang="en-US" sz="3000" i="0" u="none" strike="noStrike" cap="none" dirty="0">
                <a:solidFill>
                  <a:schemeClr val="lt1"/>
                </a:solidFill>
                <a:latin typeface="Courier"/>
                <a:ea typeface="Courier New"/>
                <a:cs typeface="Courier"/>
                <a:sym typeface="Courier New"/>
              </a:rPr>
              <a:t>" : "+1 734 303 4456"</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"email" : {</a:t>
            </a:r>
          </a:p>
          <a:p>
            <a:pPr marL="0" marR="0" lvl="0" indent="0" algn="l" rtl="0">
              <a:lnSpc>
                <a:spcPct val="100000"/>
              </a:lnSpc>
              <a:spcBef>
                <a:spcPts val="0"/>
              </a:spcBef>
              <a:spcAft>
                <a:spcPts val="0"/>
              </a:spcAft>
              <a:buClr>
                <a:schemeClr val="lt1"/>
              </a:buClr>
              <a:buSzPct val="25000"/>
              <a:buFont typeface="Courier New"/>
              <a:buNone/>
            </a:pPr>
            <a:r>
              <a:rPr lang="el-GR" sz="3000" i="0" u="none" strike="noStrike" cap="none" dirty="0">
                <a:solidFill>
                  <a:schemeClr val="lt1"/>
                </a:solidFill>
                <a:latin typeface="Courier"/>
                <a:ea typeface="Courier New"/>
                <a:cs typeface="Courier"/>
                <a:sym typeface="Courier New"/>
              </a:rPr>
              <a:t>   </a:t>
            </a:r>
            <a:r>
              <a:rPr lang="en-US" sz="3000" i="0" u="none" strike="noStrike" cap="none" dirty="0">
                <a:solidFill>
                  <a:schemeClr val="lt1"/>
                </a:solidFill>
                <a:latin typeface="Courier"/>
                <a:ea typeface="Courier New"/>
                <a:cs typeface="Courier"/>
                <a:sym typeface="Courier New"/>
              </a:rPr>
              <a:t> "</a:t>
            </a:r>
            <a:r>
              <a:rPr lang="el-GR" sz="3000" i="0" u="none" strike="noStrike" cap="none" dirty="0">
                <a:solidFill>
                  <a:schemeClr val="lt1"/>
                </a:solidFill>
                <a:latin typeface="Courier"/>
                <a:ea typeface="Courier New"/>
                <a:cs typeface="Courier"/>
                <a:sym typeface="Courier New"/>
              </a:rPr>
              <a:t>κρυφό</a:t>
            </a:r>
            <a:r>
              <a:rPr lang="en-US" sz="3000" i="0" u="none" strike="noStrike" cap="none" dirty="0">
                <a:solidFill>
                  <a:schemeClr val="lt1"/>
                </a:solidFill>
                <a:latin typeface="Courier"/>
                <a:ea typeface="Courier New"/>
                <a:cs typeface="Courier"/>
                <a:sym typeface="Courier New"/>
              </a:rPr>
              <a:t>" : "yes"</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info = </a:t>
            </a:r>
            <a:r>
              <a:rPr lang="en-US" sz="3000" i="0" u="none" strike="noStrike" cap="none" dirty="0" err="1">
                <a:solidFill>
                  <a:schemeClr val="lt1"/>
                </a:solidFill>
                <a:latin typeface="Courier"/>
                <a:ea typeface="Courier New"/>
                <a:cs typeface="Courier"/>
                <a:sym typeface="Courier New"/>
              </a:rPr>
              <a:t>json.loads</a:t>
            </a:r>
            <a:r>
              <a:rPr lang="en-US" sz="3000" i="0" u="none" strike="noStrike" cap="none" dirty="0">
                <a:solidFill>
                  <a:schemeClr val="lt1"/>
                </a:solidFill>
                <a:latin typeface="Courier"/>
                <a:ea typeface="Courier New"/>
                <a:cs typeface="Courier"/>
                <a:sym typeface="Courier New"/>
              </a:rPr>
              <a:t>(data)</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print('</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:',info["</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print('</a:t>
            </a:r>
            <a:r>
              <a:rPr lang="el-GR" sz="3000" i="0" u="none" strike="noStrike" cap="none" dirty="0">
                <a:solidFill>
                  <a:schemeClr val="lt1"/>
                </a:solidFill>
                <a:latin typeface="Courier"/>
                <a:ea typeface="Courier New"/>
                <a:cs typeface="Courier"/>
                <a:sym typeface="Courier New"/>
              </a:rPr>
              <a:t>Κρυφό</a:t>
            </a:r>
            <a:r>
              <a:rPr lang="en-US" sz="3000" i="0" u="none" strike="noStrike" cap="none" dirty="0">
                <a:solidFill>
                  <a:schemeClr val="lt1"/>
                </a:solidFill>
                <a:latin typeface="Courier"/>
                <a:ea typeface="Courier New"/>
                <a:cs typeface="Courier"/>
                <a:sym typeface="Courier New"/>
              </a:rPr>
              <a:t>:',info["email"]["</a:t>
            </a:r>
            <a:r>
              <a:rPr lang="el-GR" sz="3000" i="0" u="none" strike="noStrike" cap="none" dirty="0">
                <a:solidFill>
                  <a:schemeClr val="lt1"/>
                </a:solidFill>
                <a:latin typeface="Courier"/>
                <a:ea typeface="Courier New"/>
                <a:cs typeface="Courier"/>
                <a:sym typeface="Courier New"/>
              </a:rPr>
              <a:t>κρυφό</a:t>
            </a:r>
            <a:r>
              <a:rPr lang="en-US" sz="3000" i="0" u="none" strike="noStrike" cap="none" dirty="0">
                <a:solidFill>
                  <a:schemeClr val="lt1"/>
                </a:solidFill>
                <a:latin typeface="Courier"/>
                <a:ea typeface="Courier New"/>
                <a:cs typeface="Courier"/>
                <a:sym typeface="Courier New"/>
              </a:rPr>
              <a:t>"])</a:t>
            </a:r>
          </a:p>
        </p:txBody>
      </p:sp>
      <p:sp>
        <p:nvSpPr>
          <p:cNvPr id="527" name="Shape 527"/>
          <p:cNvSpPr txBox="1"/>
          <p:nvPr/>
        </p:nvSpPr>
        <p:spPr>
          <a:xfrm>
            <a:off x="13390586" y="846588"/>
            <a:ext cx="2308200" cy="64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600" b="0" i="0" u="none" strike="noStrike" cap="none" dirty="0">
                <a:solidFill>
                  <a:srgbClr val="FFFF00"/>
                </a:solidFill>
                <a:latin typeface="Courier"/>
                <a:ea typeface="Courier New"/>
                <a:cs typeface="Courier"/>
                <a:sym typeface="Courier New"/>
              </a:rPr>
              <a:t>json1.py</a:t>
            </a:r>
          </a:p>
        </p:txBody>
      </p:sp>
      <p:sp>
        <p:nvSpPr>
          <p:cNvPr id="528" name="Shape 528"/>
          <p:cNvSpPr txBox="1"/>
          <p:nvPr/>
        </p:nvSpPr>
        <p:spPr>
          <a:xfrm>
            <a:off x="10682286" y="3276600"/>
            <a:ext cx="5016500" cy="1663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Η </a:t>
            </a:r>
            <a:r>
              <a:rPr lang="en-US" sz="3600" u="none" strike="noStrike" cap="none" dirty="0">
                <a:solidFill>
                  <a:srgbClr val="FF00FF"/>
                </a:solidFill>
                <a:latin typeface="Arial" charset="0"/>
                <a:ea typeface="Arial" charset="0"/>
                <a:cs typeface="Arial" charset="0"/>
                <a:sym typeface="Cabin"/>
              </a:rPr>
              <a:t>JSON </a:t>
            </a:r>
            <a:r>
              <a:rPr lang="el-GR" sz="3600" u="none" strike="noStrike" cap="none" dirty="0">
                <a:solidFill>
                  <a:srgbClr val="FF00FF"/>
                </a:solidFill>
                <a:latin typeface="Arial" charset="0"/>
                <a:ea typeface="Arial" charset="0"/>
                <a:cs typeface="Arial" charset="0"/>
                <a:sym typeface="Cabin"/>
              </a:rPr>
              <a:t>αναπαριστά τα δεδομένα ως </a:t>
            </a:r>
            <a:r>
              <a:rPr lang="el-GR" sz="3600" u="none" strike="noStrike" cap="none" dirty="0" err="1">
                <a:solidFill>
                  <a:srgbClr val="FF00FF"/>
                </a:solidFill>
                <a:latin typeface="Arial" charset="0"/>
                <a:ea typeface="Arial" charset="0"/>
                <a:cs typeface="Arial" charset="0"/>
                <a:sym typeface="Cabin"/>
              </a:rPr>
              <a:t>εμφωλευμένες</a:t>
            </a:r>
            <a:r>
              <a:rPr lang="el-GR" sz="3600" u="none" strike="noStrike" cap="none" dirty="0">
                <a:solidFill>
                  <a:srgbClr val="FF00FF"/>
                </a:solidFill>
                <a:latin typeface="Arial" charset="0"/>
                <a:ea typeface="Arial" charset="0"/>
                <a:cs typeface="Arial" charset="0"/>
                <a:sym typeface="Cabin"/>
              </a:rPr>
              <a:t> "λίστες" και "λεξικά"</a:t>
            </a:r>
            <a:endParaRPr lang="en-US" sz="3600" dirty="0">
              <a:solidFill>
                <a:srgbClr val="FF00FF"/>
              </a:solidFill>
              <a:latin typeface="Arial" charset="0"/>
              <a:ea typeface="Arial" charset="0"/>
              <a:cs typeface="Arial" charset="0"/>
              <a:sym typeface="Cabi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p:nvPr/>
        </p:nvSpPr>
        <p:spPr>
          <a:xfrm>
            <a:off x="962025" y="857250"/>
            <a:ext cx="8682307" cy="730333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import </a:t>
            </a:r>
            <a:r>
              <a:rPr lang="en-US" sz="2600" i="0" u="none" strike="noStrike" cap="none" dirty="0" err="1">
                <a:solidFill>
                  <a:schemeClr val="lt1"/>
                </a:solidFill>
                <a:latin typeface="Courier"/>
                <a:ea typeface="Courier New"/>
                <a:cs typeface="Courier"/>
                <a:sym typeface="Courier New"/>
              </a:rPr>
              <a:t>json</a:t>
            </a:r>
            <a:endParaRPr lang="en-US" sz="2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l-GR" sz="2600" i="0" u="none" strike="noStrike" cap="none" dirty="0">
                <a:solidFill>
                  <a:schemeClr val="lt1"/>
                </a:solidFill>
                <a:latin typeface="Courier"/>
                <a:ea typeface="Courier New"/>
                <a:cs typeface="Courier"/>
                <a:sym typeface="Courier New"/>
              </a:rPr>
              <a:t>είσοδος</a:t>
            </a:r>
            <a:r>
              <a:rPr lang="en-US" sz="2600" i="0" u="none" strike="noStrike" cap="none" dirty="0">
                <a:solidFill>
                  <a:schemeClr val="lt1"/>
                </a:solidFill>
                <a:latin typeface="Courier"/>
                <a:ea typeface="Courier New"/>
                <a:cs typeface="Courier"/>
                <a:sym typeface="Courier New"/>
              </a:rPr>
              <a:t> =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 "id" : "001",</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"x" : "2",</a:t>
            </a:r>
          </a:p>
          <a:p>
            <a:pPr marL="0" marR="0" lvl="0" indent="0" algn="l" rtl="0">
              <a:lnSpc>
                <a:spcPct val="100000"/>
              </a:lnSpc>
              <a:spcBef>
                <a:spcPts val="0"/>
              </a:spcBef>
              <a:spcAft>
                <a:spcPts val="0"/>
              </a:spcAft>
              <a:buClr>
                <a:schemeClr val="lt1"/>
              </a:buClr>
              <a:buSzPct val="25000"/>
              <a:buFont typeface="Courier New"/>
              <a:buNone/>
            </a:pPr>
            <a:r>
              <a:rPr lang="el-GR" sz="2600" i="0" u="none" strike="noStrike" cap="none" dirty="0">
                <a:solidFill>
                  <a:schemeClr val="lt1"/>
                </a:solidFill>
                <a:latin typeface="Courier"/>
                <a:ea typeface="Courier New"/>
                <a:cs typeface="Courier"/>
                <a:sym typeface="Courier New"/>
              </a:rPr>
              <a:t>   </a:t>
            </a:r>
            <a:r>
              <a:rPr lang="en-US" sz="2600" i="0" u="none" strike="noStrike" cap="none" dirty="0">
                <a:solidFill>
                  <a:schemeClr val="lt1"/>
                </a:solidFill>
                <a:latin typeface="Courier"/>
                <a:ea typeface="Courier New"/>
                <a:cs typeface="Courier"/>
                <a:sym typeface="Courier New"/>
              </a:rPr>
              <a:t> </a:t>
            </a:r>
            <a:r>
              <a:rPr lang="en-US" sz="2800" i="0" u="none" strike="noStrike" cap="none" dirty="0">
                <a:solidFill>
                  <a:schemeClr val="lt1"/>
                </a:solidFill>
                <a:latin typeface="Courier"/>
                <a:ea typeface="Courier New"/>
                <a:cs typeface="Courier"/>
                <a:sym typeface="Courier New"/>
              </a:rPr>
              <a:t>"</a:t>
            </a:r>
            <a:r>
              <a:rPr lang="el-GR" sz="2800" dirty="0">
                <a:solidFill>
                  <a:schemeClr val="lt1"/>
                </a:solidFill>
                <a:latin typeface="Courier"/>
                <a:ea typeface="Courier New"/>
                <a:cs typeface="Courier"/>
                <a:sym typeface="Courier New"/>
              </a:rPr>
              <a:t>όνομα</a:t>
            </a:r>
            <a:r>
              <a:rPr lang="en-US" sz="2800" i="0" u="none" strike="noStrike" cap="none" dirty="0">
                <a:solidFill>
                  <a:schemeClr val="lt1"/>
                </a:solidFill>
                <a:latin typeface="Courier"/>
                <a:ea typeface="Courier New"/>
                <a:cs typeface="Courier"/>
                <a:sym typeface="Courier New"/>
              </a:rPr>
              <a:t>" </a:t>
            </a:r>
            <a:r>
              <a:rPr lang="en-US" sz="2600" i="0" u="none" strike="noStrike" cap="none" dirty="0">
                <a:solidFill>
                  <a:schemeClr val="lt1"/>
                </a:solidFill>
                <a:latin typeface="Courier"/>
                <a:ea typeface="Courier New"/>
                <a:cs typeface="Courier"/>
                <a:sym typeface="Courier New"/>
              </a:rPr>
              <a:t>: "Chuck"</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 "id" : "009",</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"x" : "7",</a:t>
            </a:r>
          </a:p>
          <a:p>
            <a:pPr marL="0" marR="0" lvl="0" indent="0" algn="l" rtl="0">
              <a:lnSpc>
                <a:spcPct val="100000"/>
              </a:lnSpc>
              <a:spcBef>
                <a:spcPts val="0"/>
              </a:spcBef>
              <a:spcAft>
                <a:spcPts val="0"/>
              </a:spcAft>
              <a:buClr>
                <a:schemeClr val="lt1"/>
              </a:buClr>
              <a:buSzPct val="25000"/>
              <a:buFont typeface="Courier New"/>
              <a:buNone/>
            </a:pPr>
            <a:r>
              <a:rPr lang="el-GR" sz="2600" i="0" u="none" strike="noStrike" cap="none" dirty="0">
                <a:solidFill>
                  <a:schemeClr val="lt1"/>
                </a:solidFill>
                <a:latin typeface="Courier"/>
                <a:ea typeface="Courier New"/>
                <a:cs typeface="Courier"/>
                <a:sym typeface="Courier New"/>
              </a:rPr>
              <a:t>   </a:t>
            </a:r>
            <a:r>
              <a:rPr lang="en-US" sz="2600" i="0" u="none" strike="noStrike" cap="none" dirty="0">
                <a:solidFill>
                  <a:schemeClr val="lt1"/>
                </a:solidFill>
                <a:latin typeface="Courier"/>
                <a:ea typeface="Courier New"/>
                <a:cs typeface="Courier"/>
                <a:sym typeface="Courier New"/>
              </a:rPr>
              <a:t> </a:t>
            </a:r>
            <a:r>
              <a:rPr lang="en-US" sz="2800" i="0" u="none" strike="noStrike" cap="none" dirty="0">
                <a:solidFill>
                  <a:schemeClr val="lt1"/>
                </a:solidFill>
                <a:latin typeface="Courier"/>
                <a:ea typeface="Courier New"/>
                <a:cs typeface="Courier"/>
                <a:sym typeface="Courier New"/>
              </a:rPr>
              <a:t>"</a:t>
            </a:r>
            <a:r>
              <a:rPr lang="el-GR" sz="2800" dirty="0">
                <a:solidFill>
                  <a:schemeClr val="lt1"/>
                </a:solidFill>
                <a:latin typeface="Courier"/>
                <a:ea typeface="Courier New"/>
                <a:cs typeface="Courier"/>
                <a:sym typeface="Courier New"/>
              </a:rPr>
              <a:t>όνομα</a:t>
            </a:r>
            <a:r>
              <a:rPr lang="en-US" sz="2800" i="0" u="none" strike="noStrike" cap="none" dirty="0">
                <a:solidFill>
                  <a:schemeClr val="lt1"/>
                </a:solidFill>
                <a:latin typeface="Courier"/>
                <a:ea typeface="Courier New"/>
                <a:cs typeface="Courier"/>
                <a:sym typeface="Courier New"/>
              </a:rPr>
              <a:t>" </a:t>
            </a:r>
            <a:r>
              <a:rPr lang="en-US" sz="2600" i="0" u="none" strike="noStrike" cap="none" dirty="0">
                <a:solidFill>
                  <a:schemeClr val="lt1"/>
                </a:solidFill>
                <a:latin typeface="Courier"/>
                <a:ea typeface="Courier New"/>
                <a:cs typeface="Courier"/>
                <a:sym typeface="Courier New"/>
              </a:rPr>
              <a:t>: "Chuck"</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a:solidFill>
                  <a:schemeClr val="lt1"/>
                </a:solidFill>
                <a:latin typeface="Courier"/>
                <a:ea typeface="Courier New"/>
                <a:cs typeface="Courier"/>
                <a:sym typeface="Courier New"/>
              </a:rPr>
              <a:t>]'''</a:t>
            </a:r>
            <a:endParaRPr lang="en-US" sz="2600" i="0" u="none" strike="noStrike" cap="none" dirty="0">
              <a:solidFill>
                <a:schemeClr val="lt1"/>
              </a:solidFill>
              <a:latin typeface="Courier"/>
              <a:ea typeface="Courier New"/>
              <a:cs typeface="Courier"/>
              <a:sym typeface="Courier New"/>
            </a:endParaRPr>
          </a:p>
          <a:p>
            <a:pPr marL="0" marR="0" lvl="0" indent="0" algn="ctr" rtl="0">
              <a:lnSpc>
                <a:spcPct val="100000"/>
              </a:lnSpc>
              <a:spcBef>
                <a:spcPts val="0"/>
              </a:spcBef>
              <a:spcAft>
                <a:spcPts val="0"/>
              </a:spcAft>
              <a:buNone/>
            </a:pPr>
            <a:endParaRPr sz="2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l-GR" sz="2600" i="0" u="none" strike="noStrike" cap="none" dirty="0">
                <a:solidFill>
                  <a:schemeClr val="lt1"/>
                </a:solidFill>
                <a:latin typeface="Courier"/>
                <a:ea typeface="Courier New"/>
                <a:cs typeface="Courier"/>
                <a:sym typeface="Courier New"/>
              </a:rPr>
              <a:t>πληροφορία</a:t>
            </a:r>
            <a:r>
              <a:rPr lang="en-US" sz="2600" i="0" u="none" strike="noStrike" cap="none" dirty="0">
                <a:solidFill>
                  <a:schemeClr val="lt1"/>
                </a:solidFill>
                <a:latin typeface="Courier"/>
                <a:ea typeface="Courier New"/>
                <a:cs typeface="Courier"/>
                <a:sym typeface="Courier New"/>
              </a:rPr>
              <a:t> = </a:t>
            </a:r>
            <a:r>
              <a:rPr lang="en-US" sz="2600" i="0" u="none" strike="noStrike" cap="none" dirty="0" err="1">
                <a:solidFill>
                  <a:schemeClr val="lt1"/>
                </a:solidFill>
                <a:latin typeface="Courier"/>
                <a:ea typeface="Courier New"/>
                <a:cs typeface="Courier"/>
                <a:sym typeface="Courier New"/>
              </a:rPr>
              <a:t>json.loads</a:t>
            </a:r>
            <a:r>
              <a:rPr lang="en-US" sz="2600" i="0" u="none" strike="noStrike" cap="none" dirty="0">
                <a:solidFill>
                  <a:schemeClr val="lt1"/>
                </a:solidFill>
                <a:latin typeface="Courier"/>
                <a:ea typeface="Courier New"/>
                <a:cs typeface="Courier"/>
                <a:sym typeface="Courier New"/>
              </a:rPr>
              <a:t>(</a:t>
            </a:r>
            <a:r>
              <a:rPr lang="el-GR" sz="2600" i="0" u="none" strike="noStrike" cap="none" dirty="0">
                <a:solidFill>
                  <a:schemeClr val="lt1"/>
                </a:solidFill>
                <a:latin typeface="Courier"/>
                <a:ea typeface="Courier New"/>
                <a:cs typeface="Courier"/>
                <a:sym typeface="Courier New"/>
              </a:rPr>
              <a:t>είσοδος</a:t>
            </a:r>
            <a:r>
              <a:rPr lang="en-US" sz="2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print('</a:t>
            </a:r>
            <a:r>
              <a:rPr lang="el-GR" sz="2600" i="0" u="none" strike="noStrike" cap="none" dirty="0">
                <a:solidFill>
                  <a:schemeClr val="lt1"/>
                </a:solidFill>
                <a:latin typeface="Courier"/>
                <a:ea typeface="Courier New"/>
                <a:cs typeface="Courier"/>
                <a:sym typeface="Courier New"/>
              </a:rPr>
              <a:t>Πλήθος Χρηστών</a:t>
            </a:r>
            <a:r>
              <a:rPr lang="en-US" sz="2600" i="0" u="none" strike="noStrike" cap="none" dirty="0">
                <a:solidFill>
                  <a:schemeClr val="lt1"/>
                </a:solidFill>
                <a:latin typeface="Courier"/>
                <a:ea typeface="Courier New"/>
                <a:cs typeface="Courier"/>
                <a:sym typeface="Courier New"/>
              </a:rPr>
              <a:t>:', </a:t>
            </a:r>
            <a:r>
              <a:rPr lang="en-US" sz="2600" i="0" u="none" strike="noStrike" cap="none" dirty="0" err="1">
                <a:solidFill>
                  <a:schemeClr val="lt1"/>
                </a:solidFill>
                <a:latin typeface="Courier"/>
                <a:ea typeface="Courier New"/>
                <a:cs typeface="Courier"/>
                <a:sym typeface="Courier New"/>
              </a:rPr>
              <a:t>len</a:t>
            </a:r>
            <a:r>
              <a:rPr lang="en-US" sz="2600" i="0" u="none" strike="noStrike" cap="none" dirty="0">
                <a:solidFill>
                  <a:schemeClr val="lt1"/>
                </a:solidFill>
                <a:latin typeface="Courier"/>
                <a:ea typeface="Courier New"/>
                <a:cs typeface="Courier"/>
                <a:sym typeface="Courier New"/>
              </a:rPr>
              <a:t>(</a:t>
            </a:r>
            <a:r>
              <a:rPr lang="el-GR" sz="2600" i="0" u="none" strike="noStrike" cap="none" dirty="0">
                <a:solidFill>
                  <a:schemeClr val="lt1"/>
                </a:solidFill>
                <a:latin typeface="Courier"/>
                <a:ea typeface="Courier New"/>
                <a:cs typeface="Courier"/>
                <a:sym typeface="Courier New"/>
              </a:rPr>
              <a:t>πληροφορία</a:t>
            </a:r>
            <a:r>
              <a:rPr lang="en-US" sz="2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for </a:t>
            </a:r>
            <a:r>
              <a:rPr lang="el-GR" sz="2600" i="0" u="none" strike="noStrike" cap="none" dirty="0">
                <a:solidFill>
                  <a:schemeClr val="lt1"/>
                </a:solidFill>
                <a:latin typeface="Courier"/>
                <a:ea typeface="Courier New"/>
                <a:cs typeface="Courier"/>
                <a:sym typeface="Courier New"/>
              </a:rPr>
              <a:t>είδος</a:t>
            </a:r>
            <a:r>
              <a:rPr lang="en-US" sz="2600" i="0" u="none" strike="noStrike" cap="none" dirty="0">
                <a:solidFill>
                  <a:schemeClr val="lt1"/>
                </a:solidFill>
                <a:latin typeface="Courier"/>
                <a:ea typeface="Courier New"/>
                <a:cs typeface="Courier"/>
                <a:sym typeface="Courier New"/>
              </a:rPr>
              <a:t> in </a:t>
            </a:r>
            <a:r>
              <a:rPr lang="el-GR" sz="2600" i="0" u="none" strike="noStrike" cap="none" dirty="0">
                <a:solidFill>
                  <a:schemeClr val="lt1"/>
                </a:solidFill>
                <a:latin typeface="Courier"/>
                <a:ea typeface="Courier New"/>
                <a:cs typeface="Courier"/>
                <a:sym typeface="Courier New"/>
              </a:rPr>
              <a:t>πληροφορία</a:t>
            </a:r>
            <a:r>
              <a:rPr lang="en-US" sz="2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print('Name', </a:t>
            </a:r>
            <a:r>
              <a:rPr lang="el-GR" sz="2600" i="0" u="none" strike="noStrike" cap="none" dirty="0">
                <a:solidFill>
                  <a:schemeClr val="lt1"/>
                </a:solidFill>
                <a:latin typeface="Courier"/>
                <a:ea typeface="Courier New"/>
                <a:cs typeface="Courier"/>
                <a:sym typeface="Courier New"/>
              </a:rPr>
              <a:t>είδος</a:t>
            </a:r>
            <a:r>
              <a:rPr lang="en-US" sz="2600" i="0" u="none" strike="noStrike" cap="none" dirty="0">
                <a:solidFill>
                  <a:schemeClr val="lt1"/>
                </a:solidFill>
                <a:latin typeface="Courier"/>
                <a:ea typeface="Courier New"/>
                <a:cs typeface="Courier"/>
                <a:sym typeface="Courier New"/>
              </a:rPr>
              <a:t>['</a:t>
            </a:r>
            <a:r>
              <a:rPr lang="el-GR" sz="2600" i="0" u="none" strike="noStrike" cap="none" dirty="0">
                <a:solidFill>
                  <a:schemeClr val="lt1"/>
                </a:solidFill>
                <a:latin typeface="Courier"/>
                <a:ea typeface="Courier New"/>
                <a:cs typeface="Courier"/>
                <a:sym typeface="Courier New"/>
              </a:rPr>
              <a:t>όνομα</a:t>
            </a:r>
            <a:r>
              <a:rPr lang="en-US" sz="2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print('Id', </a:t>
            </a:r>
            <a:r>
              <a:rPr lang="el-GR" sz="2600" i="0" u="none" strike="noStrike" cap="none" dirty="0">
                <a:solidFill>
                  <a:schemeClr val="lt1"/>
                </a:solidFill>
                <a:latin typeface="Courier"/>
                <a:ea typeface="Courier New"/>
                <a:cs typeface="Courier"/>
                <a:sym typeface="Courier New"/>
              </a:rPr>
              <a:t>είδος</a:t>
            </a:r>
            <a:r>
              <a:rPr lang="en-US" sz="2600" i="0" u="none" strike="noStrike" cap="none" dirty="0">
                <a:solidFill>
                  <a:schemeClr val="lt1"/>
                </a:solidFill>
                <a:latin typeface="Courier"/>
                <a:ea typeface="Courier New"/>
                <a:cs typeface="Courier"/>
                <a:sym typeface="Courier New"/>
              </a:rPr>
              <a:t>['id'])</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print('</a:t>
            </a:r>
            <a:r>
              <a:rPr lang="el-GR" sz="2600" i="0" u="none" strike="noStrike" cap="none" dirty="0">
                <a:solidFill>
                  <a:schemeClr val="lt1"/>
                </a:solidFill>
                <a:latin typeface="Courier"/>
                <a:ea typeface="Courier New"/>
                <a:cs typeface="Courier"/>
                <a:sym typeface="Courier New"/>
              </a:rPr>
              <a:t>Ιδιότητα</a:t>
            </a:r>
            <a:r>
              <a:rPr lang="en-US" sz="2600" i="0" u="none" strike="noStrike" cap="none" dirty="0">
                <a:solidFill>
                  <a:schemeClr val="lt1"/>
                </a:solidFill>
                <a:latin typeface="Courier"/>
                <a:ea typeface="Courier New"/>
                <a:cs typeface="Courier"/>
                <a:sym typeface="Courier New"/>
              </a:rPr>
              <a:t>', </a:t>
            </a:r>
            <a:r>
              <a:rPr lang="el-GR" sz="2600" i="0" u="none" strike="noStrike" cap="none" dirty="0">
                <a:solidFill>
                  <a:schemeClr val="lt1"/>
                </a:solidFill>
                <a:latin typeface="Courier"/>
                <a:ea typeface="Courier New"/>
                <a:cs typeface="Courier"/>
                <a:sym typeface="Courier New"/>
              </a:rPr>
              <a:t>είδος</a:t>
            </a:r>
            <a:r>
              <a:rPr lang="en-US" sz="2600" i="0" u="none" strike="noStrike" cap="none" dirty="0">
                <a:solidFill>
                  <a:schemeClr val="lt1"/>
                </a:solidFill>
                <a:latin typeface="Courier"/>
                <a:ea typeface="Courier New"/>
                <a:cs typeface="Courier"/>
                <a:sym typeface="Courier New"/>
              </a:rPr>
              <a:t>['x'])</a:t>
            </a:r>
          </a:p>
        </p:txBody>
      </p:sp>
      <p:sp>
        <p:nvSpPr>
          <p:cNvPr id="535" name="Shape 535"/>
          <p:cNvSpPr txBox="1"/>
          <p:nvPr/>
        </p:nvSpPr>
        <p:spPr>
          <a:xfrm>
            <a:off x="10682286" y="3276600"/>
            <a:ext cx="5016500" cy="1663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Η JSON αναπαριστά τα δεδομένα ως </a:t>
            </a:r>
            <a:r>
              <a:rPr lang="el-GR" sz="3600" u="none" strike="noStrike" cap="none" dirty="0" err="1">
                <a:solidFill>
                  <a:srgbClr val="FF00FF"/>
                </a:solidFill>
                <a:latin typeface="Arial" charset="0"/>
                <a:ea typeface="Arial" charset="0"/>
                <a:cs typeface="Arial" charset="0"/>
                <a:sym typeface="Cabin"/>
              </a:rPr>
              <a:t>εμφωλευμένες</a:t>
            </a:r>
            <a:r>
              <a:rPr lang="el-GR" sz="3600" u="none" strike="noStrike" cap="none" dirty="0">
                <a:solidFill>
                  <a:srgbClr val="FF00FF"/>
                </a:solidFill>
                <a:latin typeface="Arial" charset="0"/>
                <a:ea typeface="Arial" charset="0"/>
                <a:cs typeface="Arial" charset="0"/>
                <a:sym typeface="Cabin"/>
              </a:rPr>
              <a:t> "λίστες" και "λεξικά"</a:t>
            </a:r>
          </a:p>
        </p:txBody>
      </p:sp>
      <p:sp>
        <p:nvSpPr>
          <p:cNvPr id="6" name="Shape 527"/>
          <p:cNvSpPr txBox="1"/>
          <p:nvPr/>
        </p:nvSpPr>
        <p:spPr>
          <a:xfrm>
            <a:off x="13390586" y="846588"/>
            <a:ext cx="2308200" cy="64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600" b="0" i="0" u="none" strike="noStrike" cap="none" dirty="0">
                <a:solidFill>
                  <a:srgbClr val="FFFF00"/>
                </a:solidFill>
                <a:latin typeface="Courier"/>
                <a:ea typeface="Courier New"/>
                <a:cs typeface="Courier"/>
                <a:sym typeface="Courier New"/>
              </a:rPr>
              <a:t>json2.py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br>
              <a:rPr lang="en-US" sz="7600" u="none" strike="noStrike" cap="none" dirty="0">
                <a:solidFill>
                  <a:srgbClr val="FFFF00"/>
                </a:solidFill>
                <a:latin typeface="Arial" charset="0"/>
                <a:ea typeface="Arial" charset="0"/>
                <a:cs typeface="Arial" charset="0"/>
                <a:sym typeface="Cabin"/>
              </a:rPr>
            </a:br>
            <a:r>
              <a:rPr lang="el-GR" sz="7600" u="none" strike="noStrike" cap="none" dirty="0">
                <a:solidFill>
                  <a:srgbClr val="FFD966"/>
                </a:solidFill>
                <a:latin typeface="Arial" charset="0"/>
                <a:ea typeface="Arial" charset="0"/>
                <a:cs typeface="Arial" charset="0"/>
                <a:sym typeface="Cabin"/>
              </a:rPr>
              <a:t>Προσέγγιση Προσανατολισμένη στην Εξυπηρέτηση</a:t>
            </a:r>
            <a:endParaRPr lang="en-US" sz="7600" u="none" strike="noStrike" cap="none" dirty="0">
              <a:solidFill>
                <a:srgbClr val="FFD966"/>
              </a:solidFill>
              <a:latin typeface="Arial" charset="0"/>
              <a:ea typeface="Arial" charset="0"/>
              <a:cs typeface="Arial" charset="0"/>
              <a:sym typeface="Cabin"/>
            </a:endParaRPr>
          </a:p>
        </p:txBody>
      </p:sp>
      <p:sp>
        <p:nvSpPr>
          <p:cNvPr id="542" name="Shape 542"/>
          <p:cNvSpPr txBox="1"/>
          <p:nvPr/>
        </p:nvSpPr>
        <p:spPr>
          <a:xfrm>
            <a:off x="2641600" y="7496355"/>
            <a:ext cx="11565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http://en.wikipedia.org/wiki/Service-oriented_architecture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1162000" y="508100"/>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Προσέγγιση Προσανατολισμένη στην Εξυπηρέτηση</a:t>
            </a:r>
            <a:endParaRPr lang="en-US" sz="7600" u="none" strike="noStrike" cap="none" dirty="0">
              <a:solidFill>
                <a:srgbClr val="FFD966"/>
              </a:solidFill>
              <a:latin typeface="Arial" charset="0"/>
              <a:ea typeface="Arial" charset="0"/>
              <a:cs typeface="Arial" charset="0"/>
              <a:sym typeface="Cabin"/>
            </a:endParaRPr>
          </a:p>
        </p:txBody>
      </p:sp>
      <p:sp>
        <p:nvSpPr>
          <p:cNvPr id="548" name="Shape 548"/>
          <p:cNvSpPr txBox="1">
            <a:spLocks noGrp="1"/>
          </p:cNvSpPr>
          <p:nvPr>
            <p:ph type="body" idx="1"/>
          </p:nvPr>
        </p:nvSpPr>
        <p:spPr>
          <a:xfrm>
            <a:off x="673101" y="2683710"/>
            <a:ext cx="10975973" cy="57023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περισσότερες</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μέτριου μεγέθους ή μεγαλύτερες εφαρμογές ιστού</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χρησιμοποιούν υπηρεσίες </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12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Χρησιμοποιούν υπηρεσίες από άλλες εφαρμογές</a:t>
            </a:r>
            <a:endParaRPr lang="en-US" sz="3600" u="none" strike="noStrike" cap="none" dirty="0">
              <a:solidFill>
                <a:schemeClr val="lt1"/>
              </a:solidFill>
              <a:latin typeface="Arial" charset="0"/>
              <a:ea typeface="Arial" charset="0"/>
              <a:cs typeface="Arial" charset="0"/>
              <a:sym typeface="Cabin"/>
            </a:endParaRPr>
          </a:p>
          <a:p>
            <a:pPr marL="457200" marR="0" lvl="1" indent="0" algn="l" rtl="0">
              <a:lnSpc>
                <a:spcPct val="100000"/>
              </a:lnSpc>
              <a:spcBef>
                <a:spcPts val="24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 Χρέωση Πιστωτικής Κάρτας</a:t>
            </a:r>
            <a:endParaRPr lang="en-US" sz="3600" u="none" strike="noStrike" cap="none" dirty="0">
              <a:solidFill>
                <a:schemeClr val="lt1"/>
              </a:solidFill>
              <a:latin typeface="Arial" charset="0"/>
              <a:ea typeface="Arial" charset="0"/>
              <a:cs typeface="Arial" charset="0"/>
              <a:sym typeface="Cabin"/>
            </a:endParaRPr>
          </a:p>
          <a:p>
            <a:pPr marL="457200" marR="0" lvl="1" indent="0" algn="l" rtl="0">
              <a:lnSpc>
                <a:spcPct val="100000"/>
              </a:lnSpc>
              <a:spcBef>
                <a:spcPts val="24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Συστήματα Κρατήσεων ξενοδοχείων</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24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υπηρεσίες δημοσιεύουν τους «κανόνες» που πρέπει να ακολουθούν οι εφαρμογές για να κάνουν χρήση της υπηρεσίας</a:t>
            </a:r>
            <a:r>
              <a:rPr lang="en-US" sz="3600" u="none" strike="noStrike" cap="none" dirty="0">
                <a:solidFill>
                  <a:schemeClr val="lt1"/>
                </a:solidFill>
                <a:latin typeface="Arial" charset="0"/>
                <a:ea typeface="Arial" charset="0"/>
                <a:cs typeface="Arial" charset="0"/>
                <a:sym typeface="Cabin"/>
              </a:rPr>
              <a:t> (</a:t>
            </a:r>
            <a:r>
              <a:rPr lang="en-US" sz="3600" u="none" strike="noStrike" cap="none" dirty="0">
                <a:solidFill>
                  <a:srgbClr val="FF7F00"/>
                </a:solidFill>
                <a:latin typeface="Arial" charset="0"/>
                <a:ea typeface="Arial" charset="0"/>
                <a:cs typeface="Arial" charset="0"/>
                <a:sym typeface="Cabin"/>
              </a:rPr>
              <a:t>API</a:t>
            </a:r>
            <a:r>
              <a:rPr lang="en-US" sz="3600" u="none" strike="noStrike" cap="none" dirty="0">
                <a:solidFill>
                  <a:schemeClr val="lt1"/>
                </a:solidFill>
                <a:latin typeface="Arial" charset="0"/>
                <a:ea typeface="Arial" charset="0"/>
                <a:cs typeface="Arial" charset="0"/>
                <a:sym typeface="Cabin"/>
              </a:rPr>
              <a:t>)</a:t>
            </a:r>
          </a:p>
        </p:txBody>
      </p:sp>
      <p:pic>
        <p:nvPicPr>
          <p:cNvPr id="549" name="Shape 549"/>
          <p:cNvPicPr preferRelativeResize="0"/>
          <p:nvPr/>
        </p:nvPicPr>
        <p:blipFill rotWithShape="1">
          <a:blip r:embed="rId3">
            <a:alphaModFix/>
          </a:blip>
          <a:srcRect/>
          <a:stretch/>
        </p:blipFill>
        <p:spPr>
          <a:xfrm>
            <a:off x="11379200" y="5143500"/>
            <a:ext cx="4203699" cy="3179762"/>
          </a:xfrm>
          <a:prstGeom prst="rect">
            <a:avLst/>
          </a:prstGeom>
          <a:noFill/>
          <a:ln>
            <a:noFill/>
          </a:ln>
        </p:spPr>
      </p:pic>
      <p:pic>
        <p:nvPicPr>
          <p:cNvPr id="550" name="Shape 550"/>
          <p:cNvPicPr preferRelativeResize="0"/>
          <p:nvPr/>
        </p:nvPicPr>
        <p:blipFill rotWithShape="1">
          <a:blip r:embed="rId4">
            <a:alphaModFix/>
          </a:blip>
          <a:srcRect/>
          <a:stretch/>
        </p:blipFill>
        <p:spPr>
          <a:xfrm>
            <a:off x="13196887" y="5724525"/>
            <a:ext cx="838199" cy="828675"/>
          </a:xfrm>
          <a:prstGeom prst="rect">
            <a:avLst/>
          </a:prstGeom>
          <a:noFill/>
          <a:ln>
            <a:noFill/>
          </a:ln>
        </p:spPr>
      </p:pic>
      <p:pic>
        <p:nvPicPr>
          <p:cNvPr id="551" name="Shape 551"/>
          <p:cNvPicPr preferRelativeResize="0"/>
          <p:nvPr/>
        </p:nvPicPr>
        <p:blipFill rotWithShape="1">
          <a:blip r:embed="rId4">
            <a:alphaModFix/>
          </a:blip>
          <a:srcRect/>
          <a:stretch/>
        </p:blipFill>
        <p:spPr>
          <a:xfrm>
            <a:off x="14238287" y="6156325"/>
            <a:ext cx="838199" cy="828675"/>
          </a:xfrm>
          <a:prstGeom prst="rect">
            <a:avLst/>
          </a:prstGeom>
          <a:noFill/>
          <a:ln>
            <a:noFill/>
          </a:ln>
        </p:spPr>
      </p:pic>
      <p:pic>
        <p:nvPicPr>
          <p:cNvPr id="552" name="Shape 552"/>
          <p:cNvPicPr preferRelativeResize="0"/>
          <p:nvPr/>
        </p:nvPicPr>
        <p:blipFill rotWithShape="1">
          <a:blip r:embed="rId4">
            <a:alphaModFix/>
          </a:blip>
          <a:srcRect/>
          <a:stretch/>
        </p:blipFill>
        <p:spPr>
          <a:xfrm>
            <a:off x="12320586" y="6562725"/>
            <a:ext cx="838199" cy="828675"/>
          </a:xfrm>
          <a:prstGeom prst="rect">
            <a:avLst/>
          </a:prstGeom>
          <a:noFill/>
          <a:ln>
            <a:noFill/>
          </a:ln>
        </p:spPr>
      </p:pic>
      <p:sp>
        <p:nvSpPr>
          <p:cNvPr id="553" name="Shape 553"/>
          <p:cNvSpPr txBox="1"/>
          <p:nvPr/>
        </p:nvSpPr>
        <p:spPr>
          <a:xfrm>
            <a:off x="12369800" y="2552700"/>
            <a:ext cx="2235199" cy="1270000"/>
          </a:xfrm>
          <a:prstGeom prst="rect">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600" u="none" strike="noStrike" cap="none" dirty="0">
                <a:solidFill>
                  <a:schemeClr val="lt1"/>
                </a:solidFill>
                <a:latin typeface="Arial" charset="0"/>
                <a:ea typeface="Arial" charset="0"/>
                <a:cs typeface="Arial" charset="0"/>
                <a:sym typeface="Cabin"/>
              </a:rPr>
              <a:t>Εφαρμογή</a:t>
            </a:r>
            <a:endParaRPr lang="en-US" sz="2600" u="none" strike="noStrike" cap="none" dirty="0">
              <a:solidFill>
                <a:schemeClr val="lt1"/>
              </a:solidFill>
              <a:latin typeface="Arial" charset="0"/>
              <a:ea typeface="Arial" charset="0"/>
              <a:cs typeface="Arial" charset="0"/>
              <a:sym typeface="Cabin"/>
            </a:endParaRPr>
          </a:p>
        </p:txBody>
      </p:sp>
      <p:cxnSp>
        <p:nvCxnSpPr>
          <p:cNvPr id="554" name="Shape 554"/>
          <p:cNvCxnSpPr/>
          <p:nvPr/>
        </p:nvCxnSpPr>
        <p:spPr>
          <a:xfrm flipH="1">
            <a:off x="12657136" y="3935412"/>
            <a:ext cx="247649" cy="2524124"/>
          </a:xfrm>
          <a:prstGeom prst="straightConnector1">
            <a:avLst/>
          </a:prstGeom>
          <a:noFill/>
          <a:ln w="63500" cap="rnd" cmpd="sng">
            <a:solidFill>
              <a:srgbClr val="FF7F00"/>
            </a:solidFill>
            <a:prstDash val="solid"/>
            <a:miter/>
            <a:headEnd type="stealth" w="med" len="med"/>
            <a:tailEnd type="none" w="med" len="med"/>
          </a:ln>
        </p:spPr>
      </p:cxnSp>
      <p:cxnSp>
        <p:nvCxnSpPr>
          <p:cNvPr id="555" name="Shape 555"/>
          <p:cNvCxnSpPr/>
          <p:nvPr/>
        </p:nvCxnSpPr>
        <p:spPr>
          <a:xfrm>
            <a:off x="13488987" y="3970337"/>
            <a:ext cx="106362" cy="1584325"/>
          </a:xfrm>
          <a:prstGeom prst="straightConnector1">
            <a:avLst/>
          </a:prstGeom>
          <a:noFill/>
          <a:ln w="63500" cap="rnd" cmpd="sng">
            <a:solidFill>
              <a:srgbClr val="FF7F00"/>
            </a:solidFill>
            <a:prstDash val="solid"/>
            <a:miter/>
            <a:headEnd type="stealth" w="med" len="med"/>
            <a:tailEnd type="none" w="med" len="med"/>
          </a:ln>
        </p:spPr>
      </p:cxnSp>
      <p:cxnSp>
        <p:nvCxnSpPr>
          <p:cNvPr id="556" name="Shape 556"/>
          <p:cNvCxnSpPr/>
          <p:nvPr/>
        </p:nvCxnSpPr>
        <p:spPr>
          <a:xfrm>
            <a:off x="14092237" y="4041775"/>
            <a:ext cx="390524" cy="2009774"/>
          </a:xfrm>
          <a:prstGeom prst="straightConnector1">
            <a:avLst/>
          </a:prstGeom>
          <a:noFill/>
          <a:ln w="63500" cap="rnd" cmpd="sng">
            <a:solidFill>
              <a:srgbClr val="FF7F00"/>
            </a:solidFill>
            <a:prstDash val="solid"/>
            <a:miter/>
            <a:headEnd type="stealth" w="med" len="med"/>
            <a:tailEnd type="none" w="med" len="med"/>
          </a:ln>
        </p:spPr>
      </p:cxnSp>
      <p:sp>
        <p:nvSpPr>
          <p:cNvPr id="557" name="Shape 557"/>
          <p:cNvSpPr txBox="1"/>
          <p:nvPr/>
        </p:nvSpPr>
        <p:spPr>
          <a:xfrm>
            <a:off x="11634786" y="4356100"/>
            <a:ext cx="1022350"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APIs</a:t>
            </a:r>
          </a:p>
        </p:txBody>
      </p:sp>
      <p:sp>
        <p:nvSpPr>
          <p:cNvPr id="558" name="Shape 558"/>
          <p:cNvSpPr txBox="1"/>
          <p:nvPr/>
        </p:nvSpPr>
        <p:spPr>
          <a:xfrm>
            <a:off x="11827290" y="7277100"/>
            <a:ext cx="187266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397B7"/>
              </a:buClr>
              <a:buSzPct val="25000"/>
              <a:buFont typeface="Cabin"/>
              <a:buNone/>
            </a:pPr>
            <a:r>
              <a:rPr lang="el-GR" sz="3200" u="none" strike="noStrike" cap="none" dirty="0">
                <a:solidFill>
                  <a:srgbClr val="3397B7"/>
                </a:solidFill>
                <a:latin typeface="Arial" charset="0"/>
                <a:ea typeface="Arial" charset="0"/>
                <a:cs typeface="Arial" charset="0"/>
                <a:sym typeface="Cabin"/>
              </a:rPr>
              <a:t>Υπηρεσία</a:t>
            </a:r>
            <a:endParaRPr lang="en-US" sz="3200" u="none" strike="noStrike" cap="none" dirty="0">
              <a:solidFill>
                <a:srgbClr val="3397B7"/>
              </a:solidFill>
              <a:latin typeface="Arial" charset="0"/>
              <a:ea typeface="Arial" charset="0"/>
              <a:cs typeface="Arial" charset="0"/>
              <a:sym typeface="Cabin"/>
            </a:endParaRPr>
          </a:p>
        </p:txBody>
      </p:sp>
      <p:sp>
        <p:nvSpPr>
          <p:cNvPr id="559" name="Shape 559"/>
          <p:cNvSpPr txBox="1"/>
          <p:nvPr/>
        </p:nvSpPr>
        <p:spPr>
          <a:xfrm>
            <a:off x="13519147" y="6997700"/>
            <a:ext cx="180136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397B7"/>
              </a:buClr>
              <a:buSzPct val="25000"/>
              <a:buFont typeface="Cabin"/>
              <a:buNone/>
            </a:pPr>
            <a:r>
              <a:rPr lang="el-GR" sz="3200" u="none" strike="noStrike" cap="none" dirty="0">
                <a:solidFill>
                  <a:srgbClr val="3397B7"/>
                </a:solidFill>
                <a:latin typeface="Arial" charset="0"/>
                <a:ea typeface="Arial" charset="0"/>
                <a:cs typeface="Arial" charset="0"/>
                <a:sym typeface="Cabin"/>
              </a:rPr>
              <a:t>Υπηρεσία</a:t>
            </a:r>
            <a:endParaRPr lang="en-US" sz="3200" u="none" strike="noStrike" cap="none" dirty="0">
              <a:solidFill>
                <a:srgbClr val="3397B7"/>
              </a:solidFill>
              <a:latin typeface="Arial" charset="0"/>
              <a:ea typeface="Arial" charset="0"/>
              <a:cs typeface="Arial" charset="0"/>
              <a:sym typeface="Cab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Πολλαπλά Συστήματα</a:t>
            </a:r>
            <a:endParaRPr lang="en-US" sz="7600" u="none" strike="noStrike" cap="none" dirty="0">
              <a:solidFill>
                <a:srgbClr val="FFD966"/>
              </a:solidFill>
              <a:latin typeface="Arial" charset="0"/>
              <a:ea typeface="Arial" charset="0"/>
              <a:cs typeface="Arial" charset="0"/>
              <a:sym typeface="Cabin"/>
            </a:endParaRPr>
          </a:p>
        </p:txBody>
      </p:sp>
      <p:sp>
        <p:nvSpPr>
          <p:cNvPr id="565" name="Shape 565"/>
          <p:cNvSpPr txBox="1">
            <a:spLocks noGrp="1"/>
          </p:cNvSpPr>
          <p:nvPr>
            <p:ph type="body" idx="1"/>
          </p:nvPr>
        </p:nvSpPr>
        <p:spPr>
          <a:xfrm>
            <a:off x="737937" y="2603500"/>
            <a:ext cx="8863263" cy="48386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Αρχικά - δύο συστήματα συνεργάζονται και κατανέμουν το πρόβλημα</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Καθώς τα δεδομένα / η υπηρεσία γίνονται χρήσιμα - πολλές εφαρμογές θέλουν να χρησιμοποιήσουν τις πληροφορίες / την εφαρμογή</a:t>
            </a:r>
            <a:endParaRPr lang="en-US" sz="3600" u="none" strike="noStrike" cap="none" dirty="0">
              <a:solidFill>
                <a:schemeClr val="lt1"/>
              </a:solidFill>
              <a:latin typeface="Arial" charset="0"/>
              <a:ea typeface="Arial" charset="0"/>
              <a:cs typeface="Arial" charset="0"/>
              <a:sym typeface="Cabin"/>
            </a:endParaRPr>
          </a:p>
        </p:txBody>
      </p:sp>
      <p:pic>
        <p:nvPicPr>
          <p:cNvPr id="566" name="Shape 566"/>
          <p:cNvPicPr preferRelativeResize="0"/>
          <p:nvPr/>
        </p:nvPicPr>
        <p:blipFill rotWithShape="1">
          <a:blip r:embed="rId3">
            <a:alphaModFix/>
          </a:blip>
          <a:srcRect/>
          <a:stretch/>
        </p:blipFill>
        <p:spPr>
          <a:xfrm>
            <a:off x="9601200" y="3187700"/>
            <a:ext cx="5411786" cy="4254499"/>
          </a:xfrm>
          <a:prstGeom prst="rect">
            <a:avLst/>
          </a:prstGeom>
          <a:noFill/>
          <a:ln>
            <a:noFill/>
          </a:ln>
        </p:spPr>
      </p:pic>
      <p:sp>
        <p:nvSpPr>
          <p:cNvPr id="567" name="Shape 567"/>
          <p:cNvSpPr txBox="1"/>
          <p:nvPr/>
        </p:nvSpPr>
        <p:spPr>
          <a:xfrm>
            <a:off x="3174424" y="7614688"/>
            <a:ext cx="101705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a:t>
            </a:r>
            <a:r>
              <a:rPr lang="en-US" sz="3000" u="sng" strike="noStrike" cap="none" dirty="0">
                <a:solidFill>
                  <a:srgbClr val="FFFF00"/>
                </a:solidFill>
                <a:latin typeface="Arial" charset="0"/>
                <a:ea typeface="Arial" charset="0"/>
                <a:cs typeface="Arial" charset="0"/>
                <a:sym typeface="Cabin"/>
                <a:hlinkClick r:id="rId4"/>
              </a:rPr>
              <a:t>www.youtube.com/watch?v=mj-kCFzF0ME</a:t>
            </a:r>
          </a:p>
        </p:txBody>
      </p:sp>
      <p:sp>
        <p:nvSpPr>
          <p:cNvPr id="568" name="Shape 568"/>
          <p:cNvSpPr txBox="1"/>
          <p:nvPr/>
        </p:nvSpPr>
        <p:spPr>
          <a:xfrm>
            <a:off x="14913747" y="7613110"/>
            <a:ext cx="900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5:15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br>
              <a:rPr lang="en-US" sz="7600" u="none" strike="noStrike" cap="none" dirty="0">
                <a:solidFill>
                  <a:srgbClr val="00FF00"/>
                </a:solidFill>
                <a:latin typeface="Arial" charset="0"/>
                <a:ea typeface="Arial" charset="0"/>
                <a:cs typeface="Arial" charset="0"/>
                <a:sym typeface="Cabin"/>
              </a:rPr>
            </a:br>
            <a:r>
              <a:rPr lang="el-GR" sz="7600" u="none" strike="noStrike" cap="none" dirty="0">
                <a:solidFill>
                  <a:srgbClr val="FFD966"/>
                </a:solidFill>
                <a:latin typeface="Arial" charset="0"/>
                <a:ea typeface="Arial" charset="0"/>
                <a:cs typeface="Arial" charset="0"/>
                <a:sym typeface="Cabin"/>
              </a:rPr>
              <a:t>Υπηρεσίες Ιστού</a:t>
            </a:r>
            <a:endParaRPr lang="en-US" sz="7600" u="none" strike="noStrike" cap="none" dirty="0">
              <a:solidFill>
                <a:srgbClr val="FFD966"/>
              </a:solidFill>
              <a:latin typeface="Arial" charset="0"/>
              <a:ea typeface="Arial" charset="0"/>
              <a:cs typeface="Arial" charset="0"/>
              <a:sym typeface="Cabin"/>
            </a:endParaRPr>
          </a:p>
        </p:txBody>
      </p:sp>
      <p:sp>
        <p:nvSpPr>
          <p:cNvPr id="575" name="Shape 575"/>
          <p:cNvSpPr txBox="1"/>
          <p:nvPr/>
        </p:nvSpPr>
        <p:spPr>
          <a:xfrm>
            <a:off x="3421475" y="7145285"/>
            <a:ext cx="94184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http://en.wikipedia.org/wiki/Web_services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291432" y="474310"/>
            <a:ext cx="15673137"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err="1">
                <a:solidFill>
                  <a:srgbClr val="FFD966"/>
                </a:solidFill>
                <a:latin typeface="Arial" charset="0"/>
                <a:ea typeface="Arial" charset="0"/>
                <a:cs typeface="Arial" charset="0"/>
                <a:sym typeface="Cabin"/>
              </a:rPr>
              <a:t>Διεπαφή</a:t>
            </a:r>
            <a:r>
              <a:rPr lang="el-GR" sz="7600" u="none" strike="noStrike" cap="none" dirty="0">
                <a:solidFill>
                  <a:srgbClr val="FFD966"/>
                </a:solidFill>
                <a:latin typeface="Arial" charset="0"/>
                <a:ea typeface="Arial" charset="0"/>
                <a:cs typeface="Arial" charset="0"/>
                <a:sym typeface="Cabin"/>
              </a:rPr>
              <a:t> Προγράμματος Εφαρμογής</a:t>
            </a:r>
            <a:br>
              <a:rPr lang="el-GR" sz="7600" u="none" strike="noStrike" cap="none" dirty="0">
                <a:solidFill>
                  <a:srgbClr val="FFD966"/>
                </a:solidFill>
                <a:latin typeface="Arial" charset="0"/>
                <a:ea typeface="Arial" charset="0"/>
                <a:cs typeface="Arial" charset="0"/>
                <a:sym typeface="Cabin"/>
              </a:rPr>
            </a:br>
            <a:r>
              <a:rPr lang="el-GR" sz="7600" u="none" strike="noStrike" cap="none" dirty="0">
                <a:solidFill>
                  <a:srgbClr val="FFD966"/>
                </a:solidFill>
                <a:latin typeface="Arial" charset="0"/>
                <a:ea typeface="Arial" charset="0"/>
                <a:cs typeface="Arial" charset="0"/>
                <a:sym typeface="Cabin"/>
              </a:rPr>
              <a:t>(</a:t>
            </a:r>
            <a:r>
              <a:rPr lang="en-US" sz="7600" u="none" strike="noStrike" cap="none" dirty="0">
                <a:solidFill>
                  <a:srgbClr val="FFD966"/>
                </a:solidFill>
                <a:latin typeface="Arial" charset="0"/>
                <a:ea typeface="Arial" charset="0"/>
                <a:cs typeface="Arial" charset="0"/>
                <a:sym typeface="Cabin"/>
              </a:rPr>
              <a:t>API)</a:t>
            </a:r>
          </a:p>
        </p:txBody>
      </p:sp>
      <p:sp>
        <p:nvSpPr>
          <p:cNvPr id="581" name="Shape 581"/>
          <p:cNvSpPr txBox="1"/>
          <p:nvPr/>
        </p:nvSpPr>
        <p:spPr>
          <a:xfrm>
            <a:off x="5015274" y="8005645"/>
            <a:ext cx="68414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http://en.wikipedia.org/wiki/API</a:t>
            </a:r>
          </a:p>
        </p:txBody>
      </p:sp>
      <p:sp>
        <p:nvSpPr>
          <p:cNvPr id="582" name="Shape 582"/>
          <p:cNvSpPr txBox="1"/>
          <p:nvPr/>
        </p:nvSpPr>
        <p:spPr>
          <a:xfrm>
            <a:off x="32423100" y="4254500"/>
            <a:ext cx="92233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Text</a:t>
            </a:r>
          </a:p>
        </p:txBody>
      </p:sp>
      <p:sp>
        <p:nvSpPr>
          <p:cNvPr id="583" name="Shape 583"/>
          <p:cNvSpPr txBox="1"/>
          <p:nvPr/>
        </p:nvSpPr>
        <p:spPr>
          <a:xfrm>
            <a:off x="1819783" y="3000070"/>
            <a:ext cx="13232482" cy="425771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3900" u="none" strike="noStrike" cap="none" dirty="0">
                <a:solidFill>
                  <a:srgbClr val="FFFFFF"/>
                </a:solidFill>
                <a:latin typeface="Arial" charset="0"/>
                <a:ea typeface="Arial" charset="0"/>
                <a:cs typeface="Arial" charset="0"/>
                <a:sym typeface="Cabin"/>
              </a:rPr>
              <a:t>Το ίδιο το API είναι σε μεγάλο βαθμό αφηρημένο διότι καθορίζει μια </a:t>
            </a:r>
            <a:r>
              <a:rPr lang="el-GR" sz="3900" u="none" strike="noStrike" cap="none" dirty="0" err="1">
                <a:solidFill>
                  <a:srgbClr val="FFFFFF"/>
                </a:solidFill>
                <a:latin typeface="Arial" charset="0"/>
                <a:ea typeface="Arial" charset="0"/>
                <a:cs typeface="Arial" charset="0"/>
                <a:sym typeface="Cabin"/>
              </a:rPr>
              <a:t>διεπαφή</a:t>
            </a:r>
            <a:r>
              <a:rPr lang="el-GR" sz="3900" u="none" strike="noStrike" cap="none" dirty="0">
                <a:solidFill>
                  <a:srgbClr val="FFFFFF"/>
                </a:solidFill>
                <a:latin typeface="Arial" charset="0"/>
                <a:ea typeface="Arial" charset="0"/>
                <a:cs typeface="Arial" charset="0"/>
                <a:sym typeface="Cabin"/>
              </a:rPr>
              <a:t> και ελέγχει τη συμπεριφορά των αντικειμένων που καθορίζονται σε αυτήν τη </a:t>
            </a:r>
            <a:r>
              <a:rPr lang="el-GR" sz="3900" u="none" strike="noStrike" cap="none" dirty="0" err="1">
                <a:solidFill>
                  <a:srgbClr val="FFFFFF"/>
                </a:solidFill>
                <a:latin typeface="Arial" charset="0"/>
                <a:ea typeface="Arial" charset="0"/>
                <a:cs typeface="Arial" charset="0"/>
                <a:sym typeface="Cabin"/>
              </a:rPr>
              <a:t>διεπαφή</a:t>
            </a:r>
            <a:r>
              <a:rPr lang="el-GR" sz="3900" u="none" strike="noStrike" cap="none" dirty="0">
                <a:solidFill>
                  <a:srgbClr val="FFFFFF"/>
                </a:solidFill>
                <a:latin typeface="Arial" charset="0"/>
                <a:ea typeface="Arial" charset="0"/>
                <a:cs typeface="Arial" charset="0"/>
                <a:sym typeface="Cabin"/>
              </a:rPr>
              <a:t>. Το λογισμικό που παρέχει τη λειτουργικότητα που περιγράφεται από ένα API λέγεται ότι είναι «υλοποίηση» του API. Ένα API συνήθως ορίζεται με βάση τη γλώσσα προγραμματισμού που χρησιμοποιείται για τη δημιουργία μιας εφαρμογής</a:t>
            </a:r>
            <a:r>
              <a:rPr lang="en-US" sz="3900" u="none" strike="noStrike" cap="none" dirty="0">
                <a:solidFill>
                  <a:srgbClr val="FFFFFF"/>
                </a:solidFill>
                <a:latin typeface="Arial" charset="0"/>
                <a:ea typeface="Arial" charset="0"/>
                <a:cs typeface="Arial" charset="0"/>
                <a:sym typeface="Cabin"/>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i="0" dirty="0">
                <a:solidFill>
                  <a:srgbClr val="FFD966"/>
                </a:solidFill>
                <a:latin typeface="Arial" charset="0"/>
                <a:cs typeface="Arial" charset="0"/>
                <a:sym typeface="Cabin"/>
              </a:rPr>
              <a:t>Συμ</a:t>
            </a:r>
            <a:r>
              <a:rPr lang="el-GR" sz="7600" dirty="0">
                <a:solidFill>
                  <a:srgbClr val="FFD966"/>
                </a:solidFill>
                <a:latin typeface="Arial" charset="0"/>
                <a:cs typeface="Arial" charset="0"/>
                <a:sym typeface="Cabin"/>
              </a:rPr>
              <a:t>φωνία για το </a:t>
            </a:r>
            <a:r>
              <a:rPr lang="en-US" sz="7600" b="1" i="0" u="none" strike="noStrike" cap="none" dirty="0">
                <a:solidFill>
                  <a:srgbClr val="FFD966"/>
                </a:solidFill>
                <a:latin typeface="Arial"/>
                <a:ea typeface="Arial"/>
                <a:cs typeface="Arial"/>
                <a:sym typeface="Arial"/>
              </a:rPr>
              <a:t>“</a:t>
            </a:r>
            <a:r>
              <a:rPr lang="en-US" sz="7600" u="none" strike="noStrike" cap="none" dirty="0">
                <a:solidFill>
                  <a:srgbClr val="FFD966"/>
                </a:solidFill>
                <a:latin typeface="Arial" charset="0"/>
                <a:ea typeface="Arial" charset="0"/>
                <a:cs typeface="Arial" charset="0"/>
                <a:sym typeface="Cabin"/>
              </a:rPr>
              <a:t>Wire Format</a:t>
            </a:r>
            <a:r>
              <a:rPr lang="en-US" sz="7600" b="1" i="0" u="none" strike="noStrike" cap="none" dirty="0">
                <a:solidFill>
                  <a:srgbClr val="FFD966"/>
                </a:solidFill>
                <a:latin typeface="Arial"/>
                <a:ea typeface="Arial"/>
                <a:cs typeface="Arial"/>
                <a:sym typeface="Arial"/>
              </a:rPr>
              <a:t>”</a:t>
            </a:r>
            <a:r>
              <a:rPr lang="el-GR" sz="7600" b="1" i="0" u="none" strike="noStrike" cap="none" dirty="0">
                <a:solidFill>
                  <a:srgbClr val="FFD966"/>
                </a:solidFill>
                <a:latin typeface="Arial"/>
                <a:ea typeface="Arial"/>
                <a:cs typeface="Arial"/>
                <a:sym typeface="Arial"/>
              </a:rPr>
              <a:t> </a:t>
            </a:r>
            <a:r>
              <a:rPr lang="el-GR" sz="7600" i="0" u="none" strike="noStrike" cap="none" dirty="0">
                <a:solidFill>
                  <a:srgbClr val="FFD966"/>
                </a:solidFill>
                <a:latin typeface="Arial"/>
                <a:ea typeface="Arial"/>
                <a:cs typeface="Arial"/>
                <a:sym typeface="Arial"/>
              </a:rPr>
              <a:t>(Διαμόρφωση Καλωδίου)</a:t>
            </a:r>
            <a:endParaRPr lang="en-US" sz="7600" i="0" u="none" strike="noStrike" cap="none" dirty="0">
              <a:solidFill>
                <a:srgbClr val="FFD966"/>
              </a:solidFill>
              <a:latin typeface="Arial"/>
              <a:ea typeface="Arial"/>
              <a:cs typeface="Arial"/>
              <a:sym typeface="Arial"/>
            </a:endParaRPr>
          </a:p>
        </p:txBody>
      </p:sp>
      <p:sp>
        <p:nvSpPr>
          <p:cNvPr id="231" name="Shape 231"/>
          <p:cNvSpPr txBox="1"/>
          <p:nvPr/>
        </p:nvSpPr>
        <p:spPr>
          <a:xfrm>
            <a:off x="8509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700" u="none" strike="noStrike" cap="none" dirty="0">
                <a:solidFill>
                  <a:schemeClr val="lt1"/>
                </a:solidFill>
                <a:latin typeface="Arial" charset="0"/>
                <a:ea typeface="Arial" charset="0"/>
                <a:cs typeface="Arial" charset="0"/>
                <a:sym typeface="Cabin"/>
              </a:rPr>
              <a:t>Λεξικό </a:t>
            </a:r>
            <a:r>
              <a:rPr lang="en-US" sz="4700" u="none" strike="noStrike" cap="none" dirty="0">
                <a:solidFill>
                  <a:schemeClr val="lt1"/>
                </a:solidFill>
                <a:latin typeface="Arial" charset="0"/>
                <a:ea typeface="Arial" charset="0"/>
                <a:cs typeface="Arial" charset="0"/>
                <a:sym typeface="Cabin"/>
              </a:rPr>
              <a:t>Python</a:t>
            </a:r>
          </a:p>
        </p:txBody>
      </p:sp>
      <p:sp>
        <p:nvSpPr>
          <p:cNvPr id="232" name="Shape 232"/>
          <p:cNvSpPr txBox="1"/>
          <p:nvPr/>
        </p:nvSpPr>
        <p:spPr>
          <a:xfrm>
            <a:off x="122047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Java</a:t>
            </a:r>
          </a:p>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HashMap</a:t>
            </a:r>
          </a:p>
        </p:txBody>
      </p:sp>
      <p:sp>
        <p:nvSpPr>
          <p:cNvPr id="233" name="Shape 233"/>
          <p:cNvSpPr txBox="1"/>
          <p:nvPr/>
        </p:nvSpPr>
        <p:spPr>
          <a:xfrm>
            <a:off x="4186881" y="6340000"/>
            <a:ext cx="2759352"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err="1">
                <a:solidFill>
                  <a:schemeClr val="lt1"/>
                </a:solidFill>
                <a:latin typeface="Arial" charset="0"/>
                <a:ea typeface="Arial" charset="0"/>
                <a:cs typeface="Arial" charset="0"/>
                <a:sym typeface="Cabin"/>
              </a:rPr>
              <a:t>Σειριοποίηση</a:t>
            </a:r>
            <a:endParaRPr lang="en-US" sz="3600" u="none" strike="noStrike" cap="none" dirty="0">
              <a:solidFill>
                <a:schemeClr val="lt1"/>
              </a:solidFill>
              <a:latin typeface="Arial" charset="0"/>
              <a:ea typeface="Arial" charset="0"/>
              <a:cs typeface="Arial" charset="0"/>
              <a:sym typeface="Cabin"/>
            </a:endParaRPr>
          </a:p>
        </p:txBody>
      </p:sp>
      <p:sp>
        <p:nvSpPr>
          <p:cNvPr id="234" name="Shape 234"/>
          <p:cNvSpPr txBox="1"/>
          <p:nvPr/>
        </p:nvSpPr>
        <p:spPr>
          <a:xfrm>
            <a:off x="6580186" y="2952750"/>
            <a:ext cx="3345720" cy="5283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&lt;</a:t>
            </a:r>
            <a:r>
              <a:rPr lang="el-GR" sz="3600" u="none" strike="noStrike" cap="none" dirty="0">
                <a:solidFill>
                  <a:srgbClr val="00FF00"/>
                </a:solidFill>
                <a:latin typeface="Arial" charset="0"/>
                <a:ea typeface="Arial" charset="0"/>
                <a:cs typeface="Arial" charset="0"/>
                <a:sym typeface="Cabin"/>
              </a:rPr>
              <a:t>άτομο</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όνομα</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Chuck</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όνομα</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τηλέφωνο</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303 4456</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τηλέφωνο</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&lt;/</a:t>
            </a:r>
            <a:r>
              <a:rPr lang="el-GR" sz="3600" u="none" strike="noStrike" cap="none" dirty="0">
                <a:solidFill>
                  <a:srgbClr val="00FF00"/>
                </a:solidFill>
                <a:latin typeface="Arial" charset="0"/>
                <a:ea typeface="Arial" charset="0"/>
                <a:cs typeface="Arial" charset="0"/>
                <a:sym typeface="Cabin"/>
              </a:rPr>
              <a:t>άτομο</a:t>
            </a:r>
            <a:r>
              <a:rPr lang="en-US" sz="3600" u="none" strike="noStrike" cap="none" dirty="0">
                <a:solidFill>
                  <a:srgbClr val="00FF00"/>
                </a:solidFill>
                <a:latin typeface="Arial" charset="0"/>
                <a:ea typeface="Arial" charset="0"/>
                <a:cs typeface="Arial" charset="0"/>
                <a:sym typeface="Cabin"/>
              </a:rPr>
              <a:t>&gt;</a:t>
            </a:r>
          </a:p>
        </p:txBody>
      </p:sp>
      <p:sp>
        <p:nvSpPr>
          <p:cNvPr id="235" name="Shape 235"/>
          <p:cNvSpPr txBox="1"/>
          <p:nvPr/>
        </p:nvSpPr>
        <p:spPr>
          <a:xfrm>
            <a:off x="8855802" y="4168150"/>
            <a:ext cx="334572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err="1">
                <a:solidFill>
                  <a:schemeClr val="lt1"/>
                </a:solidFill>
                <a:latin typeface="Arial" charset="0"/>
                <a:ea typeface="Arial" charset="0"/>
                <a:cs typeface="Arial" charset="0"/>
                <a:sym typeface="Cabin"/>
              </a:rPr>
              <a:t>Απο-σειριοποίηση</a:t>
            </a:r>
            <a:endParaRPr lang="en-US" sz="3600" u="none" strike="noStrike" cap="none" dirty="0">
              <a:solidFill>
                <a:schemeClr val="lt1"/>
              </a:solidFill>
              <a:latin typeface="Arial" charset="0"/>
              <a:ea typeface="Arial" charset="0"/>
              <a:cs typeface="Arial" charset="0"/>
              <a:sym typeface="Cabin"/>
            </a:endParaRPr>
          </a:p>
        </p:txBody>
      </p:sp>
      <p:sp>
        <p:nvSpPr>
          <p:cNvPr id="236" name="Shape 236"/>
          <p:cNvSpPr txBox="1"/>
          <p:nvPr/>
        </p:nvSpPr>
        <p:spPr>
          <a:xfrm>
            <a:off x="14870112" y="7613651"/>
            <a:ext cx="1019174"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XML</a:t>
            </a:r>
          </a:p>
        </p:txBody>
      </p:sp>
      <p:sp>
        <p:nvSpPr>
          <p:cNvPr id="237" name="Shape 237"/>
          <p:cNvSpPr/>
          <p:nvPr/>
        </p:nvSpPr>
        <p:spPr>
          <a:xfrm>
            <a:off x="4635500" y="4965700"/>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38" name="Shape 238"/>
          <p:cNvSpPr/>
          <p:nvPr/>
        </p:nvSpPr>
        <p:spPr>
          <a:xfrm>
            <a:off x="10579150" y="4968125"/>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p:nvPr/>
        </p:nvSpPr>
        <p:spPr>
          <a:xfrm>
            <a:off x="1962274" y="8354683"/>
            <a:ext cx="13226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https://developers.google.com/maps/documentation/geocoding/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274" y="522156"/>
            <a:ext cx="12278659" cy="807606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p:nvPr/>
        </p:nvSpPr>
        <p:spPr>
          <a:xfrm>
            <a:off x="596900" y="793631"/>
            <a:ext cx="9202708" cy="74704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1700" b="1" i="0" u="none" strike="noStrike" cap="none" dirty="0">
                <a:solidFill>
                  <a:schemeClr val="lt1"/>
                </a:solidFill>
                <a:latin typeface="Courier New"/>
                <a:ea typeface="Courier New"/>
                <a:cs typeface="Courier New"/>
                <a:sym typeface="Courier New"/>
              </a:rPr>
              <a:t>{</a:t>
            </a:r>
            <a:endParaRPr lang="en-US" sz="2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"status": "OK",</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"results":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"geometry":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location_type</a:t>
            </a:r>
            <a:r>
              <a:rPr lang="en-US" sz="2000" i="0" u="none" strike="noStrike" cap="none" dirty="0">
                <a:solidFill>
                  <a:schemeClr val="lt1"/>
                </a:solidFill>
                <a:latin typeface="Courier"/>
                <a:ea typeface="Courier New"/>
                <a:cs typeface="Courier"/>
                <a:sym typeface="Courier New"/>
              </a:rPr>
              <a:t>": "APPROXIMATE",</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"location":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lat</a:t>
            </a:r>
            <a:r>
              <a:rPr lang="en-US" sz="2000" i="0" u="none" strike="noStrike" cap="none" dirty="0">
                <a:solidFill>
                  <a:schemeClr val="lt1"/>
                </a:solidFill>
                <a:latin typeface="Courier"/>
                <a:ea typeface="Courier New"/>
                <a:cs typeface="Courier"/>
                <a:sym typeface="Courier New"/>
              </a:rPr>
              <a:t>": 42.2808256,</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lng</a:t>
            </a:r>
            <a:r>
              <a:rPr lang="en-US" sz="2000" i="0" u="none" strike="noStrike" cap="none" dirty="0">
                <a:solidFill>
                  <a:schemeClr val="lt1"/>
                </a:solidFill>
                <a:latin typeface="Courier"/>
                <a:ea typeface="Courier New"/>
                <a:cs typeface="Courier"/>
                <a:sym typeface="Courier New"/>
              </a:rPr>
              <a:t>": -83.7430378</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address_components</a:t>
            </a: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long_name</a:t>
            </a:r>
            <a:r>
              <a:rPr lang="en-US" sz="2000" i="0" u="none" strike="noStrike" cap="none" dirty="0">
                <a:solidFill>
                  <a:schemeClr val="lt1"/>
                </a:solidFill>
                <a:latin typeface="Courier"/>
                <a:ea typeface="Courier New"/>
                <a:cs typeface="Courier"/>
                <a:sym typeface="Courier New"/>
              </a:rPr>
              <a:t>": "Ann Arbor",</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"types":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"locality",</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"political"</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short_name</a:t>
            </a:r>
            <a:r>
              <a:rPr lang="en-US" sz="2000" i="0" u="none" strike="noStrike" cap="none" dirty="0">
                <a:solidFill>
                  <a:schemeClr val="lt1"/>
                </a:solidFill>
                <a:latin typeface="Courier"/>
                <a:ea typeface="Courier New"/>
                <a:cs typeface="Courier"/>
                <a:sym typeface="Courier New"/>
              </a:rPr>
              <a:t>": "Ann Arbor"</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formatted_address</a:t>
            </a:r>
            <a:r>
              <a:rPr lang="en-US" sz="2000" i="0" u="none" strike="noStrike" cap="none" dirty="0">
                <a:solidFill>
                  <a:schemeClr val="lt1"/>
                </a:solidFill>
                <a:latin typeface="Courier"/>
                <a:ea typeface="Courier New"/>
                <a:cs typeface="Courier"/>
                <a:sym typeface="Courier New"/>
              </a:rPr>
              <a:t>": "Ann Arbor, MI, USA",</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"types":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"locality",</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"political"</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700" b="1" i="0" u="none" strike="noStrike" cap="none" dirty="0">
                <a:solidFill>
                  <a:schemeClr val="lt1"/>
                </a:solidFill>
                <a:latin typeface="Courier New"/>
                <a:ea typeface="Courier New"/>
                <a:cs typeface="Courier New"/>
                <a:sym typeface="Courier New"/>
              </a:rPr>
              <a:t>}</a:t>
            </a:r>
          </a:p>
        </p:txBody>
      </p:sp>
      <p:sp>
        <p:nvSpPr>
          <p:cNvPr id="604" name="Shape 604"/>
          <p:cNvSpPr txBox="1"/>
          <p:nvPr/>
        </p:nvSpPr>
        <p:spPr>
          <a:xfrm>
            <a:off x="7824191" y="2308550"/>
            <a:ext cx="7947300" cy="8637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600" u="none" strike="noStrike" cap="none" dirty="0">
                <a:solidFill>
                  <a:srgbClr val="FF00FF"/>
                </a:solidFill>
                <a:latin typeface="Arial" charset="0"/>
                <a:ea typeface="Arial" charset="0"/>
                <a:cs typeface="Arial" charset="0"/>
                <a:sym typeface="Cabin"/>
              </a:rPr>
              <a:t>http://</a:t>
            </a:r>
            <a:r>
              <a:rPr lang="en-US" sz="2600" u="none" strike="noStrike" cap="none" dirty="0" err="1">
                <a:solidFill>
                  <a:srgbClr val="FF00FF"/>
                </a:solidFill>
                <a:latin typeface="Arial" charset="0"/>
                <a:ea typeface="Arial" charset="0"/>
                <a:cs typeface="Arial" charset="0"/>
                <a:sym typeface="Cabin"/>
              </a:rPr>
              <a:t>maps.googleapis.com</a:t>
            </a:r>
            <a:r>
              <a:rPr lang="en-US" sz="2600" u="none" strike="noStrike" cap="none" dirty="0">
                <a:solidFill>
                  <a:srgbClr val="FF00FF"/>
                </a:solidFill>
                <a:latin typeface="Arial" charset="0"/>
                <a:ea typeface="Arial" charset="0"/>
                <a:cs typeface="Arial" charset="0"/>
                <a:sym typeface="Cabin"/>
              </a:rPr>
              <a:t>/maps/</a:t>
            </a:r>
            <a:r>
              <a:rPr lang="en-US" sz="2600" u="none" strike="noStrike" cap="none" dirty="0" err="1">
                <a:solidFill>
                  <a:srgbClr val="FF00FF"/>
                </a:solidFill>
                <a:latin typeface="Arial" charset="0"/>
                <a:ea typeface="Arial" charset="0"/>
                <a:cs typeface="Arial" charset="0"/>
                <a:sym typeface="Cabin"/>
              </a:rPr>
              <a:t>api</a:t>
            </a:r>
            <a:r>
              <a:rPr lang="en-US" sz="2600" u="none" strike="noStrike" cap="none" dirty="0">
                <a:solidFill>
                  <a:srgbClr val="FF00FF"/>
                </a:solidFill>
                <a:latin typeface="Arial" charset="0"/>
                <a:ea typeface="Arial" charset="0"/>
                <a:cs typeface="Arial" charset="0"/>
                <a:sym typeface="Cabin"/>
              </a:rPr>
              <a:t>/geocode/</a:t>
            </a:r>
            <a:r>
              <a:rPr lang="en-US" sz="2600" u="none" strike="noStrike" cap="none" dirty="0" err="1">
                <a:solidFill>
                  <a:srgbClr val="FF00FF"/>
                </a:solidFill>
                <a:latin typeface="Arial" charset="0"/>
                <a:ea typeface="Arial" charset="0"/>
                <a:cs typeface="Arial" charset="0"/>
                <a:sym typeface="Cabin"/>
              </a:rPr>
              <a:t>json?address</a:t>
            </a:r>
            <a:r>
              <a:rPr lang="en-US" sz="2600" u="none" strike="noStrike" cap="none" dirty="0">
                <a:solidFill>
                  <a:srgbClr val="FF00FF"/>
                </a:solidFill>
                <a:latin typeface="Arial" charset="0"/>
                <a:ea typeface="Arial" charset="0"/>
                <a:cs typeface="Arial" charset="0"/>
                <a:sym typeface="Cabin"/>
              </a:rPr>
              <a:t>=Ann+Arbor%2C+MI</a:t>
            </a:r>
          </a:p>
        </p:txBody>
      </p:sp>
      <p:sp>
        <p:nvSpPr>
          <p:cNvPr id="5" name="Shape 610"/>
          <p:cNvSpPr txBox="1"/>
          <p:nvPr/>
        </p:nvSpPr>
        <p:spPr>
          <a:xfrm>
            <a:off x="12258150" y="7471982"/>
            <a:ext cx="331639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dirty="0" err="1">
                <a:solidFill>
                  <a:srgbClr val="FFFF00"/>
                </a:solidFill>
                <a:latin typeface="Courier"/>
                <a:ea typeface="Arial" charset="0"/>
                <a:cs typeface="Courier"/>
                <a:sym typeface="Cabin"/>
              </a:rPr>
              <a:t>geojson.py</a:t>
            </a:r>
            <a:endParaRPr lang="en-US" sz="3600" u="none" strike="noStrike" cap="none" dirty="0">
              <a:solidFill>
                <a:srgbClr val="FFFF00"/>
              </a:solidFill>
              <a:latin typeface="Courier"/>
              <a:ea typeface="Arial" charset="0"/>
              <a:cs typeface="Courier"/>
              <a:sym typeface="Cabi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p:nvPr/>
        </p:nvSpPr>
        <p:spPr>
          <a:xfrm>
            <a:off x="596900" y="346327"/>
            <a:ext cx="15341724" cy="8542738"/>
          </a:xfrm>
          <a:prstGeom prst="rect">
            <a:avLst/>
          </a:prstGeom>
          <a:noFill/>
          <a:ln>
            <a:noFill/>
          </a:ln>
        </p:spPr>
        <p:txBody>
          <a:bodyPr lIns="0" tIns="0" rIns="0" bIns="0" anchor="ctr" anchorCtr="0">
            <a:noAutofit/>
          </a:bodyPr>
          <a:lstStyle/>
          <a:p>
            <a:r>
              <a:rPr lang="en-US" sz="1800" dirty="0">
                <a:solidFill>
                  <a:schemeClr val="bg1"/>
                </a:solidFill>
                <a:latin typeface="Courier" charset="0"/>
                <a:ea typeface="Courier" charset="0"/>
                <a:cs typeface="Courier" charset="0"/>
              </a:rPr>
              <a:t>import </a:t>
            </a:r>
            <a:r>
              <a:rPr lang="en-US" sz="1800" dirty="0" err="1">
                <a:solidFill>
                  <a:schemeClr val="bg1"/>
                </a:solidFill>
                <a:latin typeface="Courier" charset="0"/>
                <a:ea typeface="Courier" charset="0"/>
                <a:cs typeface="Courier" charset="0"/>
              </a:rPr>
              <a:t>urllib.request</a:t>
            </a:r>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urllib.parse</a:t>
            </a:r>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urllib.error</a:t>
            </a:r>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import </a:t>
            </a:r>
            <a:r>
              <a:rPr lang="en-US" sz="1800" dirty="0" err="1">
                <a:solidFill>
                  <a:schemeClr val="bg1"/>
                </a:solidFill>
                <a:latin typeface="Courier" charset="0"/>
                <a:ea typeface="Courier" charset="0"/>
                <a:cs typeface="Courier" charset="0"/>
              </a:rPr>
              <a:t>json</a:t>
            </a:r>
            <a:endParaRPr lang="en-US" sz="1800" dirty="0">
              <a:solidFill>
                <a:schemeClr val="bg1"/>
              </a:solidFill>
              <a:latin typeface="Courier" charset="0"/>
              <a:ea typeface="Courier" charset="0"/>
              <a:cs typeface="Courier" charset="0"/>
            </a:endParaRPr>
          </a:p>
          <a:p>
            <a:endParaRPr lang="en-US" sz="1800" dirty="0">
              <a:solidFill>
                <a:schemeClr val="bg1"/>
              </a:solidFill>
              <a:latin typeface="Courier" charset="0"/>
              <a:ea typeface="Courier" charset="0"/>
              <a:cs typeface="Courier" charset="0"/>
            </a:endParaRPr>
          </a:p>
          <a:p>
            <a:r>
              <a:rPr lang="en-US" sz="1800" dirty="0" err="1">
                <a:solidFill>
                  <a:schemeClr val="bg1"/>
                </a:solidFill>
                <a:latin typeface="Courier" charset="0"/>
                <a:ea typeface="Courier" charset="0"/>
                <a:cs typeface="Courier" charset="0"/>
              </a:rPr>
              <a:t>serviceurl</a:t>
            </a:r>
            <a:r>
              <a:rPr lang="en-US" sz="1800" dirty="0">
                <a:solidFill>
                  <a:schemeClr val="bg1"/>
                </a:solidFill>
                <a:latin typeface="Courier" charset="0"/>
                <a:ea typeface="Courier" charset="0"/>
                <a:cs typeface="Courier" charset="0"/>
              </a:rPr>
              <a:t> = 'http://</a:t>
            </a:r>
            <a:r>
              <a:rPr lang="en-US" sz="1800" dirty="0" err="1">
                <a:solidFill>
                  <a:schemeClr val="bg1"/>
                </a:solidFill>
                <a:latin typeface="Courier" charset="0"/>
                <a:ea typeface="Courier" charset="0"/>
                <a:cs typeface="Courier" charset="0"/>
              </a:rPr>
              <a:t>maps.googleapis.com</a:t>
            </a:r>
            <a:r>
              <a:rPr lang="en-US" sz="1800" dirty="0">
                <a:solidFill>
                  <a:schemeClr val="bg1"/>
                </a:solidFill>
                <a:latin typeface="Courier" charset="0"/>
                <a:ea typeface="Courier" charset="0"/>
                <a:cs typeface="Courier" charset="0"/>
              </a:rPr>
              <a:t>/maps/</a:t>
            </a:r>
            <a:r>
              <a:rPr lang="en-US" sz="1800" dirty="0" err="1">
                <a:solidFill>
                  <a:schemeClr val="bg1"/>
                </a:solidFill>
                <a:latin typeface="Courier" charset="0"/>
                <a:ea typeface="Courier" charset="0"/>
                <a:cs typeface="Courier" charset="0"/>
              </a:rPr>
              <a:t>api</a:t>
            </a:r>
            <a:r>
              <a:rPr lang="en-US" sz="1800" dirty="0">
                <a:solidFill>
                  <a:schemeClr val="bg1"/>
                </a:solidFill>
                <a:latin typeface="Courier" charset="0"/>
                <a:ea typeface="Courier" charset="0"/>
                <a:cs typeface="Courier" charset="0"/>
              </a:rPr>
              <a:t>/geocode/</a:t>
            </a:r>
            <a:r>
              <a:rPr lang="en-US" sz="1800" dirty="0" err="1">
                <a:solidFill>
                  <a:schemeClr val="bg1"/>
                </a:solidFill>
                <a:latin typeface="Courier" charset="0"/>
                <a:ea typeface="Courier" charset="0"/>
                <a:cs typeface="Courier" charset="0"/>
              </a:rPr>
              <a:t>json</a:t>
            </a:r>
            <a:r>
              <a:rPr lang="en-US" sz="1800" dirty="0">
                <a:solidFill>
                  <a:schemeClr val="bg1"/>
                </a:solidFill>
                <a:latin typeface="Courier" charset="0"/>
                <a:ea typeface="Courier" charset="0"/>
                <a:cs typeface="Courier" charset="0"/>
              </a:rPr>
              <a:t>?'</a:t>
            </a:r>
          </a:p>
          <a:p>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while True:</a:t>
            </a:r>
          </a:p>
          <a:p>
            <a:r>
              <a:rPr lang="en-US" sz="1800" dirty="0">
                <a:solidFill>
                  <a:schemeClr val="bg1"/>
                </a:solidFill>
                <a:latin typeface="Courier" charset="0"/>
                <a:ea typeface="Courier" charset="0"/>
                <a:cs typeface="Courier" charset="0"/>
              </a:rPr>
              <a:t>    </a:t>
            </a:r>
            <a:r>
              <a:rPr lang="el-GR" sz="1800" dirty="0">
                <a:solidFill>
                  <a:schemeClr val="bg1"/>
                </a:solidFill>
                <a:latin typeface="Courier" charset="0"/>
                <a:ea typeface="Courier" charset="0"/>
                <a:cs typeface="Courier" charset="0"/>
              </a:rPr>
              <a:t>διεύθυνση</a:t>
            </a:r>
            <a:r>
              <a:rPr lang="en-US" sz="1800" dirty="0">
                <a:solidFill>
                  <a:schemeClr val="bg1"/>
                </a:solidFill>
                <a:latin typeface="Courier" charset="0"/>
                <a:ea typeface="Courier" charset="0"/>
                <a:cs typeface="Courier" charset="0"/>
              </a:rPr>
              <a:t> = input('</a:t>
            </a:r>
            <a:r>
              <a:rPr lang="el-GR" sz="1800" dirty="0">
                <a:solidFill>
                  <a:schemeClr val="bg1"/>
                </a:solidFill>
                <a:latin typeface="Courier" charset="0"/>
                <a:ea typeface="Courier" charset="0"/>
                <a:cs typeface="Courier" charset="0"/>
              </a:rPr>
              <a:t>Εισάγετε τοποθεσία</a:t>
            </a:r>
            <a:r>
              <a:rPr lang="en-US" sz="1800" dirty="0">
                <a:solidFill>
                  <a:schemeClr val="bg1"/>
                </a:solidFill>
                <a:latin typeface="Courier" charset="0"/>
                <a:ea typeface="Courier" charset="0"/>
                <a:cs typeface="Courier" charset="0"/>
              </a:rPr>
              <a:t>: ')</a:t>
            </a:r>
          </a:p>
          <a:p>
            <a:r>
              <a:rPr lang="en-US" sz="1800" dirty="0">
                <a:solidFill>
                  <a:schemeClr val="bg1"/>
                </a:solidFill>
                <a:latin typeface="Courier" charset="0"/>
                <a:ea typeface="Courier" charset="0"/>
                <a:cs typeface="Courier" charset="0"/>
              </a:rPr>
              <a:t>    if </a:t>
            </a:r>
            <a:r>
              <a:rPr lang="en-US" sz="1800" dirty="0" err="1">
                <a:solidFill>
                  <a:schemeClr val="bg1"/>
                </a:solidFill>
                <a:latin typeface="Courier" charset="0"/>
                <a:ea typeface="Courier" charset="0"/>
                <a:cs typeface="Courier" charset="0"/>
              </a:rPr>
              <a:t>len</a:t>
            </a:r>
            <a:r>
              <a:rPr lang="en-US" sz="1800" dirty="0">
                <a:solidFill>
                  <a:schemeClr val="bg1"/>
                </a:solidFill>
                <a:latin typeface="Courier" charset="0"/>
                <a:ea typeface="Courier" charset="0"/>
                <a:cs typeface="Courier" charset="0"/>
              </a:rPr>
              <a:t>(</a:t>
            </a:r>
            <a:r>
              <a:rPr lang="el-GR" sz="1800" dirty="0">
                <a:solidFill>
                  <a:schemeClr val="bg1"/>
                </a:solidFill>
                <a:latin typeface="Courier" charset="0"/>
                <a:ea typeface="Courier" charset="0"/>
                <a:cs typeface="Courier" charset="0"/>
              </a:rPr>
              <a:t>διεύθυνση</a:t>
            </a:r>
            <a:r>
              <a:rPr lang="en-US" sz="1800" dirty="0">
                <a:solidFill>
                  <a:schemeClr val="bg1"/>
                </a:solidFill>
                <a:latin typeface="Courier" charset="0"/>
                <a:ea typeface="Courier" charset="0"/>
                <a:cs typeface="Courier" charset="0"/>
              </a:rPr>
              <a:t>) &lt; 1: break</a:t>
            </a:r>
          </a:p>
          <a:p>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a:t>
            </a:r>
            <a:r>
              <a:rPr lang="en-US" sz="1800" dirty="0">
                <a:solidFill>
                  <a:schemeClr val="bg1"/>
                </a:solidFill>
                <a:latin typeface="Courier" charset="0"/>
                <a:ea typeface="Courier" charset="0"/>
                <a:cs typeface="Courier" charset="0"/>
              </a:rPr>
              <a:t> = </a:t>
            </a:r>
            <a:r>
              <a:rPr lang="en-US" sz="1800" dirty="0" err="1">
                <a:solidFill>
                  <a:schemeClr val="bg1"/>
                </a:solidFill>
                <a:latin typeface="Courier" charset="0"/>
                <a:ea typeface="Courier" charset="0"/>
                <a:cs typeface="Courier" charset="0"/>
              </a:rPr>
              <a:t>serviceurl</a:t>
            </a:r>
            <a:r>
              <a:rPr lang="en-US" sz="1800" dirty="0">
                <a:solidFill>
                  <a:schemeClr val="bg1"/>
                </a:solidFill>
                <a:latin typeface="Courier" charset="0"/>
                <a:ea typeface="Courier" charset="0"/>
                <a:cs typeface="Courier" charset="0"/>
              </a:rPr>
              <a:t> + </a:t>
            </a:r>
            <a:r>
              <a:rPr lang="en-US" sz="1800" dirty="0" err="1">
                <a:solidFill>
                  <a:schemeClr val="bg1"/>
                </a:solidFill>
                <a:latin typeface="Courier" charset="0"/>
                <a:ea typeface="Courier" charset="0"/>
                <a:cs typeface="Courier" charset="0"/>
              </a:rPr>
              <a:t>urllib.parse.urlencode</a:t>
            </a:r>
            <a:r>
              <a:rPr lang="en-US" sz="1800" dirty="0">
                <a:solidFill>
                  <a:schemeClr val="bg1"/>
                </a:solidFill>
                <a:latin typeface="Courier" charset="0"/>
                <a:ea typeface="Courier" charset="0"/>
                <a:cs typeface="Courier" charset="0"/>
              </a:rPr>
              <a:t>({'</a:t>
            </a:r>
            <a:r>
              <a:rPr lang="el-GR" sz="1800" dirty="0">
                <a:solidFill>
                  <a:schemeClr val="bg1"/>
                </a:solidFill>
                <a:latin typeface="Courier" charset="0"/>
                <a:ea typeface="Courier" charset="0"/>
                <a:cs typeface="Courier" charset="0"/>
              </a:rPr>
              <a:t>διεύθυνση</a:t>
            </a:r>
            <a:r>
              <a:rPr lang="en-US" sz="1800" dirty="0">
                <a:solidFill>
                  <a:schemeClr val="bg1"/>
                </a:solidFill>
                <a:latin typeface="Courier" charset="0"/>
                <a:ea typeface="Courier" charset="0"/>
                <a:cs typeface="Courier" charset="0"/>
              </a:rPr>
              <a:t>': </a:t>
            </a:r>
            <a:r>
              <a:rPr lang="el-GR" sz="1800" dirty="0">
                <a:solidFill>
                  <a:schemeClr val="bg1"/>
                </a:solidFill>
                <a:latin typeface="Courier" charset="0"/>
                <a:ea typeface="Courier" charset="0"/>
                <a:cs typeface="Courier" charset="0"/>
              </a:rPr>
              <a:t>διεύθυνση</a:t>
            </a:r>
            <a:r>
              <a:rPr lang="en-US" sz="1800" dirty="0">
                <a:solidFill>
                  <a:schemeClr val="bg1"/>
                </a:solidFill>
                <a:latin typeface="Courier" charset="0"/>
                <a:ea typeface="Courier" charset="0"/>
                <a:cs typeface="Courier" charset="0"/>
              </a:rPr>
              <a:t>})</a:t>
            </a:r>
          </a:p>
          <a:p>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    print('</a:t>
            </a:r>
            <a:r>
              <a:rPr lang="el-GR" sz="1800" dirty="0">
                <a:solidFill>
                  <a:schemeClr val="bg1"/>
                </a:solidFill>
                <a:latin typeface="Courier" charset="0"/>
                <a:ea typeface="Courier" charset="0"/>
                <a:cs typeface="Courier" charset="0"/>
              </a:rPr>
              <a:t>Ανάκτηση</a:t>
            </a:r>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a:t>
            </a:r>
            <a:r>
              <a:rPr lang="en-US" sz="1800" dirty="0">
                <a:solidFill>
                  <a:schemeClr val="bg1"/>
                </a:solidFill>
                <a:latin typeface="Courier" charset="0"/>
                <a:ea typeface="Courier" charset="0"/>
                <a:cs typeface="Courier" charset="0"/>
              </a:rPr>
              <a:t>)</a:t>
            </a:r>
          </a:p>
          <a:p>
            <a:r>
              <a:rPr lang="en-US" sz="1800" dirty="0">
                <a:solidFill>
                  <a:schemeClr val="bg1"/>
                </a:solidFill>
                <a:latin typeface="Courier" charset="0"/>
                <a:ea typeface="Courier" charset="0"/>
                <a:cs typeface="Courier" charset="0"/>
              </a:rPr>
              <a:t>    uh = </a:t>
            </a:r>
            <a:r>
              <a:rPr lang="en-US" sz="1800" dirty="0" err="1">
                <a:solidFill>
                  <a:schemeClr val="bg1"/>
                </a:solidFill>
                <a:latin typeface="Courier" charset="0"/>
                <a:ea typeface="Courier" charset="0"/>
                <a:cs typeface="Courier" charset="0"/>
              </a:rPr>
              <a:t>urllib.request.urlopen</a:t>
            </a:r>
            <a:r>
              <a:rPr lang="en-US" sz="1800" dirty="0">
                <a:solidFill>
                  <a:schemeClr val="bg1"/>
                </a:solidFill>
                <a:latin typeface="Courier" charset="0"/>
                <a:ea typeface="Courier" charset="0"/>
                <a:cs typeface="Courier" charset="0"/>
              </a:rPr>
              <a:t>(</a:t>
            </a:r>
            <a:r>
              <a:rPr lang="en-US" sz="1800" dirty="0" err="1">
                <a:solidFill>
                  <a:schemeClr val="bg1"/>
                </a:solidFill>
                <a:latin typeface="Courier" charset="0"/>
                <a:ea typeface="Courier" charset="0"/>
                <a:cs typeface="Courier" charset="0"/>
              </a:rPr>
              <a:t>url</a:t>
            </a:r>
            <a:r>
              <a:rPr lang="en-US" sz="1800" dirty="0">
                <a:solidFill>
                  <a:schemeClr val="bg1"/>
                </a:solidFill>
                <a:latin typeface="Courier" charset="0"/>
                <a:ea typeface="Courier" charset="0"/>
                <a:cs typeface="Courier" charset="0"/>
              </a:rPr>
              <a:t>)</a:t>
            </a:r>
          </a:p>
          <a:p>
            <a:r>
              <a:rPr lang="en-US" sz="1800" dirty="0">
                <a:solidFill>
                  <a:schemeClr val="bg1"/>
                </a:solidFill>
                <a:latin typeface="Courier" charset="0"/>
                <a:ea typeface="Courier" charset="0"/>
                <a:cs typeface="Courier" charset="0"/>
              </a:rPr>
              <a:t>    </a:t>
            </a:r>
            <a:r>
              <a:rPr lang="el-GR" sz="1800" dirty="0">
                <a:solidFill>
                  <a:schemeClr val="bg1"/>
                </a:solidFill>
                <a:latin typeface="Courier" charset="0"/>
                <a:ea typeface="Courier" charset="0"/>
                <a:cs typeface="Courier" charset="0"/>
              </a:rPr>
              <a:t>δεδομένα</a:t>
            </a:r>
            <a:r>
              <a:rPr lang="en-US" sz="1800" dirty="0">
                <a:solidFill>
                  <a:schemeClr val="bg1"/>
                </a:solidFill>
                <a:latin typeface="Courier" charset="0"/>
                <a:ea typeface="Courier" charset="0"/>
                <a:cs typeface="Courier" charset="0"/>
              </a:rPr>
              <a:t> = </a:t>
            </a:r>
            <a:r>
              <a:rPr lang="en-US" sz="1800" dirty="0" err="1">
                <a:solidFill>
                  <a:schemeClr val="bg1"/>
                </a:solidFill>
                <a:latin typeface="Courier" charset="0"/>
                <a:ea typeface="Courier" charset="0"/>
                <a:cs typeface="Courier" charset="0"/>
              </a:rPr>
              <a:t>uh.read</a:t>
            </a:r>
            <a:r>
              <a:rPr lang="en-US" sz="1800" dirty="0">
                <a:solidFill>
                  <a:schemeClr val="bg1"/>
                </a:solidFill>
                <a:latin typeface="Courier" charset="0"/>
                <a:ea typeface="Courier" charset="0"/>
                <a:cs typeface="Courier" charset="0"/>
              </a:rPr>
              <a:t>().decode()</a:t>
            </a:r>
          </a:p>
          <a:p>
            <a:r>
              <a:rPr lang="en-US" sz="1800" dirty="0">
                <a:solidFill>
                  <a:schemeClr val="bg1"/>
                </a:solidFill>
                <a:latin typeface="Courier" charset="0"/>
                <a:ea typeface="Courier" charset="0"/>
                <a:cs typeface="Courier" charset="0"/>
              </a:rPr>
              <a:t>    print('</a:t>
            </a:r>
            <a:r>
              <a:rPr lang="el-GR" sz="1800" dirty="0">
                <a:solidFill>
                  <a:schemeClr val="bg1"/>
                </a:solidFill>
                <a:latin typeface="Courier" charset="0"/>
                <a:ea typeface="Courier" charset="0"/>
                <a:cs typeface="Courier" charset="0"/>
              </a:rPr>
              <a:t>Ανακτήθηκαν</a:t>
            </a:r>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len</a:t>
            </a:r>
            <a:r>
              <a:rPr lang="en-US" sz="1800" dirty="0">
                <a:solidFill>
                  <a:schemeClr val="bg1"/>
                </a:solidFill>
                <a:latin typeface="Courier" charset="0"/>
                <a:ea typeface="Courier" charset="0"/>
                <a:cs typeface="Courier" charset="0"/>
              </a:rPr>
              <a:t>(</a:t>
            </a:r>
            <a:r>
              <a:rPr lang="el-GR" sz="1800" dirty="0">
                <a:solidFill>
                  <a:schemeClr val="bg1"/>
                </a:solidFill>
                <a:latin typeface="Courier" charset="0"/>
                <a:ea typeface="Courier" charset="0"/>
                <a:cs typeface="Courier" charset="0"/>
              </a:rPr>
              <a:t>δεδομένα</a:t>
            </a:r>
            <a:r>
              <a:rPr lang="en-US" sz="1800" dirty="0">
                <a:solidFill>
                  <a:schemeClr val="bg1"/>
                </a:solidFill>
                <a:latin typeface="Courier" charset="0"/>
                <a:ea typeface="Courier" charset="0"/>
                <a:cs typeface="Courier" charset="0"/>
              </a:rPr>
              <a:t>), '</a:t>
            </a:r>
            <a:r>
              <a:rPr lang="el-GR" sz="1800" dirty="0">
                <a:solidFill>
                  <a:schemeClr val="bg1"/>
                </a:solidFill>
                <a:latin typeface="Courier" charset="0"/>
                <a:ea typeface="Courier" charset="0"/>
                <a:cs typeface="Courier" charset="0"/>
              </a:rPr>
              <a:t>χαρακτήρες</a:t>
            </a:r>
            <a:r>
              <a:rPr lang="en-US" sz="1800" dirty="0">
                <a:solidFill>
                  <a:schemeClr val="bg1"/>
                </a:solidFill>
                <a:latin typeface="Courier" charset="0"/>
                <a:ea typeface="Courier" charset="0"/>
                <a:cs typeface="Courier" charset="0"/>
              </a:rPr>
              <a:t>')</a:t>
            </a:r>
          </a:p>
          <a:p>
            <a:endParaRPr lang="en-US" sz="1800" dirty="0">
              <a:solidFill>
                <a:schemeClr val="bg1"/>
              </a:solidFill>
              <a:latin typeface="Courier" charset="0"/>
              <a:ea typeface="Courier" charset="0"/>
              <a:cs typeface="Courier" charset="0"/>
            </a:endParaRPr>
          </a:p>
          <a:p>
            <a:r>
              <a:rPr lang="pl-PL" sz="1800" dirty="0">
                <a:solidFill>
                  <a:schemeClr val="bg1"/>
                </a:solidFill>
                <a:latin typeface="Courier" charset="0"/>
                <a:ea typeface="Courier" charset="0"/>
                <a:cs typeface="Courier" charset="0"/>
              </a:rPr>
              <a:t>    </a:t>
            </a:r>
            <a:r>
              <a:rPr lang="pl-PL" sz="1800" dirty="0" err="1">
                <a:solidFill>
                  <a:schemeClr val="bg1"/>
                </a:solidFill>
                <a:latin typeface="Courier" charset="0"/>
                <a:ea typeface="Courier" charset="0"/>
                <a:cs typeface="Courier" charset="0"/>
              </a:rPr>
              <a:t>try</a:t>
            </a:r>
            <a:r>
              <a:rPr lang="pl-PL" sz="1800" dirty="0">
                <a:solidFill>
                  <a:schemeClr val="bg1"/>
                </a:solidFill>
                <a:latin typeface="Courier" charset="0"/>
                <a:ea typeface="Courier" charset="0"/>
                <a:cs typeface="Courier" charset="0"/>
              </a:rPr>
              <a:t>:</a:t>
            </a:r>
          </a:p>
          <a:p>
            <a:r>
              <a:rPr lang="cs-CZ" sz="1800" dirty="0">
                <a:solidFill>
                  <a:schemeClr val="bg1"/>
                </a:solidFill>
                <a:latin typeface="Courier" charset="0"/>
                <a:ea typeface="Courier" charset="0"/>
                <a:cs typeface="Courier" charset="0"/>
              </a:rPr>
              <a:t>        js = json.loads(</a:t>
            </a:r>
            <a:r>
              <a:rPr lang="el-GR" sz="1800" dirty="0">
                <a:solidFill>
                  <a:schemeClr val="bg1"/>
                </a:solidFill>
                <a:latin typeface="Courier" charset="0"/>
                <a:ea typeface="Courier" charset="0"/>
                <a:cs typeface="Courier" charset="0"/>
              </a:rPr>
              <a:t>δεδομένα</a:t>
            </a:r>
            <a:r>
              <a:rPr lang="cs-CZ" sz="1800" dirty="0">
                <a:solidFill>
                  <a:schemeClr val="bg1"/>
                </a:solidFill>
                <a:latin typeface="Courier" charset="0"/>
                <a:ea typeface="Courier" charset="0"/>
                <a:cs typeface="Courier" charset="0"/>
              </a:rPr>
              <a:t>)</a:t>
            </a:r>
          </a:p>
          <a:p>
            <a:r>
              <a:rPr lang="ro-RO" sz="1800" dirty="0">
                <a:solidFill>
                  <a:schemeClr val="bg1"/>
                </a:solidFill>
                <a:latin typeface="Courier" charset="0"/>
                <a:ea typeface="Courier" charset="0"/>
                <a:cs typeface="Courier" charset="0"/>
              </a:rPr>
              <a:t>    </a:t>
            </a:r>
            <a:r>
              <a:rPr lang="ro-RO" sz="1800" dirty="0" err="1">
                <a:solidFill>
                  <a:schemeClr val="bg1"/>
                </a:solidFill>
                <a:latin typeface="Courier" charset="0"/>
                <a:ea typeface="Courier" charset="0"/>
                <a:cs typeface="Courier" charset="0"/>
              </a:rPr>
              <a:t>except</a:t>
            </a:r>
            <a:r>
              <a:rPr lang="ro-RO" sz="1800" dirty="0">
                <a:solidFill>
                  <a:schemeClr val="bg1"/>
                </a:solidFill>
                <a:latin typeface="Courier" charset="0"/>
                <a:ea typeface="Courier" charset="0"/>
                <a:cs typeface="Courier" charset="0"/>
              </a:rPr>
              <a:t>:</a:t>
            </a:r>
          </a:p>
          <a:p>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 = None</a:t>
            </a:r>
          </a:p>
          <a:p>
            <a:endParaRPr lang="de-DE" sz="1800" dirty="0">
              <a:solidFill>
                <a:schemeClr val="bg1"/>
              </a:solidFill>
              <a:latin typeface="Courier" charset="0"/>
              <a:ea typeface="Courier" charset="0"/>
              <a:cs typeface="Courier" charset="0"/>
            </a:endParaRPr>
          </a:p>
          <a:p>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if</a:t>
            </a:r>
            <a:r>
              <a:rPr lang="de-DE" sz="1800" dirty="0">
                <a:solidFill>
                  <a:schemeClr val="bg1"/>
                </a:solidFill>
                <a:latin typeface="Courier" charset="0"/>
                <a:ea typeface="Courier" charset="0"/>
                <a:cs typeface="Courier" charset="0"/>
              </a:rPr>
              <a:t> not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or</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status</a:t>
            </a:r>
            <a:r>
              <a:rPr lang="de-DE" sz="1800" dirty="0">
                <a:solidFill>
                  <a:schemeClr val="bg1"/>
                </a:solidFill>
                <a:latin typeface="Courier" charset="0"/>
                <a:ea typeface="Courier" charset="0"/>
                <a:cs typeface="Courier" charset="0"/>
              </a:rPr>
              <a:t>' not in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or</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a:t>
            </a:r>
            <a:r>
              <a:rPr lang="de-DE" sz="1800" dirty="0" err="1">
                <a:solidFill>
                  <a:schemeClr val="bg1"/>
                </a:solidFill>
                <a:latin typeface="Courier" charset="0"/>
                <a:ea typeface="Courier" charset="0"/>
                <a:cs typeface="Courier" charset="0"/>
              </a:rPr>
              <a:t>status</a:t>
            </a:r>
            <a:r>
              <a:rPr lang="de-DE" sz="1800" dirty="0">
                <a:solidFill>
                  <a:schemeClr val="bg1"/>
                </a:solidFill>
                <a:latin typeface="Courier" charset="0"/>
                <a:ea typeface="Courier" charset="0"/>
                <a:cs typeface="Courier" charset="0"/>
              </a:rPr>
              <a:t>'] != 'OK':</a:t>
            </a:r>
          </a:p>
          <a:p>
            <a:r>
              <a:rPr lang="en-US" sz="1800" dirty="0">
                <a:solidFill>
                  <a:schemeClr val="bg1"/>
                </a:solidFill>
                <a:latin typeface="Courier" charset="0"/>
                <a:ea typeface="Courier" charset="0"/>
                <a:cs typeface="Courier" charset="0"/>
              </a:rPr>
              <a:t>        print('==== </a:t>
            </a:r>
            <a:r>
              <a:rPr lang="el-GR" sz="1800" dirty="0">
                <a:solidFill>
                  <a:schemeClr val="bg1"/>
                </a:solidFill>
                <a:latin typeface="Courier" charset="0"/>
                <a:ea typeface="Courier" charset="0"/>
                <a:cs typeface="Courier" charset="0"/>
              </a:rPr>
              <a:t>Αποτυχία Ανάκτησης</a:t>
            </a:r>
            <a:r>
              <a:rPr lang="en-US" sz="1800" dirty="0">
                <a:solidFill>
                  <a:schemeClr val="bg1"/>
                </a:solidFill>
                <a:latin typeface="Courier" charset="0"/>
                <a:ea typeface="Courier" charset="0"/>
                <a:cs typeface="Courier" charset="0"/>
              </a:rPr>
              <a:t> ====')</a:t>
            </a:r>
          </a:p>
          <a:p>
            <a:r>
              <a:rPr lang="ro-RO" sz="1800" dirty="0">
                <a:solidFill>
                  <a:schemeClr val="bg1"/>
                </a:solidFill>
                <a:latin typeface="Courier" charset="0"/>
                <a:ea typeface="Courier" charset="0"/>
                <a:cs typeface="Courier" charset="0"/>
              </a:rPr>
              <a:t>        print(</a:t>
            </a:r>
            <a:r>
              <a:rPr lang="el-GR" sz="1800" dirty="0">
                <a:solidFill>
                  <a:schemeClr val="bg1"/>
                </a:solidFill>
                <a:latin typeface="Courier" charset="0"/>
                <a:ea typeface="Courier" charset="0"/>
                <a:cs typeface="Courier" charset="0"/>
              </a:rPr>
              <a:t>δεδομένα</a:t>
            </a:r>
            <a:r>
              <a:rPr lang="ro-RO" sz="1800" dirty="0">
                <a:solidFill>
                  <a:schemeClr val="bg1"/>
                </a:solidFill>
                <a:latin typeface="Courier" charset="0"/>
                <a:ea typeface="Courier" charset="0"/>
                <a:cs typeface="Courier" charset="0"/>
              </a:rPr>
              <a:t>)</a:t>
            </a:r>
          </a:p>
          <a:p>
            <a:r>
              <a:rPr lang="ro-RO" sz="1800" dirty="0">
                <a:solidFill>
                  <a:schemeClr val="bg1"/>
                </a:solidFill>
                <a:latin typeface="Courier" charset="0"/>
                <a:ea typeface="Courier" charset="0"/>
                <a:cs typeface="Courier" charset="0"/>
              </a:rPr>
              <a:t>        continue</a:t>
            </a:r>
          </a:p>
          <a:p>
            <a:endParaRPr lang="ro-RO" sz="1800" dirty="0">
              <a:solidFill>
                <a:schemeClr val="bg1"/>
              </a:solidFill>
              <a:latin typeface="Courier" charset="0"/>
              <a:ea typeface="Courier" charset="0"/>
              <a:cs typeface="Courier" charset="0"/>
            </a:endParaRPr>
          </a:p>
          <a:p>
            <a:r>
              <a:rPr lang="ro-RO" sz="1800" dirty="0">
                <a:solidFill>
                  <a:schemeClr val="bg1"/>
                </a:solidFill>
                <a:latin typeface="Courier" charset="0"/>
                <a:ea typeface="Courier" charset="0"/>
                <a:cs typeface="Courier" charset="0"/>
              </a:rPr>
              <a:t>    lat = js["results"][0]["geometry"]["location"]["lat"]</a:t>
            </a:r>
          </a:p>
          <a:p>
            <a:r>
              <a:rPr lang="ro-RO" sz="1800" dirty="0">
                <a:solidFill>
                  <a:schemeClr val="bg1"/>
                </a:solidFill>
                <a:latin typeface="Courier" charset="0"/>
                <a:ea typeface="Courier" charset="0"/>
                <a:cs typeface="Courier" charset="0"/>
              </a:rPr>
              <a:t>    </a:t>
            </a:r>
            <a:r>
              <a:rPr lang="ro-RO" sz="1800" dirty="0" err="1">
                <a:solidFill>
                  <a:schemeClr val="bg1"/>
                </a:solidFill>
                <a:latin typeface="Courier" charset="0"/>
                <a:ea typeface="Courier" charset="0"/>
                <a:cs typeface="Courier" charset="0"/>
              </a:rPr>
              <a:t>lng</a:t>
            </a:r>
            <a:r>
              <a:rPr lang="ro-RO" sz="1800" dirty="0">
                <a:solidFill>
                  <a:schemeClr val="bg1"/>
                </a:solidFill>
                <a:latin typeface="Courier" charset="0"/>
                <a:ea typeface="Courier" charset="0"/>
                <a:cs typeface="Courier" charset="0"/>
              </a:rPr>
              <a:t> = </a:t>
            </a:r>
            <a:r>
              <a:rPr lang="ro-RO" sz="1800" dirty="0" err="1">
                <a:solidFill>
                  <a:schemeClr val="bg1"/>
                </a:solidFill>
                <a:latin typeface="Courier" charset="0"/>
                <a:ea typeface="Courier" charset="0"/>
                <a:cs typeface="Courier" charset="0"/>
              </a:rPr>
              <a:t>js</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results</a:t>
            </a:r>
            <a:r>
              <a:rPr lang="ro-RO" sz="1800" dirty="0">
                <a:solidFill>
                  <a:schemeClr val="bg1"/>
                </a:solidFill>
                <a:latin typeface="Courier" charset="0"/>
                <a:ea typeface="Courier" charset="0"/>
                <a:cs typeface="Courier" charset="0"/>
              </a:rPr>
              <a:t>"][0]["</a:t>
            </a:r>
            <a:r>
              <a:rPr lang="ro-RO" sz="1800" dirty="0" err="1">
                <a:solidFill>
                  <a:schemeClr val="bg1"/>
                </a:solidFill>
                <a:latin typeface="Courier" charset="0"/>
                <a:ea typeface="Courier" charset="0"/>
                <a:cs typeface="Courier" charset="0"/>
              </a:rPr>
              <a:t>geometry</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location</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lng</a:t>
            </a:r>
            <a:r>
              <a:rPr lang="ro-RO" sz="1800" dirty="0">
                <a:solidFill>
                  <a:schemeClr val="bg1"/>
                </a:solidFill>
                <a:latin typeface="Courier" charset="0"/>
                <a:ea typeface="Courier" charset="0"/>
                <a:cs typeface="Courier" charset="0"/>
              </a:rPr>
              <a:t>"]</a:t>
            </a:r>
          </a:p>
          <a:p>
            <a:r>
              <a:rPr lang="nl-NL" sz="1800" dirty="0">
                <a:solidFill>
                  <a:schemeClr val="bg1"/>
                </a:solidFill>
                <a:latin typeface="Courier" charset="0"/>
                <a:ea typeface="Courier" charset="0"/>
                <a:cs typeface="Courier" charset="0"/>
              </a:rPr>
              <a:t>    print('</a:t>
            </a:r>
            <a:r>
              <a:rPr lang="el-GR" sz="1800" dirty="0" err="1">
                <a:solidFill>
                  <a:schemeClr val="bg1"/>
                </a:solidFill>
                <a:latin typeface="Courier" charset="0"/>
                <a:ea typeface="Courier" charset="0"/>
                <a:cs typeface="Courier" charset="0"/>
              </a:rPr>
              <a:t>Γ.πλάτος</a:t>
            </a:r>
            <a:r>
              <a:rPr lang="el-GR" sz="1800" dirty="0">
                <a:solidFill>
                  <a:schemeClr val="bg1"/>
                </a:solidFill>
                <a:latin typeface="Courier" charset="0"/>
                <a:ea typeface="Courier" charset="0"/>
                <a:cs typeface="Courier" charset="0"/>
              </a:rPr>
              <a:t> </a:t>
            </a:r>
            <a:r>
              <a:rPr lang="nl-NL" sz="1800" dirty="0">
                <a:solidFill>
                  <a:schemeClr val="bg1"/>
                </a:solidFill>
                <a:latin typeface="Courier" charset="0"/>
                <a:ea typeface="Courier" charset="0"/>
                <a:cs typeface="Courier" charset="0"/>
              </a:rPr>
              <a:t>', lat, '</a:t>
            </a:r>
            <a:r>
              <a:rPr lang="el-GR" sz="1800" dirty="0" err="1">
                <a:solidFill>
                  <a:schemeClr val="bg1"/>
                </a:solidFill>
                <a:latin typeface="Courier" charset="0"/>
                <a:ea typeface="Courier" charset="0"/>
                <a:cs typeface="Courier" charset="0"/>
              </a:rPr>
              <a:t>Γ.μήκος</a:t>
            </a:r>
            <a:r>
              <a:rPr lang="el-GR" sz="1800" dirty="0">
                <a:solidFill>
                  <a:schemeClr val="bg1"/>
                </a:solidFill>
                <a:latin typeface="Courier" charset="0"/>
                <a:ea typeface="Courier" charset="0"/>
                <a:cs typeface="Courier" charset="0"/>
              </a:rPr>
              <a:t> </a:t>
            </a:r>
            <a:r>
              <a:rPr lang="nl-NL" sz="1800" dirty="0">
                <a:solidFill>
                  <a:schemeClr val="bg1"/>
                </a:solidFill>
                <a:latin typeface="Courier" charset="0"/>
                <a:ea typeface="Courier" charset="0"/>
                <a:cs typeface="Courier" charset="0"/>
              </a:rPr>
              <a:t>', lng)</a:t>
            </a:r>
          </a:p>
          <a:p>
            <a:r>
              <a:rPr lang="nl-NL" sz="1800" dirty="0">
                <a:solidFill>
                  <a:schemeClr val="bg1"/>
                </a:solidFill>
                <a:latin typeface="Courier" charset="0"/>
                <a:ea typeface="Courier" charset="0"/>
                <a:cs typeface="Courier" charset="0"/>
              </a:rPr>
              <a:t>    </a:t>
            </a:r>
            <a:r>
              <a:rPr lang="el-GR" sz="1800" dirty="0">
                <a:solidFill>
                  <a:schemeClr val="bg1"/>
                </a:solidFill>
                <a:latin typeface="Courier" charset="0"/>
                <a:ea typeface="Courier" charset="0"/>
                <a:cs typeface="Courier" charset="0"/>
              </a:rPr>
              <a:t>τοποθεσία</a:t>
            </a:r>
            <a:r>
              <a:rPr lang="nl-NL" sz="1800" dirty="0">
                <a:solidFill>
                  <a:schemeClr val="bg1"/>
                </a:solidFill>
                <a:latin typeface="Courier" charset="0"/>
                <a:ea typeface="Courier" charset="0"/>
                <a:cs typeface="Courier" charset="0"/>
              </a:rPr>
              <a:t> = js['results'][0]['formatted_address']</a:t>
            </a:r>
          </a:p>
          <a:p>
            <a:r>
              <a:rPr lang="nl-NL" sz="1800" dirty="0">
                <a:solidFill>
                  <a:schemeClr val="bg1"/>
                </a:solidFill>
                <a:latin typeface="Courier" charset="0"/>
                <a:ea typeface="Courier" charset="0"/>
                <a:cs typeface="Courier" charset="0"/>
              </a:rPr>
              <a:t>    print(</a:t>
            </a:r>
            <a:r>
              <a:rPr lang="el-GR" sz="1800" dirty="0">
                <a:solidFill>
                  <a:schemeClr val="bg1"/>
                </a:solidFill>
                <a:latin typeface="Courier" charset="0"/>
                <a:ea typeface="Courier" charset="0"/>
                <a:cs typeface="Courier" charset="0"/>
              </a:rPr>
              <a:t>τοποθεσία</a:t>
            </a:r>
            <a:r>
              <a:rPr lang="nl-NL" sz="1800" dirty="0">
                <a:solidFill>
                  <a:schemeClr val="bg1"/>
                </a:solidFill>
                <a:latin typeface="Courier" charset="0"/>
                <a:ea typeface="Courier" charset="0"/>
                <a:cs typeface="Courier" charset="0"/>
              </a:rPr>
              <a:t>)</a:t>
            </a:r>
            <a:endParaRPr lang="en-US" sz="1800" u="none" strike="noStrike" cap="none" dirty="0">
              <a:solidFill>
                <a:schemeClr val="bg1"/>
              </a:solidFill>
              <a:latin typeface="Courier" charset="0"/>
              <a:ea typeface="Courier" charset="0"/>
              <a:cs typeface="Courier" charset="0"/>
              <a:sym typeface="Courier New"/>
            </a:endParaRPr>
          </a:p>
        </p:txBody>
      </p:sp>
      <p:sp>
        <p:nvSpPr>
          <p:cNvPr id="610" name="Shape 610"/>
          <p:cNvSpPr txBox="1"/>
          <p:nvPr/>
        </p:nvSpPr>
        <p:spPr>
          <a:xfrm>
            <a:off x="12258150" y="7471982"/>
            <a:ext cx="331639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dirty="0" err="1">
                <a:solidFill>
                  <a:srgbClr val="FFFF00"/>
                </a:solidFill>
                <a:latin typeface="Courier"/>
                <a:ea typeface="Arial" charset="0"/>
                <a:cs typeface="Courier"/>
                <a:sym typeface="Cabin"/>
              </a:rPr>
              <a:t>geojson.py</a:t>
            </a:r>
            <a:endParaRPr lang="en-US" sz="3600" u="none" strike="noStrike" cap="none" dirty="0">
              <a:solidFill>
                <a:srgbClr val="FFFF00"/>
              </a:solidFill>
              <a:latin typeface="Courier"/>
              <a:ea typeface="Arial" charset="0"/>
              <a:cs typeface="Courier"/>
              <a:sym typeface="Cabin"/>
            </a:endParaRPr>
          </a:p>
        </p:txBody>
      </p:sp>
      <p:sp>
        <p:nvSpPr>
          <p:cNvPr id="611" name="Shape 611"/>
          <p:cNvSpPr txBox="1"/>
          <p:nvPr/>
        </p:nvSpPr>
        <p:spPr>
          <a:xfrm>
            <a:off x="9609222" y="3378150"/>
            <a:ext cx="6515228" cy="23876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l-GR" sz="2600" u="none" strike="noStrike" cap="none" dirty="0">
                <a:solidFill>
                  <a:srgbClr val="FF00FF"/>
                </a:solidFill>
                <a:latin typeface="Arial" charset="0"/>
                <a:ea typeface="Arial" charset="0"/>
                <a:cs typeface="Arial" charset="0"/>
                <a:sym typeface="Cabin"/>
              </a:rPr>
              <a:t>Εισάγετε τοποθεσία:</a:t>
            </a:r>
            <a:r>
              <a:rPr lang="en-US" sz="2600" u="none" strike="noStrike" cap="none" dirty="0">
                <a:solidFill>
                  <a:srgbClr val="FF00FF"/>
                </a:solidFill>
                <a:latin typeface="Arial" charset="0"/>
                <a:ea typeface="Arial" charset="0"/>
                <a:cs typeface="Arial" charset="0"/>
                <a:sym typeface="Cabin"/>
              </a:rPr>
              <a:t> Ann Arbor, MI</a:t>
            </a:r>
          </a:p>
          <a:p>
            <a:pPr marL="0" marR="0" lvl="0" indent="0" algn="l" rtl="0">
              <a:lnSpc>
                <a:spcPct val="100000"/>
              </a:lnSpc>
              <a:spcBef>
                <a:spcPts val="0"/>
              </a:spcBef>
              <a:spcAft>
                <a:spcPts val="0"/>
              </a:spcAft>
              <a:buClr>
                <a:srgbClr val="FF00FF"/>
              </a:buClr>
              <a:buSzPct val="25000"/>
              <a:buFont typeface="Cabin"/>
              <a:buNone/>
            </a:pPr>
            <a:r>
              <a:rPr lang="el-GR" sz="2600" u="none" strike="noStrike" cap="none" dirty="0">
                <a:solidFill>
                  <a:srgbClr val="FF00FF"/>
                </a:solidFill>
                <a:latin typeface="Arial" charset="0"/>
                <a:ea typeface="Arial" charset="0"/>
                <a:cs typeface="Arial" charset="0"/>
                <a:sym typeface="Cabin"/>
              </a:rPr>
              <a:t>Ανάκτηση</a:t>
            </a:r>
            <a:r>
              <a:rPr lang="en-US" sz="2600" u="none" strike="noStrike" cap="none" dirty="0">
                <a:solidFill>
                  <a:srgbClr val="FF00FF"/>
                </a:solidFill>
                <a:latin typeface="Arial" charset="0"/>
                <a:ea typeface="Arial" charset="0"/>
                <a:cs typeface="Arial" charset="0"/>
                <a:sym typeface="Cabin"/>
              </a:rPr>
              <a:t> http://maps.googleapis.com/...</a:t>
            </a:r>
          </a:p>
          <a:p>
            <a:pPr marL="0" marR="0" lvl="0" indent="0" algn="l" rtl="0">
              <a:lnSpc>
                <a:spcPct val="100000"/>
              </a:lnSpc>
              <a:spcBef>
                <a:spcPts val="0"/>
              </a:spcBef>
              <a:spcAft>
                <a:spcPts val="0"/>
              </a:spcAft>
              <a:buClr>
                <a:srgbClr val="FF00FF"/>
              </a:buClr>
              <a:buSzPct val="25000"/>
              <a:buFont typeface="Cabin"/>
              <a:buNone/>
            </a:pPr>
            <a:r>
              <a:rPr lang="el-GR" sz="2600" u="none" strike="noStrike" cap="none" dirty="0">
                <a:solidFill>
                  <a:srgbClr val="FF00FF"/>
                </a:solidFill>
                <a:latin typeface="Arial" charset="0"/>
                <a:ea typeface="Arial" charset="0"/>
                <a:cs typeface="Arial" charset="0"/>
                <a:sym typeface="Cabin"/>
              </a:rPr>
              <a:t>Ανακτήθηκαν</a:t>
            </a:r>
            <a:r>
              <a:rPr lang="en-US" sz="2600" u="none" strike="noStrike" cap="none" dirty="0">
                <a:solidFill>
                  <a:srgbClr val="FF00FF"/>
                </a:solidFill>
                <a:latin typeface="Arial" charset="0"/>
                <a:ea typeface="Arial" charset="0"/>
                <a:cs typeface="Arial" charset="0"/>
                <a:sym typeface="Cabin"/>
              </a:rPr>
              <a:t> 1669 </a:t>
            </a:r>
            <a:r>
              <a:rPr lang="el-GR" sz="2600" u="none" strike="noStrike" cap="none" dirty="0">
                <a:solidFill>
                  <a:srgbClr val="FF00FF"/>
                </a:solidFill>
                <a:latin typeface="Arial" charset="0"/>
                <a:ea typeface="Arial" charset="0"/>
                <a:cs typeface="Arial" charset="0"/>
                <a:sym typeface="Cabin"/>
              </a:rPr>
              <a:t>χαρακτήρες</a:t>
            </a:r>
            <a:endParaRPr lang="en-US" sz="2600" u="none" strike="noStrike" cap="none" dirty="0">
              <a:solidFill>
                <a:srgbClr val="FF00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l-GR" sz="2600" u="none" strike="noStrike" cap="none" dirty="0" err="1">
                <a:solidFill>
                  <a:srgbClr val="FF00FF"/>
                </a:solidFill>
                <a:latin typeface="Arial" charset="0"/>
                <a:ea typeface="Arial" charset="0"/>
                <a:cs typeface="Arial" charset="0"/>
                <a:sym typeface="Cabin"/>
              </a:rPr>
              <a:t>Γ.πλάτος</a:t>
            </a:r>
            <a:r>
              <a:rPr lang="en-US" sz="2600" u="none" strike="noStrike" cap="none" dirty="0">
                <a:solidFill>
                  <a:srgbClr val="FF00FF"/>
                </a:solidFill>
                <a:latin typeface="Arial" charset="0"/>
                <a:ea typeface="Arial" charset="0"/>
                <a:cs typeface="Arial" charset="0"/>
                <a:sym typeface="Cabin"/>
              </a:rPr>
              <a:t> 42.2808256 </a:t>
            </a:r>
            <a:r>
              <a:rPr lang="el-GR" sz="2600" u="none" strike="noStrike" cap="none" dirty="0" err="1">
                <a:solidFill>
                  <a:srgbClr val="FF00FF"/>
                </a:solidFill>
                <a:latin typeface="Arial" charset="0"/>
                <a:ea typeface="Arial" charset="0"/>
                <a:cs typeface="Arial" charset="0"/>
                <a:sym typeface="Cabin"/>
              </a:rPr>
              <a:t>Γ.μήκος</a:t>
            </a:r>
            <a:r>
              <a:rPr lang="el-GR" sz="2600" u="none" strike="noStrike" cap="none" dirty="0">
                <a:solidFill>
                  <a:srgbClr val="FF00FF"/>
                </a:solidFill>
                <a:latin typeface="Arial" charset="0"/>
                <a:ea typeface="Arial" charset="0"/>
                <a:cs typeface="Arial" charset="0"/>
                <a:sym typeface="Cabin"/>
              </a:rPr>
              <a:t> </a:t>
            </a:r>
            <a:r>
              <a:rPr lang="en-US" sz="2600" u="none" strike="noStrike" cap="none" dirty="0">
                <a:solidFill>
                  <a:srgbClr val="FF00FF"/>
                </a:solidFill>
                <a:latin typeface="Arial" charset="0"/>
                <a:ea typeface="Arial" charset="0"/>
                <a:cs typeface="Arial" charset="0"/>
                <a:sym typeface="Cabin"/>
              </a:rPr>
              <a:t> -83.7430378</a:t>
            </a:r>
          </a:p>
          <a:p>
            <a:pPr marL="0" marR="0" lvl="0" indent="0" algn="l" rtl="0">
              <a:lnSpc>
                <a:spcPct val="100000"/>
              </a:lnSpc>
              <a:spcBef>
                <a:spcPts val="0"/>
              </a:spcBef>
              <a:spcAft>
                <a:spcPts val="0"/>
              </a:spcAft>
              <a:buClr>
                <a:srgbClr val="FF00FF"/>
              </a:buClr>
              <a:buSzPct val="25000"/>
              <a:buFont typeface="Cabin"/>
              <a:buNone/>
            </a:pPr>
            <a:r>
              <a:rPr lang="en-US" sz="2600" u="none" strike="noStrike" cap="none" dirty="0">
                <a:solidFill>
                  <a:srgbClr val="FF00FF"/>
                </a:solidFill>
                <a:latin typeface="Arial" charset="0"/>
                <a:ea typeface="Arial" charset="0"/>
                <a:cs typeface="Arial" charset="0"/>
                <a:sym typeface="Cabin"/>
              </a:rPr>
              <a:t>Ann Arbor, MI, USA</a:t>
            </a:r>
          </a:p>
          <a:p>
            <a:pPr marL="0" marR="0" lvl="0" indent="0" algn="l" rtl="0">
              <a:lnSpc>
                <a:spcPct val="100000"/>
              </a:lnSpc>
              <a:spcBef>
                <a:spcPts val="0"/>
              </a:spcBef>
              <a:spcAft>
                <a:spcPts val="0"/>
              </a:spcAft>
              <a:buClr>
                <a:srgbClr val="FF00FF"/>
              </a:buClr>
              <a:buSzPct val="25000"/>
              <a:buFont typeface="Cabin"/>
              <a:buNone/>
            </a:pPr>
            <a:r>
              <a:rPr lang="el-GR" sz="2600" u="none" strike="noStrike" cap="none" dirty="0">
                <a:solidFill>
                  <a:srgbClr val="FF00FF"/>
                </a:solidFill>
                <a:latin typeface="Arial" charset="0"/>
                <a:ea typeface="Arial" charset="0"/>
                <a:cs typeface="Arial" charset="0"/>
                <a:sym typeface="Cabin"/>
              </a:rPr>
              <a:t>Εισάγετε τοποθεσία </a:t>
            </a:r>
            <a:r>
              <a:rPr lang="en-US" sz="2600" u="none" strike="noStrike" cap="none" dirty="0">
                <a:solidFill>
                  <a:srgbClr val="FF00FF"/>
                </a:solidFill>
                <a:latin typeface="Arial" charset="0"/>
                <a:ea typeface="Arial" charset="0"/>
                <a:cs typeface="Arial" charset="0"/>
                <a:sym typeface="Cabin"/>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Ασφάλεια API και περιορισμός </a:t>
            </a:r>
            <a:r>
              <a:rPr lang="el-GR" sz="7600" dirty="0">
                <a:solidFill>
                  <a:srgbClr val="FFD966"/>
                </a:solidFill>
                <a:latin typeface="Arial" charset="0"/>
                <a:ea typeface="Arial" charset="0"/>
                <a:cs typeface="Arial" charset="0"/>
                <a:sym typeface="Cabin"/>
              </a:rPr>
              <a:t>πρόσβασης</a:t>
            </a:r>
            <a:endParaRPr lang="en-US" sz="7600" u="none" strike="noStrike" cap="none" dirty="0">
              <a:solidFill>
                <a:srgbClr val="FFD966"/>
              </a:solidFill>
              <a:latin typeface="Arial" charset="0"/>
              <a:ea typeface="Arial" charset="0"/>
              <a:cs typeface="Arial" charset="0"/>
              <a:sym typeface="Cabin"/>
            </a:endParaRPr>
          </a:p>
        </p:txBody>
      </p:sp>
      <p:sp>
        <p:nvSpPr>
          <p:cNvPr id="617" name="Shape 617"/>
          <p:cNvSpPr txBox="1">
            <a:spLocks noGrp="1"/>
          </p:cNvSpPr>
          <p:nvPr>
            <p:ph type="body" idx="1"/>
          </p:nvPr>
        </p:nvSpPr>
        <p:spPr>
          <a:xfrm>
            <a:off x="491958" y="2603500"/>
            <a:ext cx="15272084" cy="57023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υπολογιστικοί πόροι για την εκτέλεση αυτών των API δεν είναι «</a:t>
            </a:r>
            <a:r>
              <a:rPr lang="el-GR" sz="3600" dirty="0">
                <a:solidFill>
                  <a:schemeClr val="lt1"/>
                </a:solidFill>
                <a:latin typeface="Arial" charset="0"/>
                <a:ea typeface="Arial" charset="0"/>
                <a:cs typeface="Arial" charset="0"/>
                <a:sym typeface="Cabin"/>
              </a:rPr>
              <a:t>ανέξοδοι»</a:t>
            </a:r>
            <a:endParaRPr lang="en-US" sz="3600"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Τα δεδομένα που παρέχονται από αυτά τα API είναι συνήθως πολύτιμα</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a:t>
            </a:r>
            <a:r>
              <a:rPr lang="el-GR" sz="3600" u="none" strike="noStrike" cap="none" dirty="0" err="1">
                <a:solidFill>
                  <a:schemeClr val="lt1"/>
                </a:solidFill>
                <a:latin typeface="Arial" charset="0"/>
                <a:ea typeface="Arial" charset="0"/>
                <a:cs typeface="Arial" charset="0"/>
                <a:sym typeface="Cabin"/>
              </a:rPr>
              <a:t>πάροχοι</a:t>
            </a:r>
            <a:r>
              <a:rPr lang="el-GR" sz="3600" u="none" strike="noStrike" cap="none" dirty="0">
                <a:solidFill>
                  <a:schemeClr val="lt1"/>
                </a:solidFill>
                <a:latin typeface="Arial" charset="0"/>
                <a:ea typeface="Arial" charset="0"/>
                <a:cs typeface="Arial" charset="0"/>
                <a:sym typeface="Cabin"/>
              </a:rPr>
              <a:t> δεδομένων ενδέχεται να περιορίσουν τον αριθμό αιτημάτων ανά ημέρα, να απαιτούν ένα «κλειδί» API ή ακόμη και να χρεώνουν τη χρήση</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Μπορεί να αλλάξουν τους κανόνες καθώς τα πράγματα εξελίσσονται</a:t>
            </a:r>
            <a:r>
              <a:rPr lang="en-US" sz="3600" u="none" strike="noStrike" cap="none" dirty="0">
                <a:solidFill>
                  <a:schemeClr val="lt1"/>
                </a:solidFill>
                <a:latin typeface="Arial" charset="0"/>
                <a:ea typeface="Arial" charset="0"/>
                <a:cs typeface="Arial" charset="0"/>
                <a:sym typeface="Cabin"/>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Shape 622"/>
          <p:cNvPicPr preferRelativeResize="0"/>
          <p:nvPr/>
        </p:nvPicPr>
        <p:blipFill rotWithShape="1">
          <a:blip r:embed="rId3">
            <a:alphaModFix/>
          </a:blip>
          <a:srcRect/>
          <a:stretch/>
        </p:blipFill>
        <p:spPr>
          <a:xfrm>
            <a:off x="800100" y="1231900"/>
            <a:ext cx="14643100" cy="69595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Shape 627"/>
          <p:cNvPicPr preferRelativeResize="0"/>
          <p:nvPr/>
        </p:nvPicPr>
        <p:blipFill rotWithShape="1">
          <a:blip r:embed="rId3">
            <a:alphaModFix/>
          </a:blip>
          <a:srcRect/>
          <a:stretch/>
        </p:blipFill>
        <p:spPr>
          <a:xfrm>
            <a:off x="2639683" y="724618"/>
            <a:ext cx="10852030" cy="766025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Shape 632"/>
          <p:cNvPicPr preferRelativeResize="0"/>
          <p:nvPr/>
        </p:nvPicPr>
        <p:blipFill rotWithShape="1">
          <a:blip r:embed="rId3">
            <a:alphaModFix/>
          </a:blip>
          <a:srcRect/>
          <a:stretch/>
        </p:blipFill>
        <p:spPr>
          <a:xfrm>
            <a:off x="2656936" y="759125"/>
            <a:ext cx="10696756" cy="76257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Shape 637"/>
          <p:cNvPicPr preferRelativeResize="0"/>
          <p:nvPr/>
        </p:nvPicPr>
        <p:blipFill rotWithShape="1">
          <a:blip r:embed="rId3">
            <a:alphaModFix/>
          </a:blip>
          <a:srcRect/>
          <a:stretch/>
        </p:blipFill>
        <p:spPr>
          <a:xfrm>
            <a:off x="2743200" y="931652"/>
            <a:ext cx="11214340" cy="740146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p:nvPr/>
        </p:nvSpPr>
        <p:spPr>
          <a:xfrm>
            <a:off x="549275" y="269366"/>
            <a:ext cx="10716823" cy="8446535"/>
          </a:xfrm>
          <a:prstGeom prst="rect">
            <a:avLst/>
          </a:prstGeom>
          <a:noFill/>
          <a:ln>
            <a:noFill/>
          </a:ln>
        </p:spPr>
        <p:txBody>
          <a:bodyPr lIns="0" tIns="0" rIns="0" bIns="0" anchor="ctr" anchorCtr="0">
            <a:noAutofit/>
          </a:bodyPr>
          <a:lstStyle/>
          <a:p>
            <a:r>
              <a:rPr lang="en-US" sz="2200" dirty="0">
                <a:solidFill>
                  <a:schemeClr val="bg1"/>
                </a:solidFill>
                <a:latin typeface="Courier" charset="0"/>
                <a:ea typeface="Courier" charset="0"/>
                <a:cs typeface="Courier" charset="0"/>
              </a:rPr>
              <a:t>import </a:t>
            </a:r>
            <a:r>
              <a:rPr lang="en-US" sz="2200" dirty="0" err="1">
                <a:solidFill>
                  <a:schemeClr val="bg1"/>
                </a:solidFill>
                <a:latin typeface="Courier" charset="0"/>
                <a:ea typeface="Courier" charset="0"/>
                <a:cs typeface="Courier" charset="0"/>
              </a:rPr>
              <a:t>urllib.request</a:t>
            </a:r>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urllib.parse</a:t>
            </a:r>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urllib.error</a:t>
            </a:r>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import </a:t>
            </a:r>
            <a:r>
              <a:rPr lang="en-US" sz="2200" dirty="0" err="1">
                <a:solidFill>
                  <a:schemeClr val="bg1"/>
                </a:solidFill>
                <a:latin typeface="Courier" charset="0"/>
                <a:ea typeface="Courier" charset="0"/>
                <a:cs typeface="Courier" charset="0"/>
              </a:rPr>
              <a:t>twurl</a:t>
            </a:r>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import </a:t>
            </a:r>
            <a:r>
              <a:rPr lang="en-US" sz="2200" dirty="0" err="1">
                <a:solidFill>
                  <a:schemeClr val="bg1"/>
                </a:solidFill>
                <a:latin typeface="Courier" charset="0"/>
                <a:ea typeface="Courier" charset="0"/>
                <a:cs typeface="Courier" charset="0"/>
              </a:rPr>
              <a:t>json</a:t>
            </a:r>
            <a:endParaRPr lang="en-US" sz="2200" dirty="0">
              <a:solidFill>
                <a:schemeClr val="bg1"/>
              </a:solidFill>
              <a:latin typeface="Courier" charset="0"/>
              <a:ea typeface="Courier" charset="0"/>
              <a:cs typeface="Courier" charset="0"/>
            </a:endParaRP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TWITTER_URL = 'https://</a:t>
            </a:r>
            <a:r>
              <a:rPr lang="en-US" sz="2200" dirty="0" err="1">
                <a:solidFill>
                  <a:schemeClr val="bg1"/>
                </a:solidFill>
                <a:latin typeface="Courier" charset="0"/>
                <a:ea typeface="Courier" charset="0"/>
                <a:cs typeface="Courier" charset="0"/>
              </a:rPr>
              <a:t>api.twitter.com</a:t>
            </a:r>
            <a:r>
              <a:rPr lang="en-US" sz="2200" dirty="0">
                <a:solidFill>
                  <a:schemeClr val="bg1"/>
                </a:solidFill>
                <a:latin typeface="Courier" charset="0"/>
                <a:ea typeface="Courier" charset="0"/>
                <a:cs typeface="Courier" charset="0"/>
              </a:rPr>
              <a:t>/1.1/friends/</a:t>
            </a:r>
            <a:r>
              <a:rPr lang="en-US" sz="2200" dirty="0" err="1">
                <a:solidFill>
                  <a:schemeClr val="bg1"/>
                </a:solidFill>
                <a:latin typeface="Courier" charset="0"/>
                <a:ea typeface="Courier" charset="0"/>
                <a:cs typeface="Courier" charset="0"/>
              </a:rPr>
              <a:t>list.json</a:t>
            </a:r>
            <a:r>
              <a:rPr lang="en-US" sz="2200" dirty="0">
                <a:solidFill>
                  <a:schemeClr val="bg1"/>
                </a:solidFill>
                <a:latin typeface="Courier" charset="0"/>
                <a:ea typeface="Courier" charset="0"/>
                <a:cs typeface="Courier" charset="0"/>
              </a:rPr>
              <a:t>'</a:t>
            </a: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while True:</a:t>
            </a:r>
          </a:p>
          <a:p>
            <a:r>
              <a:rPr lang="ro-RO" sz="2200" dirty="0">
                <a:solidFill>
                  <a:schemeClr val="bg1"/>
                </a:solidFill>
                <a:latin typeface="Courier" charset="0"/>
                <a:ea typeface="Courier" charset="0"/>
                <a:cs typeface="Courier" charset="0"/>
              </a:rPr>
              <a:t>    print('')</a:t>
            </a:r>
          </a:p>
          <a:p>
            <a:r>
              <a:rPr lang="ro-RO" sz="2200" dirty="0">
                <a:solidFill>
                  <a:schemeClr val="bg1"/>
                </a:solidFill>
                <a:latin typeface="Courier" charset="0"/>
                <a:ea typeface="Courier" charset="0"/>
                <a:cs typeface="Courier" charset="0"/>
              </a:rPr>
              <a:t>    acct = input('</a:t>
            </a:r>
            <a:r>
              <a:rPr lang="el-GR" sz="2200" dirty="0">
                <a:solidFill>
                  <a:schemeClr val="bg1"/>
                </a:solidFill>
                <a:latin typeface="Courier" charset="0"/>
                <a:ea typeface="Courier" charset="0"/>
                <a:cs typeface="Courier" charset="0"/>
              </a:rPr>
              <a:t>Εισάγετε τον λογαριασμό </a:t>
            </a:r>
            <a:r>
              <a:rPr lang="ro-RO" sz="2200" dirty="0">
                <a:solidFill>
                  <a:schemeClr val="bg1"/>
                </a:solidFill>
                <a:latin typeface="Courier" charset="0"/>
                <a:ea typeface="Courier" charset="0"/>
                <a:cs typeface="Courier" charset="0"/>
              </a:rPr>
              <a:t>Twitter:')</a:t>
            </a:r>
          </a:p>
          <a:p>
            <a:r>
              <a:rPr lang="en-US" sz="2200" dirty="0">
                <a:solidFill>
                  <a:schemeClr val="bg1"/>
                </a:solidFill>
                <a:latin typeface="Courier" charset="0"/>
                <a:ea typeface="Courier" charset="0"/>
                <a:cs typeface="Courier" charset="0"/>
              </a:rPr>
              <a:t>    if (</a:t>
            </a:r>
            <a:r>
              <a:rPr lang="en-US" sz="2200" dirty="0" err="1">
                <a:solidFill>
                  <a:schemeClr val="bg1"/>
                </a:solidFill>
                <a:latin typeface="Courier" charset="0"/>
                <a:ea typeface="Courier" charset="0"/>
                <a:cs typeface="Courier" charset="0"/>
              </a:rPr>
              <a:t>len</a:t>
            </a:r>
            <a:r>
              <a:rPr lang="en-US" sz="2200" dirty="0">
                <a:solidFill>
                  <a:schemeClr val="bg1"/>
                </a:solidFill>
                <a:latin typeface="Courier" charset="0"/>
                <a:ea typeface="Courier" charset="0"/>
                <a:cs typeface="Courier" charset="0"/>
              </a:rPr>
              <a:t>(acct) &lt; 1): break</a:t>
            </a:r>
          </a:p>
          <a:p>
            <a:r>
              <a:rPr lang="en-US" sz="2200" dirty="0">
                <a:solidFill>
                  <a:srgbClr val="00FA00"/>
                </a:solidFill>
                <a:latin typeface="Courier" charset="0"/>
                <a:ea typeface="Courier" charset="0"/>
                <a:cs typeface="Courier" charset="0"/>
              </a:rPr>
              <a:t>    </a:t>
            </a:r>
            <a:r>
              <a:rPr lang="en-US" sz="2200" dirty="0" err="1">
                <a:solidFill>
                  <a:srgbClr val="00FA00"/>
                </a:solidFill>
                <a:latin typeface="Courier" charset="0"/>
                <a:ea typeface="Courier" charset="0"/>
                <a:cs typeface="Courier" charset="0"/>
              </a:rPr>
              <a:t>url</a:t>
            </a:r>
            <a:r>
              <a:rPr lang="en-US" sz="2200" dirty="0">
                <a:solidFill>
                  <a:srgbClr val="00FA00"/>
                </a:solidFill>
                <a:latin typeface="Courier" charset="0"/>
                <a:ea typeface="Courier" charset="0"/>
                <a:cs typeface="Courier" charset="0"/>
              </a:rPr>
              <a:t> = </a:t>
            </a:r>
            <a:r>
              <a:rPr lang="en-US" sz="2200" dirty="0" err="1">
                <a:solidFill>
                  <a:srgbClr val="00FA00"/>
                </a:solidFill>
                <a:latin typeface="Courier" charset="0"/>
                <a:ea typeface="Courier" charset="0"/>
                <a:cs typeface="Courier" charset="0"/>
              </a:rPr>
              <a:t>twurl.augment</a:t>
            </a:r>
            <a:r>
              <a:rPr lang="en-US" sz="2200" dirty="0">
                <a:solidFill>
                  <a:srgbClr val="00FA00"/>
                </a:solidFill>
                <a:latin typeface="Courier" charset="0"/>
                <a:ea typeface="Courier" charset="0"/>
                <a:cs typeface="Courier" charset="0"/>
              </a:rPr>
              <a:t>(TWITTER_URL,</a:t>
            </a:r>
          </a:p>
          <a:p>
            <a:r>
              <a:rPr lang="en-US" sz="2200" dirty="0">
                <a:solidFill>
                  <a:srgbClr val="00FA00"/>
                </a:solidFill>
                <a:latin typeface="Courier" charset="0"/>
                <a:ea typeface="Courier" charset="0"/>
                <a:cs typeface="Courier" charset="0"/>
              </a:rPr>
              <a:t>                        {'</a:t>
            </a:r>
            <a:r>
              <a:rPr lang="en-US" sz="2200" dirty="0" err="1">
                <a:solidFill>
                  <a:srgbClr val="00FA00"/>
                </a:solidFill>
                <a:latin typeface="Courier" charset="0"/>
                <a:ea typeface="Courier" charset="0"/>
                <a:cs typeface="Courier" charset="0"/>
              </a:rPr>
              <a:t>screen_name</a:t>
            </a:r>
            <a:r>
              <a:rPr lang="en-US" sz="2200" dirty="0">
                <a:solidFill>
                  <a:srgbClr val="00FA00"/>
                </a:solidFill>
                <a:latin typeface="Courier" charset="0"/>
                <a:ea typeface="Courier" charset="0"/>
                <a:cs typeface="Courier" charset="0"/>
              </a:rPr>
              <a:t>': acct, 'count': '5'})</a:t>
            </a:r>
          </a:p>
          <a:p>
            <a:r>
              <a:rPr lang="en-US" sz="2200" dirty="0">
                <a:solidFill>
                  <a:schemeClr val="bg1"/>
                </a:solidFill>
                <a:latin typeface="Courier" charset="0"/>
                <a:ea typeface="Courier" charset="0"/>
                <a:cs typeface="Courier" charset="0"/>
              </a:rPr>
              <a:t>    print(</a:t>
            </a:r>
            <a:r>
              <a:rPr lang="ro-RO" sz="2200" dirty="0">
                <a:solidFill>
                  <a:schemeClr val="bg1"/>
                </a:solidFill>
                <a:latin typeface="Courier" charset="0"/>
                <a:ea typeface="Courier" charset="0"/>
                <a:cs typeface="Courier" charset="0"/>
              </a:rPr>
              <a:t>'</a:t>
            </a:r>
            <a:r>
              <a:rPr lang="el-GR" sz="2200" dirty="0">
                <a:solidFill>
                  <a:schemeClr val="bg1"/>
                </a:solidFill>
                <a:latin typeface="Courier" charset="0"/>
                <a:ea typeface="Courier" charset="0"/>
                <a:cs typeface="Courier" charset="0"/>
              </a:rPr>
              <a:t>Ανάκτηση</a:t>
            </a:r>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url</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connection = </a:t>
            </a:r>
            <a:r>
              <a:rPr lang="en-US" sz="2200" dirty="0" err="1">
                <a:solidFill>
                  <a:schemeClr val="bg1"/>
                </a:solidFill>
                <a:latin typeface="Courier" charset="0"/>
                <a:ea typeface="Courier" charset="0"/>
                <a:cs typeface="Courier" charset="0"/>
              </a:rPr>
              <a:t>urllib.request.urlopen</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url</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data = </a:t>
            </a:r>
            <a:r>
              <a:rPr lang="en-US" sz="2200" dirty="0" err="1">
                <a:solidFill>
                  <a:schemeClr val="bg1"/>
                </a:solidFill>
                <a:latin typeface="Courier" charset="0"/>
                <a:ea typeface="Courier" charset="0"/>
                <a:cs typeface="Courier" charset="0"/>
              </a:rPr>
              <a:t>connection.read</a:t>
            </a:r>
            <a:r>
              <a:rPr lang="en-US" sz="2200" dirty="0">
                <a:solidFill>
                  <a:schemeClr val="bg1"/>
                </a:solidFill>
                <a:latin typeface="Courier" charset="0"/>
                <a:ea typeface="Courier" charset="0"/>
                <a:cs typeface="Courier" charset="0"/>
              </a:rPr>
              <a:t>().decode()</a:t>
            </a:r>
          </a:p>
          <a:p>
            <a:r>
              <a:rPr lang="en-US" sz="2200" dirty="0">
                <a:solidFill>
                  <a:schemeClr val="bg1"/>
                </a:solidFill>
                <a:latin typeface="Courier" charset="0"/>
                <a:ea typeface="Courier" charset="0"/>
                <a:cs typeface="Courier" charset="0"/>
              </a:rPr>
              <a:t>    headers = </a:t>
            </a:r>
            <a:r>
              <a:rPr lang="en-US" sz="2200" dirty="0" err="1">
                <a:solidFill>
                  <a:schemeClr val="bg1"/>
                </a:solidFill>
                <a:latin typeface="Courier" charset="0"/>
                <a:ea typeface="Courier" charset="0"/>
                <a:cs typeface="Courier" charset="0"/>
              </a:rPr>
              <a:t>dict</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connection.getheaders</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print(</a:t>
            </a:r>
            <a:r>
              <a:rPr lang="ro-RO" sz="2200" dirty="0">
                <a:solidFill>
                  <a:schemeClr val="bg1"/>
                </a:solidFill>
                <a:latin typeface="Courier" charset="0"/>
                <a:ea typeface="Courier" charset="0"/>
                <a:cs typeface="Courier" charset="0"/>
              </a:rPr>
              <a:t>'</a:t>
            </a:r>
            <a:r>
              <a:rPr lang="el-GR" sz="2200" dirty="0">
                <a:solidFill>
                  <a:schemeClr val="bg1"/>
                </a:solidFill>
                <a:latin typeface="Courier" charset="0"/>
                <a:ea typeface="Courier" charset="0"/>
                <a:cs typeface="Courier" charset="0"/>
              </a:rPr>
              <a:t>Απομένουν</a:t>
            </a:r>
            <a:r>
              <a:rPr lang="en-US" sz="2200" dirty="0">
                <a:solidFill>
                  <a:schemeClr val="bg1"/>
                </a:solidFill>
                <a:latin typeface="Courier" charset="0"/>
                <a:ea typeface="Courier" charset="0"/>
                <a:cs typeface="Courier" charset="0"/>
              </a:rPr>
              <a:t>', headers['x-rate-limit-remaining'])</a:t>
            </a:r>
          </a:p>
          <a:p>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js</a:t>
            </a:r>
            <a:r>
              <a:rPr lang="en-US" sz="2200" dirty="0">
                <a:solidFill>
                  <a:schemeClr val="bg1"/>
                </a:solidFill>
                <a:latin typeface="Courier" charset="0"/>
                <a:ea typeface="Courier" charset="0"/>
                <a:cs typeface="Courier" charset="0"/>
              </a:rPr>
              <a:t> = </a:t>
            </a:r>
            <a:r>
              <a:rPr lang="en-US" sz="2200" dirty="0" err="1">
                <a:solidFill>
                  <a:schemeClr val="bg1"/>
                </a:solidFill>
                <a:latin typeface="Courier" charset="0"/>
                <a:ea typeface="Courier" charset="0"/>
                <a:cs typeface="Courier" charset="0"/>
              </a:rPr>
              <a:t>json.loads</a:t>
            </a:r>
            <a:r>
              <a:rPr lang="en-US" sz="2200" dirty="0">
                <a:solidFill>
                  <a:schemeClr val="bg1"/>
                </a:solidFill>
                <a:latin typeface="Courier" charset="0"/>
                <a:ea typeface="Courier" charset="0"/>
                <a:cs typeface="Courier" charset="0"/>
              </a:rPr>
              <a:t>(data)</a:t>
            </a:r>
          </a:p>
          <a:p>
            <a:r>
              <a:rPr lang="en-US" sz="2200" dirty="0">
                <a:solidFill>
                  <a:schemeClr val="bg1"/>
                </a:solidFill>
                <a:latin typeface="Courier" charset="0"/>
                <a:ea typeface="Courier" charset="0"/>
                <a:cs typeface="Courier" charset="0"/>
              </a:rPr>
              <a:t>    print(</a:t>
            </a:r>
            <a:r>
              <a:rPr lang="en-US" sz="2200" dirty="0" err="1">
                <a:solidFill>
                  <a:schemeClr val="bg1"/>
                </a:solidFill>
                <a:latin typeface="Courier" charset="0"/>
                <a:ea typeface="Courier" charset="0"/>
                <a:cs typeface="Courier" charset="0"/>
              </a:rPr>
              <a:t>json.dumps</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js</a:t>
            </a:r>
            <a:r>
              <a:rPr lang="en-US" sz="2200" dirty="0">
                <a:solidFill>
                  <a:schemeClr val="bg1"/>
                </a:solidFill>
                <a:latin typeface="Courier" charset="0"/>
                <a:ea typeface="Courier" charset="0"/>
                <a:cs typeface="Courier" charset="0"/>
              </a:rPr>
              <a:t>, indent=4))</a:t>
            </a: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    for u in </a:t>
            </a:r>
            <a:r>
              <a:rPr lang="en-US" sz="2200" dirty="0" err="1">
                <a:solidFill>
                  <a:schemeClr val="bg1"/>
                </a:solidFill>
                <a:latin typeface="Courier" charset="0"/>
                <a:ea typeface="Courier" charset="0"/>
                <a:cs typeface="Courier" charset="0"/>
              </a:rPr>
              <a:t>js</a:t>
            </a:r>
            <a:r>
              <a:rPr lang="en-US" sz="2200" dirty="0">
                <a:solidFill>
                  <a:schemeClr val="bg1"/>
                </a:solidFill>
                <a:latin typeface="Courier" charset="0"/>
                <a:ea typeface="Courier" charset="0"/>
                <a:cs typeface="Courier" charset="0"/>
              </a:rPr>
              <a:t>['users']:</a:t>
            </a:r>
          </a:p>
          <a:p>
            <a:r>
              <a:rPr lang="en-US" sz="2200" dirty="0">
                <a:solidFill>
                  <a:schemeClr val="bg1"/>
                </a:solidFill>
                <a:latin typeface="Courier" charset="0"/>
                <a:ea typeface="Courier" charset="0"/>
                <a:cs typeface="Courier" charset="0"/>
              </a:rPr>
              <a:t>        print(u['</a:t>
            </a:r>
            <a:r>
              <a:rPr lang="en-US" sz="2200" dirty="0" err="1">
                <a:solidFill>
                  <a:schemeClr val="bg1"/>
                </a:solidFill>
                <a:latin typeface="Courier" charset="0"/>
                <a:ea typeface="Courier" charset="0"/>
                <a:cs typeface="Courier" charset="0"/>
              </a:rPr>
              <a:t>screen_name</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s = u['status']['text']</a:t>
            </a:r>
          </a:p>
          <a:p>
            <a:r>
              <a:rPr lang="ro-RO" sz="2200" dirty="0">
                <a:solidFill>
                  <a:schemeClr val="bg1"/>
                </a:solidFill>
                <a:latin typeface="Courier" charset="0"/>
                <a:ea typeface="Courier" charset="0"/>
                <a:cs typeface="Courier" charset="0"/>
              </a:rPr>
              <a:t>        print('  ', s[:50])</a:t>
            </a:r>
            <a:endParaRPr lang="en-US" sz="2200" u="none" strike="noStrike" cap="none" dirty="0">
              <a:solidFill>
                <a:schemeClr val="bg1"/>
              </a:solidFill>
              <a:latin typeface="Courier" charset="0"/>
              <a:ea typeface="Courier" charset="0"/>
              <a:cs typeface="Courier" charset="0"/>
              <a:sym typeface="Courier New"/>
            </a:endParaRPr>
          </a:p>
        </p:txBody>
      </p:sp>
      <p:sp>
        <p:nvSpPr>
          <p:cNvPr id="643" name="Shape 643"/>
          <p:cNvSpPr txBox="1"/>
          <p:nvPr/>
        </p:nvSpPr>
        <p:spPr>
          <a:xfrm>
            <a:off x="12247773" y="895350"/>
            <a:ext cx="35305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400" b="0" i="0" u="none" strike="noStrike" cap="none">
                <a:solidFill>
                  <a:srgbClr val="FFFF00"/>
                </a:solidFill>
                <a:latin typeface="Courier"/>
                <a:ea typeface="Courier New"/>
                <a:cs typeface="Courier"/>
                <a:sym typeface="Courier New"/>
              </a:rPr>
              <a:t>twitter2.py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p:nvPr/>
        </p:nvSpPr>
        <p:spPr>
          <a:xfrm>
            <a:off x="549275" y="404049"/>
            <a:ext cx="11044627" cy="84121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l-GR" sz="1600" b="1" i="0" u="none" strike="noStrike" cap="none" dirty="0">
                <a:solidFill>
                  <a:schemeClr val="lt1"/>
                </a:solidFill>
                <a:latin typeface="Courier New"/>
                <a:ea typeface="Courier New"/>
                <a:cs typeface="Courier New"/>
                <a:sym typeface="Courier New"/>
              </a:rPr>
              <a:t>Εισάγετε τον λογαριασμό </a:t>
            </a:r>
            <a:r>
              <a:rPr lang="en-US" sz="1600" b="1" i="0" u="none" strike="noStrike" cap="none" dirty="0" err="1">
                <a:solidFill>
                  <a:schemeClr val="lt1"/>
                </a:solidFill>
                <a:latin typeface="Courier New"/>
                <a:ea typeface="Courier New"/>
                <a:cs typeface="Courier New"/>
                <a:sym typeface="Courier New"/>
              </a:rPr>
              <a:t>Twitter:drchuck</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l-GR" sz="1600" dirty="0">
                <a:solidFill>
                  <a:schemeClr val="bg1"/>
                </a:solidFill>
                <a:latin typeface="Courier" charset="0"/>
                <a:ea typeface="Courier" charset="0"/>
                <a:cs typeface="Courier" charset="0"/>
              </a:rPr>
              <a:t>Ανάκτηση</a:t>
            </a:r>
            <a:r>
              <a:rPr lang="en-US" sz="1600" b="1" i="0" u="none" strike="noStrike" cap="none" dirty="0">
                <a:solidFill>
                  <a:schemeClr val="lt1"/>
                </a:solidFill>
                <a:latin typeface="Courier New"/>
                <a:ea typeface="Courier New"/>
                <a:cs typeface="Courier New"/>
                <a:sym typeface="Courier New"/>
              </a:rPr>
              <a:t> https://api.twitter.com/1.1/friends ...</a:t>
            </a:r>
          </a:p>
          <a:p>
            <a:pPr marL="0" marR="0" lvl="0" indent="0" algn="l" rtl="0">
              <a:lnSpc>
                <a:spcPct val="100000"/>
              </a:lnSpc>
              <a:spcBef>
                <a:spcPts val="0"/>
              </a:spcBef>
              <a:spcAft>
                <a:spcPts val="0"/>
              </a:spcAft>
              <a:buClr>
                <a:schemeClr val="lt1"/>
              </a:buClr>
              <a:buSzPct val="25000"/>
              <a:buFont typeface="Courier New"/>
              <a:buNone/>
            </a:pPr>
            <a:r>
              <a:rPr lang="el-GR" sz="1600" dirty="0">
                <a:solidFill>
                  <a:schemeClr val="bg1"/>
                </a:solidFill>
                <a:latin typeface="Courier" charset="0"/>
                <a:ea typeface="Courier" charset="0"/>
                <a:cs typeface="Courier" charset="0"/>
              </a:rPr>
              <a:t>Απομένουν</a:t>
            </a:r>
            <a:r>
              <a:rPr lang="en-US" sz="1600" b="1" i="0" u="none" strike="noStrike" cap="none" dirty="0">
                <a:solidFill>
                  <a:schemeClr val="lt1"/>
                </a:solidFill>
                <a:latin typeface="Courier New"/>
                <a:ea typeface="Courier New"/>
                <a:cs typeface="Courier New"/>
                <a:sym typeface="Courier New"/>
              </a:rPr>
              <a:t> 14</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"users":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"status":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"text": "@</a:t>
            </a:r>
            <a:r>
              <a:rPr lang="en-US" sz="1600" b="1" i="0" u="none" strike="noStrike" cap="none" dirty="0" err="1">
                <a:solidFill>
                  <a:schemeClr val="lt1"/>
                </a:solidFill>
                <a:latin typeface="Courier New"/>
                <a:ea typeface="Courier New"/>
                <a:cs typeface="Courier New"/>
                <a:sym typeface="Courier New"/>
              </a:rPr>
              <a:t>jazzychad</a:t>
            </a:r>
            <a:r>
              <a:rPr lang="en-US" sz="1600" b="1" i="0" u="none" strike="noStrike" cap="none" dirty="0">
                <a:solidFill>
                  <a:schemeClr val="lt1"/>
                </a:solidFill>
                <a:latin typeface="Courier New"/>
                <a:ea typeface="Courier New"/>
                <a:cs typeface="Courier New"/>
                <a:sym typeface="Courier New"/>
              </a:rPr>
              <a:t> I just bought one .__.",</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created_at</a:t>
            </a:r>
            <a:r>
              <a:rPr lang="en-US" sz="1600" b="1" i="0" u="none" strike="noStrike" cap="none" dirty="0">
                <a:solidFill>
                  <a:schemeClr val="lt1"/>
                </a:solidFill>
                <a:latin typeface="Courier New"/>
                <a:ea typeface="Courier New"/>
                <a:cs typeface="Courier New"/>
                <a:sym typeface="Courier New"/>
              </a:rPr>
              <a:t>": "Fri Sep 20 08:36:34 +0000 2013",</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"location": "San Francisco, California",</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screen_name</a:t>
            </a: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leahculver</a:t>
            </a: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"name": "Leah Culver",</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"status":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"text": "RT @WSJ: Big employers like Google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created_at</a:t>
            </a:r>
            <a:r>
              <a:rPr lang="en-US" sz="1600" b="1" i="0" u="none" strike="noStrike" cap="none" dirty="0">
                <a:solidFill>
                  <a:schemeClr val="lt1"/>
                </a:solidFill>
                <a:latin typeface="Courier New"/>
                <a:ea typeface="Courier New"/>
                <a:cs typeface="Courier New"/>
                <a:sym typeface="Courier New"/>
              </a:rPr>
              <a:t>": "Sat Sep 28 19:36:37 +0000 2013",</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"location": "Victoria Canada",</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screen_name</a:t>
            </a:r>
            <a:r>
              <a:rPr lang="en-US" sz="1600" b="1" i="0" u="none" strike="noStrike" cap="none" dirty="0">
                <a:solidFill>
                  <a:schemeClr val="lt1"/>
                </a:solidFill>
                <a:latin typeface="Courier New"/>
                <a:ea typeface="Courier New"/>
                <a:cs typeface="Courier New"/>
                <a:sym typeface="Courier New"/>
              </a:rPr>
              <a:t>": "_</a:t>
            </a:r>
            <a:r>
              <a:rPr lang="en-US" sz="1600" b="1" i="0" u="none" strike="noStrike" cap="none" dirty="0" err="1">
                <a:solidFill>
                  <a:schemeClr val="lt1"/>
                </a:solidFill>
                <a:latin typeface="Courier New"/>
                <a:ea typeface="Courier New"/>
                <a:cs typeface="Courier New"/>
                <a:sym typeface="Courier New"/>
              </a:rPr>
              <a:t>valeriei</a:t>
            </a: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"name": "Valerie Irvine",</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Leahculver</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jazzychad</a:t>
            </a:r>
            <a:r>
              <a:rPr lang="en-US" sz="1600" b="1" i="0" u="none" strike="noStrike" cap="none" dirty="0">
                <a:solidFill>
                  <a:schemeClr val="lt1"/>
                </a:solidFill>
                <a:latin typeface="Courier New"/>
                <a:ea typeface="Courier New"/>
                <a:cs typeface="Courier New"/>
                <a:sym typeface="Courier New"/>
              </a:rPr>
              <a:t> I just bought one .__._</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Valeriei</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RT @WSJ: Big employers like Google, </a:t>
            </a:r>
            <a:r>
              <a:rPr lang="en-US" sz="1600" b="1" i="0" u="none" strike="noStrike" cap="none" dirty="0" err="1">
                <a:solidFill>
                  <a:schemeClr val="lt1"/>
                </a:solidFill>
                <a:latin typeface="Courier New"/>
                <a:ea typeface="Courier New"/>
                <a:cs typeface="Courier New"/>
                <a:sym typeface="Courier New"/>
              </a:rPr>
              <a:t>AT&amp;amp;T</a:t>
            </a:r>
            <a:r>
              <a:rPr lang="en-US" sz="1600" b="1" i="0" u="none" strike="noStrike" cap="none" dirty="0">
                <a:solidFill>
                  <a:schemeClr val="lt1"/>
                </a:solidFill>
                <a:latin typeface="Courier New"/>
                <a:ea typeface="Courier New"/>
                <a:cs typeface="Courier New"/>
                <a:sym typeface="Courier New"/>
              </a:rPr>
              <a:t> are h</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Ericbollens</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RT @</a:t>
            </a:r>
            <a:r>
              <a:rPr lang="en-US" sz="1600" b="1" i="0" u="none" strike="noStrike" cap="none" dirty="0" err="1">
                <a:solidFill>
                  <a:schemeClr val="lt1"/>
                </a:solidFill>
                <a:latin typeface="Courier New"/>
                <a:ea typeface="Courier New"/>
                <a:cs typeface="Courier New"/>
                <a:sym typeface="Courier New"/>
              </a:rPr>
              <a:t>lukew</a:t>
            </a:r>
            <a:r>
              <a:rPr lang="en-US" sz="1600" b="1" i="0" u="none" strike="noStrike" cap="none" dirty="0">
                <a:solidFill>
                  <a:schemeClr val="lt1"/>
                </a:solidFill>
                <a:latin typeface="Courier New"/>
                <a:ea typeface="Courier New"/>
                <a:cs typeface="Courier New"/>
                <a:sym typeface="Courier New"/>
              </a:rPr>
              <a:t>: sneak peek: my LONG take on the good &amp;a</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halherzog</a:t>
            </a: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Learning Objects is 10. We had a cake with the LO,</a:t>
            </a:r>
          </a:p>
        </p:txBody>
      </p:sp>
      <p:sp>
        <p:nvSpPr>
          <p:cNvPr id="4" name="Shape 643"/>
          <p:cNvSpPr txBox="1"/>
          <p:nvPr/>
        </p:nvSpPr>
        <p:spPr>
          <a:xfrm>
            <a:off x="12247773" y="895350"/>
            <a:ext cx="35305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400" b="0" i="0" u="none" strike="noStrike" cap="none">
                <a:solidFill>
                  <a:srgbClr val="FFFF00"/>
                </a:solidFill>
                <a:latin typeface="Courier"/>
                <a:ea typeface="Courier New"/>
                <a:cs typeface="Courier"/>
                <a:sym typeface="Courier New"/>
              </a:rPr>
              <a:t>twitter2.py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i="0" dirty="0">
                <a:solidFill>
                  <a:srgbClr val="FFD966"/>
                </a:solidFill>
                <a:latin typeface="Arial" charset="0"/>
                <a:cs typeface="Arial" charset="0"/>
                <a:sym typeface="Cabin"/>
              </a:rPr>
              <a:t>Συμ</a:t>
            </a:r>
            <a:r>
              <a:rPr lang="el-GR" sz="7600" dirty="0">
                <a:solidFill>
                  <a:srgbClr val="FFD966"/>
                </a:solidFill>
                <a:latin typeface="Arial" charset="0"/>
                <a:cs typeface="Arial" charset="0"/>
                <a:sym typeface="Cabin"/>
              </a:rPr>
              <a:t>φωνία για το </a:t>
            </a:r>
            <a:r>
              <a:rPr lang="en-US" sz="7600" b="1" i="0" u="none" strike="noStrike" cap="none" dirty="0">
                <a:solidFill>
                  <a:srgbClr val="FFD966"/>
                </a:solidFill>
                <a:latin typeface="Arial"/>
                <a:ea typeface="Arial"/>
                <a:cs typeface="Arial"/>
                <a:sym typeface="Arial"/>
              </a:rPr>
              <a:t>“</a:t>
            </a:r>
            <a:r>
              <a:rPr lang="en-US" sz="7600" u="none" strike="noStrike" cap="none" dirty="0">
                <a:solidFill>
                  <a:srgbClr val="FFD966"/>
                </a:solidFill>
                <a:latin typeface="Arial" charset="0"/>
                <a:ea typeface="Arial" charset="0"/>
                <a:cs typeface="Arial" charset="0"/>
                <a:sym typeface="Cabin"/>
              </a:rPr>
              <a:t>Wire Format</a:t>
            </a:r>
            <a:r>
              <a:rPr lang="en-US" sz="7600" b="1" i="0" u="none" strike="noStrike" cap="none" dirty="0">
                <a:solidFill>
                  <a:srgbClr val="FFD966"/>
                </a:solidFill>
                <a:latin typeface="Arial"/>
                <a:ea typeface="Arial"/>
                <a:cs typeface="Arial"/>
                <a:sym typeface="Arial"/>
              </a:rPr>
              <a:t>”</a:t>
            </a:r>
            <a:r>
              <a:rPr lang="el-GR" sz="7600" b="1" i="0" u="none" strike="noStrike" cap="none" dirty="0">
                <a:solidFill>
                  <a:srgbClr val="FFD966"/>
                </a:solidFill>
                <a:latin typeface="Arial"/>
                <a:ea typeface="Arial"/>
                <a:cs typeface="Arial"/>
                <a:sym typeface="Arial"/>
              </a:rPr>
              <a:t> </a:t>
            </a:r>
            <a:r>
              <a:rPr lang="el-GR" sz="7600" i="0" u="none" strike="noStrike" cap="none" dirty="0">
                <a:solidFill>
                  <a:srgbClr val="FFD966"/>
                </a:solidFill>
                <a:latin typeface="Arial"/>
                <a:ea typeface="Arial"/>
                <a:cs typeface="Arial"/>
                <a:sym typeface="Arial"/>
              </a:rPr>
              <a:t>(Διαμόρφωση Καλωδίου)</a:t>
            </a:r>
            <a:endParaRPr lang="en-US" sz="7600" b="1" i="0" u="none" strike="noStrike" cap="none" dirty="0">
              <a:solidFill>
                <a:srgbClr val="FFD966"/>
              </a:solidFill>
              <a:latin typeface="Arial"/>
              <a:ea typeface="Arial"/>
              <a:cs typeface="Arial"/>
              <a:sym typeface="Arial"/>
            </a:endParaRPr>
          </a:p>
        </p:txBody>
      </p:sp>
      <p:sp>
        <p:nvSpPr>
          <p:cNvPr id="244" name="Shape 244"/>
          <p:cNvSpPr txBox="1"/>
          <p:nvPr/>
        </p:nvSpPr>
        <p:spPr>
          <a:xfrm>
            <a:off x="8509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700" u="none" strike="noStrike" cap="none" dirty="0">
                <a:solidFill>
                  <a:schemeClr val="lt1"/>
                </a:solidFill>
                <a:latin typeface="Arial" charset="0"/>
                <a:ea typeface="Arial" charset="0"/>
                <a:cs typeface="Arial" charset="0"/>
                <a:sym typeface="Cabin"/>
              </a:rPr>
              <a:t>Λεξικό </a:t>
            </a:r>
            <a:r>
              <a:rPr lang="en-US" sz="4700" u="none" strike="noStrike" cap="none" dirty="0">
                <a:solidFill>
                  <a:schemeClr val="lt1"/>
                </a:solidFill>
                <a:latin typeface="Arial" charset="0"/>
                <a:ea typeface="Arial" charset="0"/>
                <a:cs typeface="Arial" charset="0"/>
                <a:sym typeface="Cabin"/>
              </a:rPr>
              <a:t>Python</a:t>
            </a:r>
          </a:p>
        </p:txBody>
      </p:sp>
      <p:sp>
        <p:nvSpPr>
          <p:cNvPr id="245" name="Shape 245"/>
          <p:cNvSpPr txBox="1"/>
          <p:nvPr/>
        </p:nvSpPr>
        <p:spPr>
          <a:xfrm>
            <a:off x="122047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Java</a:t>
            </a:r>
          </a:p>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HashMap</a:t>
            </a:r>
          </a:p>
        </p:txBody>
      </p:sp>
      <p:sp>
        <p:nvSpPr>
          <p:cNvPr id="247" name="Shape 247"/>
          <p:cNvSpPr txBox="1"/>
          <p:nvPr/>
        </p:nvSpPr>
        <p:spPr>
          <a:xfrm>
            <a:off x="6261051" y="3600450"/>
            <a:ext cx="4318100" cy="3987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 </a:t>
            </a:r>
            <a:r>
              <a:rPr lang="el-GR" sz="2800" u="none" strike="noStrike" cap="none" dirty="0">
                <a:solidFill>
                  <a:srgbClr val="00FF00"/>
                </a:solidFill>
                <a:latin typeface="Arial" charset="0"/>
                <a:ea typeface="Arial" charset="0"/>
                <a:cs typeface="Arial" charset="0"/>
                <a:sym typeface="Cabin"/>
              </a:rPr>
              <a:t> </a:t>
            </a:r>
            <a:r>
              <a:rPr lang="en-US" sz="2800" u="none" strike="noStrike" cap="none" dirty="0">
                <a:solidFill>
                  <a:srgbClr val="00FF00"/>
                </a:solidFill>
                <a:latin typeface="Arial" charset="0"/>
                <a:ea typeface="Arial" charset="0"/>
                <a:cs typeface="Arial" charset="0"/>
                <a:sym typeface="Cabin"/>
              </a:rPr>
              <a:t>"</a:t>
            </a:r>
            <a:r>
              <a:rPr lang="el-GR" sz="2800" u="none" strike="noStrike" cap="none" dirty="0">
                <a:solidFill>
                  <a:srgbClr val="00FF00"/>
                </a:solidFill>
                <a:latin typeface="Arial" charset="0"/>
                <a:ea typeface="Arial" charset="0"/>
                <a:cs typeface="Arial" charset="0"/>
                <a:sym typeface="Cabin"/>
              </a:rPr>
              <a:t>όνομα</a:t>
            </a:r>
            <a:r>
              <a:rPr lang="en-US" sz="2800" u="none" strike="noStrike" cap="none" dirty="0">
                <a:solidFill>
                  <a:srgbClr val="00FF00"/>
                </a:solidFill>
                <a:latin typeface="Arial" charset="0"/>
                <a:ea typeface="Arial" charset="0"/>
                <a:cs typeface="Arial" charset="0"/>
                <a:sym typeface="Cabin"/>
              </a:rPr>
              <a:t>" :  "Chuck",</a:t>
            </a: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 </a:t>
            </a:r>
            <a:r>
              <a:rPr lang="el-GR" sz="2800" u="none" strike="noStrike" cap="none" dirty="0">
                <a:solidFill>
                  <a:srgbClr val="00FF00"/>
                </a:solidFill>
                <a:latin typeface="Arial" charset="0"/>
                <a:ea typeface="Arial" charset="0"/>
                <a:cs typeface="Arial" charset="0"/>
                <a:sym typeface="Cabin"/>
              </a:rPr>
              <a:t> </a:t>
            </a:r>
            <a:r>
              <a:rPr lang="en-US" sz="2800" u="none" strike="noStrike" cap="none" dirty="0">
                <a:solidFill>
                  <a:srgbClr val="00FF00"/>
                </a:solidFill>
                <a:latin typeface="Arial" charset="0"/>
                <a:ea typeface="Arial" charset="0"/>
                <a:cs typeface="Arial" charset="0"/>
                <a:sym typeface="Cabin"/>
              </a:rPr>
              <a:t>"</a:t>
            </a:r>
            <a:r>
              <a:rPr lang="el-GR" sz="2800" u="none" strike="noStrike" cap="none" dirty="0">
                <a:solidFill>
                  <a:srgbClr val="00FF00"/>
                </a:solidFill>
                <a:latin typeface="Arial" charset="0"/>
                <a:ea typeface="Arial" charset="0"/>
                <a:cs typeface="Arial" charset="0"/>
                <a:sym typeface="Cabin"/>
              </a:rPr>
              <a:t>τηλέφωνο</a:t>
            </a:r>
            <a:r>
              <a:rPr lang="en-US" sz="2800" u="none" strike="noStrike" cap="none" dirty="0">
                <a:solidFill>
                  <a:srgbClr val="00FF00"/>
                </a:solidFill>
                <a:latin typeface="Arial" charset="0"/>
                <a:ea typeface="Arial" charset="0"/>
                <a:cs typeface="Arial" charset="0"/>
                <a:sym typeface="Cabin"/>
              </a:rPr>
              <a:t>" :  "303-4456"</a:t>
            </a: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a:t>
            </a:r>
          </a:p>
        </p:txBody>
      </p:sp>
      <p:sp>
        <p:nvSpPr>
          <p:cNvPr id="249" name="Shape 249"/>
          <p:cNvSpPr txBox="1"/>
          <p:nvPr/>
        </p:nvSpPr>
        <p:spPr>
          <a:xfrm>
            <a:off x="14321524" y="7588250"/>
            <a:ext cx="153235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JSON</a:t>
            </a:r>
          </a:p>
        </p:txBody>
      </p:sp>
      <p:sp>
        <p:nvSpPr>
          <p:cNvPr id="250" name="Shape 250"/>
          <p:cNvSpPr/>
          <p:nvPr/>
        </p:nvSpPr>
        <p:spPr>
          <a:xfrm>
            <a:off x="4635500" y="4965700"/>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51" name="Shape 251"/>
          <p:cNvSpPr/>
          <p:nvPr/>
        </p:nvSpPr>
        <p:spPr>
          <a:xfrm>
            <a:off x="10579150" y="4968125"/>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11" name="Shape 233"/>
          <p:cNvSpPr txBox="1"/>
          <p:nvPr/>
        </p:nvSpPr>
        <p:spPr>
          <a:xfrm>
            <a:off x="4146275" y="6340000"/>
            <a:ext cx="284808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err="1">
                <a:solidFill>
                  <a:schemeClr val="lt1"/>
                </a:solidFill>
                <a:latin typeface="Arial" charset="0"/>
                <a:ea typeface="Arial" charset="0"/>
                <a:cs typeface="Arial" charset="0"/>
                <a:sym typeface="Cabin"/>
              </a:rPr>
              <a:t>Σειριοποίηση</a:t>
            </a:r>
            <a:endParaRPr lang="en-US" sz="3600" u="none" strike="noStrike" cap="none" dirty="0">
              <a:solidFill>
                <a:schemeClr val="lt1"/>
              </a:solidFill>
              <a:latin typeface="Arial" charset="0"/>
              <a:ea typeface="Arial" charset="0"/>
              <a:cs typeface="Arial" charset="0"/>
              <a:sym typeface="Cabin"/>
            </a:endParaRPr>
          </a:p>
        </p:txBody>
      </p:sp>
      <p:sp>
        <p:nvSpPr>
          <p:cNvPr id="12" name="Shape 235"/>
          <p:cNvSpPr txBox="1"/>
          <p:nvPr/>
        </p:nvSpPr>
        <p:spPr>
          <a:xfrm>
            <a:off x="9256296" y="4168150"/>
            <a:ext cx="2828028"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err="1">
                <a:solidFill>
                  <a:schemeClr val="lt1"/>
                </a:solidFill>
                <a:latin typeface="Arial" charset="0"/>
                <a:ea typeface="Arial" charset="0"/>
                <a:cs typeface="Arial" charset="0"/>
                <a:sym typeface="Cabin"/>
              </a:rPr>
              <a:t>Απο-σειριοποίηση</a:t>
            </a:r>
            <a:endParaRPr lang="en-US" sz="36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Shape 654"/>
          <p:cNvPicPr preferRelativeResize="0"/>
          <p:nvPr/>
        </p:nvPicPr>
        <p:blipFill rotWithShape="1">
          <a:blip r:embed="rId3">
            <a:alphaModFix/>
          </a:blip>
          <a:srcRect/>
          <a:stretch/>
        </p:blipFill>
        <p:spPr>
          <a:xfrm>
            <a:off x="2863969" y="793631"/>
            <a:ext cx="10817525" cy="755674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7" name="Shape 654"/>
          <p:cNvPicPr preferRelativeResize="0"/>
          <p:nvPr/>
        </p:nvPicPr>
        <p:blipFill rotWithShape="1">
          <a:blip r:embed="rId3">
            <a:alphaModFix/>
          </a:blip>
          <a:srcRect/>
          <a:stretch/>
        </p:blipFill>
        <p:spPr>
          <a:xfrm>
            <a:off x="2863969" y="793631"/>
            <a:ext cx="10817525" cy="7556740"/>
          </a:xfrm>
          <a:prstGeom prst="rect">
            <a:avLst/>
          </a:prstGeom>
          <a:noFill/>
          <a:ln>
            <a:noFill/>
          </a:ln>
        </p:spPr>
      </p:pic>
      <p:sp>
        <p:nvSpPr>
          <p:cNvPr id="660" name="Shape 660"/>
          <p:cNvSpPr txBox="1"/>
          <p:nvPr/>
        </p:nvSpPr>
        <p:spPr>
          <a:xfrm>
            <a:off x="1800225" y="4095750"/>
            <a:ext cx="14211300" cy="2832000"/>
          </a:xfrm>
          <a:prstGeom prst="rect">
            <a:avLst/>
          </a:prstGeom>
          <a:solidFill>
            <a:srgbClr val="0000FF"/>
          </a:solid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def oauth() :</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return { "consumer_key" : "h7Lu...Ng",</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"consumer_secret" : "dNKenAC3New...mmn7Q",</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"token_key" : "10185562-ein2...P4GEQQOSGI",</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"token_secret" : "H0ycCFemmwyf1...qoIpBo" }</a:t>
            </a:r>
          </a:p>
        </p:txBody>
      </p:sp>
      <p:sp>
        <p:nvSpPr>
          <p:cNvPr id="661" name="Shape 661"/>
          <p:cNvSpPr txBox="1"/>
          <p:nvPr/>
        </p:nvSpPr>
        <p:spPr>
          <a:xfrm>
            <a:off x="13839825" y="4095750"/>
            <a:ext cx="2171700" cy="55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a:solidFill>
                  <a:srgbClr val="FFFF00"/>
                </a:solidFill>
                <a:latin typeface="Courier New"/>
                <a:ea typeface="Courier New"/>
                <a:cs typeface="Courier New"/>
                <a:sym typeface="Courier New"/>
              </a:rPr>
              <a:t>hidden.py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Shape 666"/>
          <p:cNvPicPr preferRelativeResize="0"/>
          <p:nvPr/>
        </p:nvPicPr>
        <p:blipFill rotWithShape="1">
          <a:blip r:embed="rId3">
            <a:alphaModFix/>
          </a:blip>
          <a:srcRect/>
          <a:stretch/>
        </p:blipFill>
        <p:spPr>
          <a:xfrm>
            <a:off x="2898475" y="810883"/>
            <a:ext cx="10386204" cy="753948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p:nvPr/>
        </p:nvSpPr>
        <p:spPr>
          <a:xfrm>
            <a:off x="409575" y="882748"/>
            <a:ext cx="15135225" cy="4051201"/>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import </a:t>
            </a:r>
            <a:r>
              <a:rPr lang="en-US" sz="2200" i="0" u="none" strike="noStrike" cap="none" dirty="0" err="1">
                <a:solidFill>
                  <a:schemeClr val="lt1"/>
                </a:solidFill>
                <a:latin typeface="Courier"/>
                <a:ea typeface="Courier New"/>
                <a:cs typeface="Courier"/>
                <a:sym typeface="Courier New"/>
              </a:rPr>
              <a:t>urllib</a:t>
            </a:r>
            <a:endParaRPr lang="en-US" sz="22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import </a:t>
            </a:r>
            <a:r>
              <a:rPr lang="en-US" sz="2200" i="0" u="none" strike="noStrike" cap="none" dirty="0" err="1">
                <a:solidFill>
                  <a:schemeClr val="lt1"/>
                </a:solidFill>
                <a:latin typeface="Courier"/>
                <a:ea typeface="Courier New"/>
                <a:cs typeface="Courier"/>
                <a:sym typeface="Courier New"/>
              </a:rPr>
              <a:t>oauth</a:t>
            </a:r>
            <a:endParaRPr lang="en-US" sz="22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import hidden</a:t>
            </a:r>
          </a:p>
          <a:p>
            <a:pPr marL="0" marR="0" lvl="0" indent="0" algn="ctr" rtl="0">
              <a:lnSpc>
                <a:spcPct val="100000"/>
              </a:lnSpc>
              <a:spcBef>
                <a:spcPts val="0"/>
              </a:spcBef>
              <a:spcAft>
                <a:spcPts val="0"/>
              </a:spcAft>
              <a:buNone/>
            </a:pPr>
            <a:endParaRPr sz="22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err="1">
                <a:solidFill>
                  <a:schemeClr val="lt1"/>
                </a:solidFill>
                <a:latin typeface="Courier"/>
                <a:ea typeface="Courier New"/>
                <a:cs typeface="Courier"/>
                <a:sym typeface="Courier New"/>
              </a:rPr>
              <a:t>def</a:t>
            </a:r>
            <a:r>
              <a:rPr lang="en-US" sz="2200" i="0" u="none" strike="noStrike" cap="none" dirty="0">
                <a:solidFill>
                  <a:schemeClr val="lt1"/>
                </a:solidFill>
                <a:latin typeface="Courier"/>
                <a:ea typeface="Courier New"/>
                <a:cs typeface="Courier"/>
                <a:sym typeface="Courier New"/>
              </a:rPr>
              <a:t> augment(</a:t>
            </a:r>
            <a:r>
              <a:rPr lang="en-US" sz="2200" i="0" u="none" strike="noStrike" cap="none" dirty="0" err="1">
                <a:solidFill>
                  <a:schemeClr val="lt1"/>
                </a:solidFill>
                <a:latin typeface="Courier"/>
                <a:ea typeface="Courier New"/>
                <a:cs typeface="Courier"/>
                <a:sym typeface="Courier New"/>
              </a:rPr>
              <a:t>url</a:t>
            </a:r>
            <a:r>
              <a:rPr lang="en-US" sz="2200" i="0" u="none" strike="noStrike" cap="none" dirty="0">
                <a:solidFill>
                  <a:schemeClr val="lt1"/>
                </a:solidFill>
                <a:latin typeface="Courier"/>
                <a:ea typeface="Courier New"/>
                <a:cs typeface="Courier"/>
                <a:sym typeface="Courier New"/>
              </a:rPr>
              <a:t>, parameters) :</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secrets = </a:t>
            </a:r>
            <a:r>
              <a:rPr lang="en-US" sz="2200" i="0" u="none" strike="noStrike" cap="none" dirty="0" err="1">
                <a:solidFill>
                  <a:schemeClr val="lt1"/>
                </a:solidFill>
                <a:latin typeface="Courier"/>
                <a:ea typeface="Courier New"/>
                <a:cs typeface="Courier"/>
                <a:sym typeface="Courier New"/>
              </a:rPr>
              <a:t>hidden.oauth</a:t>
            </a:r>
            <a:r>
              <a:rPr lang="en-US" sz="22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consumer = </a:t>
            </a:r>
            <a:r>
              <a:rPr lang="en-US" sz="2200" i="0" u="none" strike="noStrike" cap="none" dirty="0" err="1">
                <a:solidFill>
                  <a:schemeClr val="lt1"/>
                </a:solidFill>
                <a:latin typeface="Courier"/>
                <a:ea typeface="Courier New"/>
                <a:cs typeface="Courier"/>
                <a:sym typeface="Courier New"/>
              </a:rPr>
              <a:t>oauth.OAuthConsumer</a:t>
            </a:r>
            <a:r>
              <a:rPr lang="en-US" sz="2200" i="0" u="none" strike="noStrike" cap="none" dirty="0">
                <a:solidFill>
                  <a:schemeClr val="lt1"/>
                </a:solidFill>
                <a:latin typeface="Courier"/>
                <a:ea typeface="Courier New"/>
                <a:cs typeface="Courier"/>
                <a:sym typeface="Courier New"/>
              </a:rPr>
              <a:t>(secrets['</a:t>
            </a:r>
            <a:r>
              <a:rPr lang="en-US" sz="2200" i="0" u="none" strike="noStrike" cap="none" dirty="0" err="1">
                <a:solidFill>
                  <a:schemeClr val="lt1"/>
                </a:solidFill>
                <a:latin typeface="Courier"/>
                <a:ea typeface="Courier New"/>
                <a:cs typeface="Courier"/>
                <a:sym typeface="Courier New"/>
              </a:rPr>
              <a:t>consumer_key</a:t>
            </a:r>
            <a:r>
              <a:rPr lang="en-US" sz="2200" i="0" u="none" strike="noStrike" cap="none" dirty="0">
                <a:solidFill>
                  <a:schemeClr val="lt1"/>
                </a:solidFill>
                <a:latin typeface="Courier"/>
                <a:ea typeface="Courier New"/>
                <a:cs typeface="Courier"/>
                <a:sym typeface="Courier New"/>
              </a:rPr>
              <a:t>'], secrets['</a:t>
            </a:r>
            <a:r>
              <a:rPr lang="en-US" sz="2200" i="0" u="none" strike="noStrike" cap="none" dirty="0" err="1">
                <a:solidFill>
                  <a:schemeClr val="lt1"/>
                </a:solidFill>
                <a:latin typeface="Courier"/>
                <a:ea typeface="Courier New"/>
                <a:cs typeface="Courier"/>
                <a:sym typeface="Courier New"/>
              </a:rPr>
              <a:t>consumer_secret</a:t>
            </a:r>
            <a:r>
              <a:rPr lang="en-US" sz="22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token = </a:t>
            </a:r>
            <a:r>
              <a:rPr lang="en-US" sz="2200" i="0" u="none" strike="noStrike" cap="none" dirty="0" err="1">
                <a:solidFill>
                  <a:schemeClr val="lt1"/>
                </a:solidFill>
                <a:latin typeface="Courier"/>
                <a:ea typeface="Courier New"/>
                <a:cs typeface="Courier"/>
                <a:sym typeface="Courier New"/>
              </a:rPr>
              <a:t>oauth.OAuthToken</a:t>
            </a:r>
            <a:r>
              <a:rPr lang="en-US" sz="2200" i="0" u="none" strike="noStrike" cap="none" dirty="0">
                <a:solidFill>
                  <a:schemeClr val="lt1"/>
                </a:solidFill>
                <a:latin typeface="Courier"/>
                <a:ea typeface="Courier New"/>
                <a:cs typeface="Courier"/>
                <a:sym typeface="Courier New"/>
              </a:rPr>
              <a:t>(secrets['</a:t>
            </a:r>
            <a:r>
              <a:rPr lang="en-US" sz="2200" i="0" u="none" strike="noStrike" cap="none" dirty="0" err="1">
                <a:solidFill>
                  <a:schemeClr val="lt1"/>
                </a:solidFill>
                <a:latin typeface="Courier"/>
                <a:ea typeface="Courier New"/>
                <a:cs typeface="Courier"/>
                <a:sym typeface="Courier New"/>
              </a:rPr>
              <a:t>token_key</a:t>
            </a:r>
            <a:r>
              <a:rPr lang="en-US" sz="2200" i="0" u="none" strike="noStrike" cap="none" dirty="0">
                <a:solidFill>
                  <a:schemeClr val="lt1"/>
                </a:solidFill>
                <a:latin typeface="Courier"/>
                <a:ea typeface="Courier New"/>
                <a:cs typeface="Courier"/>
                <a:sym typeface="Courier New"/>
              </a:rPr>
              <a:t>'],secrets['</a:t>
            </a:r>
            <a:r>
              <a:rPr lang="en-US" sz="2200" i="0" u="none" strike="noStrike" cap="none" dirty="0" err="1">
                <a:solidFill>
                  <a:schemeClr val="lt1"/>
                </a:solidFill>
                <a:latin typeface="Courier"/>
                <a:ea typeface="Courier New"/>
                <a:cs typeface="Courier"/>
                <a:sym typeface="Courier New"/>
              </a:rPr>
              <a:t>token_secret</a:t>
            </a:r>
            <a:r>
              <a:rPr lang="en-US" sz="22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a:t>
            </a:r>
            <a:r>
              <a:rPr lang="en-US" sz="2200" i="0" u="none" strike="noStrike" cap="none" dirty="0" err="1">
                <a:solidFill>
                  <a:schemeClr val="lt1"/>
                </a:solidFill>
                <a:latin typeface="Courier"/>
                <a:ea typeface="Courier New"/>
                <a:cs typeface="Courier"/>
                <a:sym typeface="Courier New"/>
              </a:rPr>
              <a:t>oauth_request</a:t>
            </a:r>
            <a:r>
              <a:rPr lang="en-US" sz="2200" i="0" u="none" strike="noStrike" cap="none" dirty="0">
                <a:solidFill>
                  <a:schemeClr val="lt1"/>
                </a:solidFill>
                <a:latin typeface="Courier"/>
                <a:ea typeface="Courier New"/>
                <a:cs typeface="Courier"/>
                <a:sym typeface="Courier New"/>
              </a:rPr>
              <a:t> = </a:t>
            </a:r>
            <a:r>
              <a:rPr lang="en-US" sz="2200" i="0" u="none" strike="noStrike" cap="none" dirty="0" err="1">
                <a:solidFill>
                  <a:schemeClr val="lt1"/>
                </a:solidFill>
                <a:latin typeface="Courier"/>
                <a:ea typeface="Courier New"/>
                <a:cs typeface="Courier"/>
                <a:sym typeface="Courier New"/>
              </a:rPr>
              <a:t>oauth.OAuthRequest.from_consumer_and_token</a:t>
            </a:r>
            <a:r>
              <a:rPr lang="en-US" sz="2200" i="0" u="none" strike="noStrike" cap="none" dirty="0">
                <a:solidFill>
                  <a:schemeClr val="lt1"/>
                </a:solidFill>
                <a:latin typeface="Courier"/>
                <a:ea typeface="Courier New"/>
                <a:cs typeface="Courier"/>
                <a:sym typeface="Courier New"/>
              </a:rPr>
              <a:t>(consumer,</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token=token, </a:t>
            </a:r>
            <a:r>
              <a:rPr lang="en-US" sz="2200" i="0" u="none" strike="noStrike" cap="none" dirty="0" err="1">
                <a:solidFill>
                  <a:schemeClr val="lt1"/>
                </a:solidFill>
                <a:latin typeface="Courier"/>
                <a:ea typeface="Courier New"/>
                <a:cs typeface="Courier"/>
                <a:sym typeface="Courier New"/>
              </a:rPr>
              <a:t>http_method</a:t>
            </a:r>
            <a:r>
              <a:rPr lang="en-US" sz="2200" i="0" u="none" strike="noStrike" cap="none" dirty="0">
                <a:solidFill>
                  <a:schemeClr val="lt1"/>
                </a:solidFill>
                <a:latin typeface="Courier"/>
                <a:ea typeface="Courier New"/>
                <a:cs typeface="Courier"/>
                <a:sym typeface="Courier New"/>
              </a:rPr>
              <a:t>='GET', </a:t>
            </a:r>
            <a:r>
              <a:rPr lang="en-US" sz="2200" i="0" u="none" strike="noStrike" cap="none" dirty="0" err="1">
                <a:solidFill>
                  <a:schemeClr val="lt1"/>
                </a:solidFill>
                <a:latin typeface="Courier"/>
                <a:ea typeface="Courier New"/>
                <a:cs typeface="Courier"/>
                <a:sym typeface="Courier New"/>
              </a:rPr>
              <a:t>http_url</a:t>
            </a:r>
            <a:r>
              <a:rPr lang="en-US" sz="2200" i="0" u="none" strike="noStrike" cap="none" dirty="0">
                <a:solidFill>
                  <a:schemeClr val="lt1"/>
                </a:solidFill>
                <a:latin typeface="Courier"/>
                <a:ea typeface="Courier New"/>
                <a:cs typeface="Courier"/>
                <a:sym typeface="Courier New"/>
              </a:rPr>
              <a:t>=</a:t>
            </a:r>
            <a:r>
              <a:rPr lang="en-US" sz="2200" i="0" u="none" strike="noStrike" cap="none" dirty="0" err="1">
                <a:solidFill>
                  <a:schemeClr val="lt1"/>
                </a:solidFill>
                <a:latin typeface="Courier"/>
                <a:ea typeface="Courier New"/>
                <a:cs typeface="Courier"/>
                <a:sym typeface="Courier New"/>
              </a:rPr>
              <a:t>url</a:t>
            </a:r>
            <a:r>
              <a:rPr lang="en-US" sz="2200" i="0" u="none" strike="noStrike" cap="none" dirty="0">
                <a:solidFill>
                  <a:schemeClr val="lt1"/>
                </a:solidFill>
                <a:latin typeface="Courier"/>
                <a:ea typeface="Courier New"/>
                <a:cs typeface="Courier"/>
                <a:sym typeface="Courier New"/>
              </a:rPr>
              <a:t>, parameters=parameters)</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a:t>
            </a:r>
            <a:r>
              <a:rPr lang="en-US" sz="2200" i="0" u="none" strike="noStrike" cap="none" dirty="0" err="1">
                <a:solidFill>
                  <a:schemeClr val="lt1"/>
                </a:solidFill>
                <a:latin typeface="Courier"/>
                <a:ea typeface="Courier New"/>
                <a:cs typeface="Courier"/>
                <a:sym typeface="Courier New"/>
              </a:rPr>
              <a:t>oauth_request.sign_request</a:t>
            </a:r>
            <a:r>
              <a:rPr lang="en-US" sz="2200" i="0" u="none" strike="noStrike" cap="none" dirty="0">
                <a:solidFill>
                  <a:schemeClr val="lt1"/>
                </a:solidFill>
                <a:latin typeface="Courier"/>
                <a:ea typeface="Courier New"/>
                <a:cs typeface="Courier"/>
                <a:sym typeface="Courier New"/>
              </a:rPr>
              <a:t>(oauth.OAuthSignatureMethod_HMAC_SHA1(), consumer, token)</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return </a:t>
            </a:r>
            <a:r>
              <a:rPr lang="en-US" sz="2200" i="0" u="none" strike="noStrike" cap="none" dirty="0" err="1">
                <a:solidFill>
                  <a:schemeClr val="lt1"/>
                </a:solidFill>
                <a:latin typeface="Courier"/>
                <a:ea typeface="Courier New"/>
                <a:cs typeface="Courier"/>
                <a:sym typeface="Courier New"/>
              </a:rPr>
              <a:t>oauth_request.to_url</a:t>
            </a:r>
            <a:r>
              <a:rPr lang="en-US" sz="2200" i="0" u="none" strike="noStrike" cap="none" dirty="0">
                <a:solidFill>
                  <a:schemeClr val="lt1"/>
                </a:solidFill>
                <a:latin typeface="Courier"/>
                <a:ea typeface="Courier New"/>
                <a:cs typeface="Courier"/>
                <a:sym typeface="Courier New"/>
              </a:rPr>
              <a:t>()</a:t>
            </a:r>
          </a:p>
        </p:txBody>
      </p:sp>
      <p:sp>
        <p:nvSpPr>
          <p:cNvPr id="672" name="Shape 672"/>
          <p:cNvSpPr txBox="1"/>
          <p:nvPr/>
        </p:nvSpPr>
        <p:spPr>
          <a:xfrm>
            <a:off x="13008649" y="936044"/>
            <a:ext cx="2536151" cy="558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dirty="0" err="1">
                <a:solidFill>
                  <a:srgbClr val="FFFF00"/>
                </a:solidFill>
                <a:latin typeface="Courier"/>
                <a:ea typeface="Courier New"/>
                <a:cs typeface="Courier"/>
                <a:sym typeface="Courier New"/>
              </a:rPr>
              <a:t>twurl.py</a:t>
            </a:r>
            <a:endParaRPr lang="en-US" sz="3000" b="0" i="0" u="none" strike="noStrike" cap="none" dirty="0">
              <a:solidFill>
                <a:srgbClr val="FFFF00"/>
              </a:solidFill>
              <a:latin typeface="Courier"/>
              <a:ea typeface="Courier New"/>
              <a:cs typeface="Courier"/>
              <a:sym typeface="Courier New"/>
            </a:endParaRPr>
          </a:p>
        </p:txBody>
      </p:sp>
      <p:sp>
        <p:nvSpPr>
          <p:cNvPr id="673" name="Shape 673"/>
          <p:cNvSpPr txBox="1"/>
          <p:nvPr/>
        </p:nvSpPr>
        <p:spPr>
          <a:xfrm>
            <a:off x="863600" y="5698346"/>
            <a:ext cx="14517687" cy="23876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ourier New"/>
              <a:buNone/>
            </a:pPr>
            <a:r>
              <a:rPr lang="en-US" sz="3000" i="0" u="none" strike="noStrike" cap="none" dirty="0">
                <a:solidFill>
                  <a:srgbClr val="FF00FF"/>
                </a:solidFill>
                <a:latin typeface="Courier"/>
                <a:ea typeface="Courier New"/>
                <a:cs typeface="Courier"/>
                <a:sym typeface="Courier New"/>
              </a:rPr>
              <a:t>https://</a:t>
            </a:r>
            <a:r>
              <a:rPr lang="en-US" sz="3000" i="0" u="none" strike="noStrike" cap="none" dirty="0" err="1">
                <a:solidFill>
                  <a:srgbClr val="FF00FF"/>
                </a:solidFill>
                <a:latin typeface="Courier"/>
                <a:ea typeface="Courier New"/>
                <a:cs typeface="Courier"/>
                <a:sym typeface="Courier New"/>
              </a:rPr>
              <a:t>api.twitter.com</a:t>
            </a:r>
            <a:r>
              <a:rPr lang="en-US" sz="3000" i="0" u="none" strike="noStrike" cap="none" dirty="0">
                <a:solidFill>
                  <a:srgbClr val="FF00FF"/>
                </a:solidFill>
                <a:latin typeface="Courier"/>
                <a:ea typeface="Courier New"/>
                <a:cs typeface="Courier"/>
                <a:sym typeface="Courier New"/>
              </a:rPr>
              <a:t>/1.1/statuses/</a:t>
            </a:r>
            <a:r>
              <a:rPr lang="en-US" sz="3000" i="0" u="none" strike="noStrike" cap="none" dirty="0" err="1">
                <a:solidFill>
                  <a:srgbClr val="FF00FF"/>
                </a:solidFill>
                <a:latin typeface="Courier"/>
                <a:ea typeface="Courier New"/>
                <a:cs typeface="Courier"/>
                <a:sym typeface="Courier New"/>
              </a:rPr>
              <a:t>user_timeline.json?count</a:t>
            </a:r>
            <a:r>
              <a:rPr lang="en-US" sz="3000" i="0" u="none" strike="noStrike" cap="none" dirty="0">
                <a:solidFill>
                  <a:srgbClr val="FF00FF"/>
                </a:solidFill>
                <a:latin typeface="Courier"/>
                <a:ea typeface="Courier New"/>
                <a:cs typeface="Courier"/>
                <a:sym typeface="Courier New"/>
              </a:rPr>
              <a:t>=2</a:t>
            </a:r>
            <a:r>
              <a:rPr lang="en-US" sz="3000" i="0" u="none" strike="noStrike" cap="none" dirty="0">
                <a:solidFill>
                  <a:srgbClr val="00FF00"/>
                </a:solidFill>
                <a:latin typeface="Courier"/>
                <a:ea typeface="Courier New"/>
                <a:cs typeface="Courier"/>
                <a:sym typeface="Courier New"/>
              </a:rPr>
              <a:t>&amp;oauth_version=1.0&amp;oauth_token=101...</a:t>
            </a:r>
            <a:r>
              <a:rPr lang="en-US" sz="3000" i="0" u="none" strike="noStrike" cap="none" dirty="0" err="1">
                <a:solidFill>
                  <a:srgbClr val="00FF00"/>
                </a:solidFill>
                <a:latin typeface="Courier"/>
                <a:ea typeface="Courier New"/>
                <a:cs typeface="Courier"/>
                <a:sym typeface="Courier New"/>
              </a:rPr>
              <a:t>SGI</a:t>
            </a:r>
            <a:r>
              <a:rPr lang="en-US" sz="3000" i="0" u="none" strike="noStrike" cap="none" dirty="0" err="1">
                <a:solidFill>
                  <a:srgbClr val="FF00FF"/>
                </a:solidFill>
                <a:latin typeface="Courier"/>
                <a:ea typeface="Courier New"/>
                <a:cs typeface="Courier"/>
                <a:sym typeface="Courier New"/>
              </a:rPr>
              <a:t>&amp;screen_name</a:t>
            </a:r>
            <a:r>
              <a:rPr lang="en-US" sz="3000" i="0" u="none" strike="noStrike" cap="none" dirty="0">
                <a:solidFill>
                  <a:srgbClr val="FF00FF"/>
                </a:solidFill>
                <a:latin typeface="Courier"/>
                <a:ea typeface="Courier New"/>
                <a:cs typeface="Courier"/>
                <a:sym typeface="Courier New"/>
              </a:rPr>
              <a:t>=</a:t>
            </a:r>
            <a:r>
              <a:rPr lang="en-US" sz="3000" i="0" u="none" strike="noStrike" cap="none" dirty="0" err="1">
                <a:solidFill>
                  <a:srgbClr val="FF00FF"/>
                </a:solidFill>
                <a:latin typeface="Courier"/>
                <a:ea typeface="Courier New"/>
                <a:cs typeface="Courier"/>
                <a:sym typeface="Courier New"/>
              </a:rPr>
              <a:t>drchuck</a:t>
            </a:r>
            <a:r>
              <a:rPr lang="en-US" sz="3000" i="0" u="none" strike="noStrike" cap="none" dirty="0" err="1">
                <a:solidFill>
                  <a:srgbClr val="00FF00"/>
                </a:solidFill>
                <a:latin typeface="Courier"/>
                <a:ea typeface="Courier New"/>
                <a:cs typeface="Courier"/>
                <a:sym typeface="Courier New"/>
              </a:rPr>
              <a:t>&amp;oauth_nonce</a:t>
            </a:r>
            <a:r>
              <a:rPr lang="en-US" sz="3000" i="0" u="none" strike="noStrike" cap="none" dirty="0">
                <a:solidFill>
                  <a:srgbClr val="00FF00"/>
                </a:solidFill>
                <a:latin typeface="Courier"/>
                <a:ea typeface="Courier New"/>
                <a:cs typeface="Courier"/>
                <a:sym typeface="Courier New"/>
              </a:rPr>
              <a:t>=09239679&amp;oauth_timestamp=1380395644&amp;oauth_signature=</a:t>
            </a:r>
            <a:r>
              <a:rPr lang="en-US" sz="3000" i="0" u="none" strike="noStrike" cap="none" dirty="0" err="1">
                <a:solidFill>
                  <a:srgbClr val="00FF00"/>
                </a:solidFill>
                <a:latin typeface="Courier"/>
                <a:ea typeface="Courier New"/>
                <a:cs typeface="Courier"/>
                <a:sym typeface="Courier New"/>
              </a:rPr>
              <a:t>rLK</a:t>
            </a:r>
            <a:r>
              <a:rPr lang="en-US" sz="3000" i="0" u="none" strike="noStrike" cap="none" dirty="0">
                <a:solidFill>
                  <a:srgbClr val="00FF00"/>
                </a:solidFill>
                <a:latin typeface="Courier"/>
                <a:ea typeface="Courier New"/>
                <a:cs typeface="Courier"/>
                <a:sym typeface="Courier New"/>
              </a:rPr>
              <a:t>...</a:t>
            </a:r>
            <a:r>
              <a:rPr lang="en-US" sz="3000" i="0" u="none" strike="noStrike" cap="none" dirty="0" err="1">
                <a:solidFill>
                  <a:srgbClr val="00FF00"/>
                </a:solidFill>
                <a:latin typeface="Courier"/>
                <a:ea typeface="Courier New"/>
                <a:cs typeface="Courier"/>
                <a:sym typeface="Courier New"/>
              </a:rPr>
              <a:t>BoD&amp;oauth_consumer_key</a:t>
            </a:r>
            <a:r>
              <a:rPr lang="en-US" sz="3000" i="0" u="none" strike="noStrike" cap="none" dirty="0">
                <a:solidFill>
                  <a:srgbClr val="00FF00"/>
                </a:solidFill>
                <a:latin typeface="Courier"/>
                <a:ea typeface="Courier New"/>
                <a:cs typeface="Courier"/>
                <a:sym typeface="Courier New"/>
              </a:rPr>
              <a:t>=h7Lu...</a:t>
            </a:r>
            <a:r>
              <a:rPr lang="en-US" sz="3000" i="0" u="none" strike="noStrike" cap="none" dirty="0" err="1">
                <a:solidFill>
                  <a:srgbClr val="00FF00"/>
                </a:solidFill>
                <a:latin typeface="Courier"/>
                <a:ea typeface="Courier New"/>
                <a:cs typeface="Courier"/>
                <a:sym typeface="Courier New"/>
              </a:rPr>
              <a:t>GNg&amp;oauth_signature_method</a:t>
            </a:r>
            <a:r>
              <a:rPr lang="en-US" sz="3000" i="0" u="none" strike="noStrike" cap="none" dirty="0">
                <a:solidFill>
                  <a:srgbClr val="00FF00"/>
                </a:solidFill>
                <a:latin typeface="Courier"/>
                <a:ea typeface="Courier New"/>
                <a:cs typeface="Courier"/>
                <a:sym typeface="Courier New"/>
              </a:rPr>
              <a:t>=HMAC-SHA1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1155700" y="409074"/>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Σύνοψη</a:t>
            </a:r>
            <a:endParaRPr lang="en-US" sz="7600" u="none" strike="noStrike" cap="none" dirty="0">
              <a:solidFill>
                <a:srgbClr val="FFD966"/>
              </a:solidFill>
              <a:latin typeface="Arial" charset="0"/>
              <a:ea typeface="Arial" charset="0"/>
              <a:cs typeface="Arial" charset="0"/>
              <a:sym typeface="Cabin"/>
            </a:endParaRPr>
          </a:p>
        </p:txBody>
      </p:sp>
      <p:sp>
        <p:nvSpPr>
          <p:cNvPr id="679" name="Shape 679"/>
          <p:cNvSpPr txBox="1">
            <a:spLocks noGrp="1"/>
          </p:cNvSpPr>
          <p:nvPr>
            <p:ph type="body" idx="1"/>
          </p:nvPr>
        </p:nvSpPr>
        <p:spPr>
          <a:xfrm>
            <a:off x="1155700" y="2523290"/>
            <a:ext cx="13932000" cy="57023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Αρχιτεκτονική Προσανατολισμένη στην Υπηρεσία - επιτρέπει σε μια εφαρμογή να χωριστεί σε μέρη και να διανεμηθεί σε ένα δίκτυο</a:t>
            </a:r>
            <a:r>
              <a:rPr lang="en-US" sz="3600" u="none" strike="noStrike" cap="none" dirty="0">
                <a:solidFill>
                  <a:schemeClr val="lt1"/>
                </a:solidFill>
                <a:latin typeface="Arial" charset="0"/>
                <a:ea typeface="Arial" charset="0"/>
                <a:cs typeface="Arial" charset="0"/>
                <a:sym typeface="Cabin"/>
              </a:rPr>
              <a:t> </a:t>
            </a: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Η </a:t>
            </a:r>
            <a:r>
              <a:rPr lang="el-GR" sz="3600" dirty="0" err="1">
                <a:solidFill>
                  <a:schemeClr val="lt1"/>
                </a:solidFill>
                <a:latin typeface="Arial" charset="0"/>
                <a:ea typeface="Arial" charset="0"/>
                <a:cs typeface="Arial" charset="0"/>
                <a:sym typeface="Cabin"/>
              </a:rPr>
              <a:t>Δ</a:t>
            </a:r>
            <a:r>
              <a:rPr lang="el-GR" sz="3600" u="none" strike="noStrike" cap="none" dirty="0" err="1">
                <a:solidFill>
                  <a:schemeClr val="lt1"/>
                </a:solidFill>
                <a:latin typeface="Arial" charset="0"/>
                <a:ea typeface="Arial" charset="0"/>
                <a:cs typeface="Arial" charset="0"/>
                <a:sym typeface="Cabin"/>
              </a:rPr>
              <a:t>ιεπαφή</a:t>
            </a:r>
            <a:r>
              <a:rPr lang="el-GR" sz="3600" u="none" strike="noStrike" cap="none" dirty="0">
                <a:solidFill>
                  <a:schemeClr val="lt1"/>
                </a:solidFill>
                <a:latin typeface="Arial" charset="0"/>
                <a:ea typeface="Arial" charset="0"/>
                <a:cs typeface="Arial" charset="0"/>
                <a:sym typeface="Cabin"/>
              </a:rPr>
              <a:t> Προγράμματος Εφαρμογών (</a:t>
            </a:r>
            <a:r>
              <a:rPr lang="en-US" sz="3600" u="none" strike="noStrike" cap="none" dirty="0">
                <a:solidFill>
                  <a:schemeClr val="lt1"/>
                </a:solidFill>
                <a:latin typeface="Arial" charset="0"/>
                <a:ea typeface="Arial" charset="0"/>
                <a:cs typeface="Arial" charset="0"/>
                <a:sym typeface="Cabin"/>
              </a:rPr>
              <a:t>Application Program Interface </a:t>
            </a:r>
            <a:r>
              <a:rPr lang="el-GR" sz="3600" u="none" strike="noStrike" cap="none" dirty="0">
                <a:solidFill>
                  <a:schemeClr val="lt1"/>
                </a:solidFill>
                <a:latin typeface="Arial" charset="0"/>
                <a:ea typeface="Arial" charset="0"/>
                <a:cs typeface="Arial" charset="0"/>
                <a:sym typeface="Cabin"/>
              </a:rPr>
              <a:t>API) είναι μια σύμβαση αλληλεπίδρασης</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Υπηρεσίες Ιστού παρέχουν υποδομή για εφαρμογές που συνεργάζονται (με API) μέσω δικτύου - το SOAP και το REST είναι δύο στυλ υπηρεσιών Ιστού</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XML και JSON είναι μορφές </a:t>
            </a:r>
            <a:r>
              <a:rPr lang="el-GR" sz="3600" u="none" strike="noStrike" cap="none" dirty="0" err="1">
                <a:solidFill>
                  <a:schemeClr val="lt1"/>
                </a:solidFill>
                <a:latin typeface="Arial" charset="0"/>
                <a:ea typeface="Arial" charset="0"/>
                <a:cs typeface="Arial" charset="0"/>
                <a:sym typeface="Cabin"/>
              </a:rPr>
              <a:t>σειριοποίησης</a:t>
            </a:r>
            <a:endParaRPr lang="en-US" sz="36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l-GR" sz="3600" dirty="0">
                <a:solidFill>
                  <a:srgbClr val="FFFF00"/>
                </a:solidFill>
              </a:rPr>
              <a:t>Ευχαριστίες / Συνεισφορές</a:t>
            </a:r>
            <a:endParaRPr lang="en-US" sz="3600" dirty="0">
              <a:solidFill>
                <a:srgbClr val="FFFF00"/>
              </a:solidFill>
            </a:endParaRPr>
          </a:p>
        </p:txBody>
      </p:sp>
      <p:sp>
        <p:nvSpPr>
          <p:cNvPr id="647" name="Shape 647"/>
          <p:cNvSpPr txBox="1"/>
          <p:nvPr/>
        </p:nvSpPr>
        <p:spPr>
          <a:xfrm>
            <a:off x="1206100" y="2198849"/>
            <a:ext cx="6797699" cy="5914020"/>
          </a:xfrm>
          <a:prstGeom prst="rect">
            <a:avLst/>
          </a:prstGeom>
          <a:noFill/>
          <a:ln>
            <a:noFill/>
          </a:ln>
        </p:spPr>
        <p:txBody>
          <a:bodyPr lIns="91425" tIns="91425" rIns="91425" bIns="91425" anchor="t" anchorCtr="0">
            <a:noAutofit/>
          </a:bodyPr>
          <a:lstStyle/>
          <a:p>
            <a:pPr lvl="0" rtl="0">
              <a:spcBef>
                <a:spcPts val="0"/>
              </a:spcBef>
              <a:buNone/>
            </a:pPr>
            <a:r>
              <a:rPr lang="el-GR" sz="1800" dirty="0">
                <a:solidFill>
                  <a:srgbClr val="FFFFFF"/>
                </a:solidFill>
              </a:rPr>
              <a:t>Αυτές οι διαφάνειες είναι Πνευματική ιδιοκτησία 2010</a:t>
            </a:r>
            <a:r>
              <a:rPr lang="en-US" sz="1800" dirty="0">
                <a:solidFill>
                  <a:srgbClr val="FFFFFF"/>
                </a:solidFill>
              </a:rPr>
              <a:t>-  Charles R. Severance (</a:t>
            </a:r>
            <a:r>
              <a:rPr lang="en-US" sz="1800" u="sng" dirty="0">
                <a:solidFill>
                  <a:srgbClr val="FFFF00"/>
                </a:solidFill>
                <a:hlinkClick r:id="rId3"/>
              </a:rPr>
              <a:t>www.dr-chuck.com</a:t>
            </a:r>
            <a:r>
              <a:rPr lang="en-US" sz="1800" dirty="0">
                <a:solidFill>
                  <a:srgbClr val="FFFFFF"/>
                </a:solidFill>
              </a:rPr>
              <a:t>) </a:t>
            </a:r>
            <a:r>
              <a:rPr lang="el-GR" sz="1800" dirty="0">
                <a:solidFill>
                  <a:srgbClr val="FFFFFF"/>
                </a:solidFill>
              </a:rPr>
              <a:t>του</a:t>
            </a:r>
            <a:r>
              <a:rPr lang="en-US" sz="1800" dirty="0">
                <a:solidFill>
                  <a:srgbClr val="FFFFFF"/>
                </a:solidFill>
              </a:rPr>
              <a:t> University of Michigan School of Information </a:t>
            </a:r>
            <a:r>
              <a:rPr lang="el-GR" sz="1800" dirty="0">
                <a:solidFill>
                  <a:srgbClr val="FFFFFF"/>
                </a:solidFill>
              </a:rPr>
              <a:t>και είναι διαθέσιμες υπό την άδεια</a:t>
            </a:r>
            <a:r>
              <a:rPr lang="en-US" sz="1800" dirty="0">
                <a:solidFill>
                  <a:srgbClr val="FFFFFF"/>
                </a:solidFill>
              </a:rPr>
              <a:t> Creative Commons Attribution 4.0. </a:t>
            </a:r>
            <a:r>
              <a:rPr lang="el-GR" sz="1800" dirty="0">
                <a:solidFill>
                  <a:srgbClr val="FFFFFF"/>
                </a:solidFill>
              </a:rPr>
              <a:t>Παρακαλώ να διατηρήσετε αυτήν την τελευταία διαφάνεια σε όλα τα αντίγραφα του εγγράφου για να συμμορφωθείτε με τις απαιτήσεις απόδοσης της άδειας. Εάν κάνετε κάποια αλλαγή, μη διστάσετε να προσθέσετε το όνομα και τον οργανισμό σας στη λίστα των συντελεστών αυτής της σελίδας καθώς αναδημοσιεύετε το υλικό</a:t>
            </a:r>
            <a:r>
              <a:rPr lang="en-US" sz="1800" dirty="0">
                <a:solidFill>
                  <a:srgbClr val="FFFFFF"/>
                </a:solidFill>
              </a:rPr>
              <a:t>.</a:t>
            </a:r>
          </a:p>
          <a:p>
            <a:pPr lvl="0" rtl="0">
              <a:spcBef>
                <a:spcPts val="0"/>
              </a:spcBef>
              <a:buNone/>
            </a:pPr>
            <a:endParaRPr sz="1800" dirty="0">
              <a:solidFill>
                <a:srgbClr val="FFFFFF"/>
              </a:solidFill>
            </a:endParaRPr>
          </a:p>
          <a:p>
            <a:pPr lvl="0" rtl="0">
              <a:spcBef>
                <a:spcPts val="0"/>
              </a:spcBef>
              <a:buNone/>
            </a:pPr>
            <a:r>
              <a:rPr lang="el-GR" sz="1800" dirty="0">
                <a:solidFill>
                  <a:srgbClr val="FFFFFF"/>
                </a:solidFill>
              </a:rPr>
              <a:t>Αρχική ανάπτυξη </a:t>
            </a:r>
            <a:r>
              <a:rPr lang="en-US" sz="1800" dirty="0">
                <a:solidFill>
                  <a:srgbClr val="FFFFFF"/>
                </a:solidFill>
              </a:rPr>
              <a:t>: Charles Severance, University of Michigan School of Information</a:t>
            </a:r>
            <a:endParaRPr lang="el-GR" sz="1800" dirty="0">
              <a:solidFill>
                <a:srgbClr val="FFFFFF"/>
              </a:solidFill>
            </a:endParaRPr>
          </a:p>
          <a:p>
            <a:pPr lvl="0" rtl="0">
              <a:spcBef>
                <a:spcPts val="0"/>
              </a:spcBef>
              <a:buNone/>
            </a:pPr>
            <a:endParaRPr lang="el-GR" sz="1800" dirty="0">
              <a:solidFill>
                <a:srgbClr val="FFFFFF"/>
              </a:solidFill>
            </a:endParaRPr>
          </a:p>
          <a:p>
            <a:pPr lvl="0" rtl="0">
              <a:spcBef>
                <a:spcPts val="0"/>
              </a:spcBef>
              <a:buNone/>
            </a:pPr>
            <a:r>
              <a:rPr lang="el-GR" sz="1800" dirty="0">
                <a:solidFill>
                  <a:srgbClr val="FFFFFF"/>
                </a:solidFill>
              </a:rPr>
              <a:t>Απόδοση στα Ελληνικά: </a:t>
            </a:r>
            <a:r>
              <a:rPr lang="el-GR" sz="1800" dirty="0" err="1">
                <a:solidFill>
                  <a:srgbClr val="FFFFFF"/>
                </a:solidFill>
              </a:rPr>
              <a:t>Κιουρτίδου</a:t>
            </a:r>
            <a:r>
              <a:rPr lang="el-GR" sz="1800" dirty="0">
                <a:solidFill>
                  <a:srgbClr val="FFFFFF"/>
                </a:solidFill>
              </a:rPr>
              <a:t> Δ. Κωνσταντία</a:t>
            </a:r>
            <a:endParaRPr lang="en-US" sz="1800" dirty="0">
              <a:solidFill>
                <a:srgbClr val="FFFFFF"/>
              </a:solidFill>
            </a:endParaRPr>
          </a:p>
          <a:p>
            <a:pPr lvl="0" rtl="0">
              <a:spcBef>
                <a:spcPts val="0"/>
              </a:spcBef>
              <a:buNone/>
            </a:pPr>
            <a:endParaRPr sz="1800" dirty="0">
              <a:solidFill>
                <a:srgbClr val="FFFFFF"/>
              </a:solidFill>
            </a:endParaRPr>
          </a:p>
          <a:p>
            <a:pPr marL="261938" lvl="0" indent="-261938" rtl="0">
              <a:spcBef>
                <a:spcPts val="0"/>
              </a:spcBef>
              <a:buClr>
                <a:schemeClr val="dk2"/>
              </a:buClr>
              <a:buSzPct val="61111"/>
              <a:buFont typeface="Arial"/>
              <a:buNone/>
            </a:pPr>
            <a:r>
              <a:rPr lang="en-US" sz="1800" dirty="0">
                <a:solidFill>
                  <a:schemeClr val="lt1"/>
                </a:solidFill>
              </a:rPr>
              <a:t>… </a:t>
            </a:r>
            <a:r>
              <a:rPr lang="el-GR" sz="1800" dirty="0">
                <a:solidFill>
                  <a:schemeClr val="lt1"/>
                </a:solidFill>
              </a:rPr>
              <a:t>Εισαγάγετε νέους Μεταφραστές και άτομα που έχουν συνεισφέρει εδώ</a:t>
            </a:r>
            <a:endParaRPr lang="en-US" sz="1800" dirty="0">
              <a:solidFill>
                <a:schemeClr val="lt1"/>
              </a:solidFill>
            </a:endParaRPr>
          </a:p>
          <a:p>
            <a:pPr lvl="0">
              <a:spcBef>
                <a:spcPts val="0"/>
              </a:spcBef>
              <a:buNone/>
            </a:pPr>
            <a:endParaRPr sz="1800" dirty="0">
              <a:solidFill>
                <a:srgbClr val="FFFFFF"/>
              </a:solidFill>
            </a:endParaRPr>
          </a:p>
        </p:txBody>
      </p:sp>
      <p:pic>
        <p:nvPicPr>
          <p:cNvPr id="649" name="Shape 649"/>
          <p:cNvPicPr preferRelativeResize="0"/>
          <p:nvPr/>
        </p:nvPicPr>
        <p:blipFill rotWithShape="1">
          <a:blip r:embed="rId4">
            <a:alphaModFix/>
          </a:blip>
          <a:srcRect/>
          <a:stretch/>
        </p:blipFill>
        <p:spPr>
          <a:xfrm>
            <a:off x="13897687" y="1129973"/>
            <a:ext cx="1968599" cy="668400"/>
          </a:xfrm>
          <a:prstGeom prst="rect">
            <a:avLst/>
          </a:prstGeom>
          <a:noFill/>
          <a:ln>
            <a:noFill/>
          </a:ln>
        </p:spPr>
      </p:pic>
      <p:sp>
        <p:nvSpPr>
          <p:cNvPr id="650" name="Shape 650"/>
          <p:cNvSpPr txBox="1"/>
          <p:nvPr/>
        </p:nvSpPr>
        <p:spPr>
          <a:xfrm>
            <a:off x="8704400" y="2329324"/>
            <a:ext cx="6797699" cy="5783546"/>
          </a:xfrm>
          <a:prstGeom prst="rect">
            <a:avLst/>
          </a:prstGeom>
          <a:noFill/>
          <a:ln>
            <a:noFill/>
          </a:ln>
        </p:spPr>
        <p:txBody>
          <a:bodyPr lIns="91425" tIns="91425" rIns="91425" bIns="91425" anchor="t" anchorCtr="0">
            <a:noAutofit/>
          </a:bodyPr>
          <a:lstStyle/>
          <a:p>
            <a:pPr lvl="0" rtl="0">
              <a:spcBef>
                <a:spcPts val="0"/>
              </a:spcBef>
              <a:buNone/>
            </a:pPr>
            <a:r>
              <a:rPr lang="el-GR" sz="1800" dirty="0">
                <a:solidFill>
                  <a:srgbClr val="FFFFFF"/>
                </a:solidFill>
              </a:rPr>
              <a:t>Συνέχεια</a:t>
            </a:r>
            <a:r>
              <a:rPr lang="is-IS" sz="1800" dirty="0">
                <a:solidFill>
                  <a:srgbClr val="FFFFFF"/>
                </a:solidFill>
              </a:rPr>
              <a:t>…</a:t>
            </a:r>
            <a:endParaRPr lang="en-US" sz="1800" dirty="0">
              <a:solidFill>
                <a:srgbClr val="FFFFFF"/>
              </a:solidFill>
            </a:endParaRPr>
          </a:p>
        </p:txBody>
      </p:sp>
      <p:pic>
        <p:nvPicPr>
          <p:cNvPr id="6" name="Shape 536">
            <a:extLst>
              <a:ext uri="{FF2B5EF4-FFF2-40B4-BE49-F238E27FC236}">
                <a16:creationId xmlns:a16="http://schemas.microsoft.com/office/drawing/2014/main" id="{BE10AF01-D437-453D-BE38-BD03821DC145}"/>
              </a:ext>
            </a:extLst>
          </p:cNvPr>
          <p:cNvPicPr preferRelativeResize="0"/>
          <p:nvPr/>
        </p:nvPicPr>
        <p:blipFill rotWithShape="1">
          <a:blip r:embed="rId5">
            <a:alphaModFix/>
          </a:blip>
          <a:srcRect/>
          <a:stretch/>
        </p:blipFill>
        <p:spPr>
          <a:xfrm>
            <a:off x="643300" y="789709"/>
            <a:ext cx="1024800" cy="102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XML</a:t>
            </a:r>
          </a:p>
        </p:txBody>
      </p:sp>
      <p:sp>
        <p:nvSpPr>
          <p:cNvPr id="264" name="Shape 264"/>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Επισήμανση δεδομένων προς αποστολή σε όλο το δίκτυο</a:t>
            </a:r>
            <a:r>
              <a:rPr lang="en-US" sz="3200" u="none" strike="noStrike" cap="none" dirty="0">
                <a:solidFill>
                  <a:schemeClr val="lt1"/>
                </a:solidFill>
                <a:latin typeface="Arial" charset="0"/>
                <a:ea typeface="Arial" charset="0"/>
                <a:cs typeface="Arial" charset="0"/>
                <a:sym typeface="Cabin"/>
              </a:rPr>
              <a:t>...</a:t>
            </a:r>
          </a:p>
        </p:txBody>
      </p:sp>
      <p:sp>
        <p:nvSpPr>
          <p:cNvPr id="265" name="Shape 265"/>
          <p:cNvSpPr txBox="1"/>
          <p:nvPr/>
        </p:nvSpPr>
        <p:spPr>
          <a:xfrm>
            <a:off x="4673900" y="7170530"/>
            <a:ext cx="6895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en.wikipedia.org/wiki/XML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155700" y="762000"/>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6600" u="none" strike="noStrike" cap="none" dirty="0">
                <a:solidFill>
                  <a:srgbClr val="FFD966"/>
                </a:solidFill>
                <a:latin typeface="Arial" charset="0"/>
                <a:ea typeface="Arial" charset="0"/>
                <a:cs typeface="Arial" charset="0"/>
                <a:sym typeface="Cabin"/>
              </a:rPr>
              <a:t>XML </a:t>
            </a:r>
            <a:r>
              <a:rPr lang="el-GR" sz="6600" b="1" i="0" u="none" strike="noStrike" cap="none" dirty="0">
                <a:solidFill>
                  <a:srgbClr val="FFD966"/>
                </a:solidFill>
                <a:sym typeface="Arial"/>
              </a:rPr>
              <a:t>«</a:t>
            </a:r>
            <a:r>
              <a:rPr lang="el-GR" sz="6600" u="none" strike="noStrike" cap="none" dirty="0">
                <a:solidFill>
                  <a:srgbClr val="FFD966"/>
                </a:solidFill>
                <a:latin typeface="Arial" charset="0"/>
                <a:ea typeface="Arial" charset="0"/>
                <a:cs typeface="Arial" charset="0"/>
                <a:sym typeface="Cabin"/>
              </a:rPr>
              <a:t>Στοιχεία</a:t>
            </a:r>
            <a:r>
              <a:rPr lang="el-GR" sz="6600" b="1" i="0" u="none" strike="noStrike" cap="none" dirty="0">
                <a:solidFill>
                  <a:srgbClr val="FFD966"/>
                </a:solidFill>
                <a:sym typeface="Arial"/>
              </a:rPr>
              <a:t>»</a:t>
            </a:r>
            <a:r>
              <a:rPr lang="en-US" sz="6600" u="none" strike="noStrike" cap="none" dirty="0">
                <a:solidFill>
                  <a:srgbClr val="FFD966"/>
                </a:solidFill>
                <a:latin typeface="Arial" charset="0"/>
                <a:ea typeface="Arial" charset="0"/>
                <a:cs typeface="Arial" charset="0"/>
                <a:sym typeface="Cabin"/>
              </a:rPr>
              <a:t> (</a:t>
            </a:r>
            <a:r>
              <a:rPr lang="el-GR" sz="6600" dirty="0">
                <a:solidFill>
                  <a:srgbClr val="FFD966"/>
                </a:solidFill>
                <a:latin typeface="Arial" charset="0"/>
                <a:ea typeface="Arial" charset="0"/>
                <a:cs typeface="Arial" charset="0"/>
                <a:sym typeface="Cabin"/>
              </a:rPr>
              <a:t>ή</a:t>
            </a:r>
            <a:r>
              <a:rPr lang="en-US" sz="6600" u="none" strike="noStrike" cap="none" dirty="0">
                <a:solidFill>
                  <a:srgbClr val="FFD966"/>
                </a:solidFill>
                <a:latin typeface="Arial" charset="0"/>
                <a:ea typeface="Arial" charset="0"/>
                <a:cs typeface="Arial" charset="0"/>
                <a:sym typeface="Cabin"/>
              </a:rPr>
              <a:t> </a:t>
            </a:r>
            <a:r>
              <a:rPr lang="el-GR" sz="6600" u="none" strike="noStrike" cap="none" dirty="0">
                <a:solidFill>
                  <a:srgbClr val="FFD966"/>
                </a:solidFill>
                <a:latin typeface="Arial" charset="0"/>
                <a:ea typeface="Arial" charset="0"/>
                <a:cs typeface="Arial" charset="0"/>
                <a:sym typeface="Cabin"/>
              </a:rPr>
              <a:t>Κόμβοι</a:t>
            </a:r>
            <a:r>
              <a:rPr lang="en-US" sz="6600" u="none" strike="noStrike" cap="none" dirty="0">
                <a:solidFill>
                  <a:srgbClr val="FFD966"/>
                </a:solidFill>
                <a:latin typeface="Arial" charset="0"/>
                <a:ea typeface="Arial" charset="0"/>
                <a:cs typeface="Arial" charset="0"/>
                <a:sym typeface="Cabin"/>
              </a:rPr>
              <a:t>)</a:t>
            </a:r>
          </a:p>
        </p:txBody>
      </p:sp>
      <p:sp>
        <p:nvSpPr>
          <p:cNvPr id="257" name="Shape 257"/>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rgbClr val="FFFF00"/>
              </a:buClr>
              <a:buSzPct val="171000"/>
              <a:buFont typeface="Cabin"/>
              <a:buChar char="•"/>
            </a:pPr>
            <a:r>
              <a:rPr lang="el-GR" sz="3600" u="none" strike="noStrike" cap="none" dirty="0">
                <a:solidFill>
                  <a:srgbClr val="FFFF00"/>
                </a:solidFill>
                <a:latin typeface="Arial" charset="0"/>
                <a:ea typeface="Arial" charset="0"/>
                <a:cs typeface="Arial" charset="0"/>
                <a:sym typeface="Cabin"/>
              </a:rPr>
              <a:t>Απλό Στοιχείο</a:t>
            </a:r>
            <a:endParaRPr lang="en-US" sz="3600" u="none" strike="noStrike" cap="none" dirty="0">
              <a:solidFill>
                <a:srgbClr val="FFFF00"/>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rgbClr val="FF00FF"/>
              </a:buClr>
              <a:buSzPct val="171000"/>
              <a:buFont typeface="Cabin"/>
              <a:buChar char="•"/>
            </a:pPr>
            <a:r>
              <a:rPr lang="el-GR" sz="3600" u="none" strike="noStrike" cap="none" dirty="0">
                <a:solidFill>
                  <a:srgbClr val="FF00FF"/>
                </a:solidFill>
                <a:latin typeface="Arial" charset="0"/>
                <a:ea typeface="Arial" charset="0"/>
                <a:cs typeface="Arial" charset="0"/>
                <a:sym typeface="Cabin"/>
              </a:rPr>
              <a:t>Σύνθετο</a:t>
            </a:r>
            <a:r>
              <a:rPr lang="en-US" sz="3600" u="none" strike="noStrike" cap="none" dirty="0">
                <a:solidFill>
                  <a:srgbClr val="FF00FF"/>
                </a:solidFill>
                <a:latin typeface="Arial" charset="0"/>
                <a:ea typeface="Arial" charset="0"/>
                <a:cs typeface="Arial" charset="0"/>
                <a:sym typeface="Cabin"/>
              </a:rPr>
              <a:t> </a:t>
            </a:r>
            <a:r>
              <a:rPr lang="el-GR" sz="3600" u="none" strike="noStrike" cap="none" dirty="0">
                <a:solidFill>
                  <a:srgbClr val="FF00FF"/>
                </a:solidFill>
                <a:latin typeface="Arial" charset="0"/>
                <a:ea typeface="Arial" charset="0"/>
                <a:cs typeface="Arial" charset="0"/>
                <a:sym typeface="Cabin"/>
              </a:rPr>
              <a:t>Στοιχείο</a:t>
            </a:r>
            <a:endParaRPr lang="en-US" sz="3600" u="none" strike="noStrike" cap="none" dirty="0">
              <a:solidFill>
                <a:srgbClr val="FF00FF"/>
              </a:solidFill>
              <a:latin typeface="Arial" charset="0"/>
              <a:ea typeface="Arial" charset="0"/>
              <a:cs typeface="Arial" charset="0"/>
              <a:sym typeface="Cabin"/>
            </a:endParaRPr>
          </a:p>
        </p:txBody>
      </p:sp>
      <p:sp>
        <p:nvSpPr>
          <p:cNvPr id="258" name="Shape 258"/>
          <p:cNvSpPr txBox="1"/>
          <p:nvPr/>
        </p:nvSpPr>
        <p:spPr>
          <a:xfrm>
            <a:off x="6577264" y="2539899"/>
            <a:ext cx="8035522" cy="566319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&lt;</a:t>
            </a:r>
            <a:r>
              <a:rPr lang="el-GR" sz="3600" dirty="0">
                <a:solidFill>
                  <a:srgbClr val="00FF00"/>
                </a:solidFill>
                <a:latin typeface="Arial" charset="0"/>
                <a:ea typeface="Arial" charset="0"/>
                <a:cs typeface="Arial" charset="0"/>
                <a:sym typeface="Cabin"/>
              </a:rPr>
              <a:t>ά</a:t>
            </a:r>
            <a:r>
              <a:rPr lang="el-GR" sz="3600" u="none" strike="noStrike" cap="none" dirty="0">
                <a:solidFill>
                  <a:srgbClr val="00FF00"/>
                </a:solidFill>
                <a:latin typeface="Arial" charset="0"/>
                <a:ea typeface="Arial" charset="0"/>
                <a:cs typeface="Arial" charset="0"/>
                <a:sym typeface="Cabin"/>
              </a:rPr>
              <a:t>νθρωποι</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άτομο</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&lt;</a:t>
            </a:r>
            <a:r>
              <a:rPr lang="el-GR" sz="3600" u="none" strike="noStrike" cap="none" dirty="0">
                <a:solidFill>
                  <a:srgbClr val="FFFF00"/>
                </a:solidFill>
                <a:latin typeface="Arial" charset="0"/>
                <a:ea typeface="Arial" charset="0"/>
                <a:cs typeface="Arial" charset="0"/>
                <a:sym typeface="Cabin"/>
              </a:rPr>
              <a:t>όνομα</a:t>
            </a:r>
            <a:r>
              <a:rPr lang="en-US" sz="3600" u="none" strike="noStrike" cap="none" dirty="0">
                <a:solidFill>
                  <a:srgbClr val="FFFF00"/>
                </a:solidFill>
                <a:latin typeface="Arial" charset="0"/>
                <a:ea typeface="Arial" charset="0"/>
                <a:cs typeface="Arial" charset="0"/>
                <a:sym typeface="Cabin"/>
              </a:rPr>
              <a:t>&gt;Chuck&lt;/</a:t>
            </a:r>
            <a:r>
              <a:rPr lang="el-GR" sz="3600" u="none" strike="noStrike" cap="none" dirty="0">
                <a:solidFill>
                  <a:srgbClr val="FFFF00"/>
                </a:solidFill>
                <a:latin typeface="Arial" charset="0"/>
                <a:ea typeface="Arial" charset="0"/>
                <a:cs typeface="Arial" charset="0"/>
                <a:sym typeface="Cabin"/>
              </a:rPr>
              <a:t>όνομα</a:t>
            </a:r>
            <a:r>
              <a:rPr lang="en-US" sz="36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600" u="none" strike="noStrike" cap="none" dirty="0">
                <a:solidFill>
                  <a:srgbClr val="FFFF00"/>
                </a:solidFill>
                <a:latin typeface="Arial" charset="0"/>
                <a:ea typeface="Arial" charset="0"/>
                <a:cs typeface="Arial" charset="0"/>
                <a:sym typeface="Cabin"/>
              </a:rPr>
              <a:t>       &lt;</a:t>
            </a:r>
            <a:r>
              <a:rPr lang="el-GR" sz="3600" u="none" strike="noStrike" cap="none" dirty="0">
                <a:solidFill>
                  <a:srgbClr val="FFFF00"/>
                </a:solidFill>
                <a:latin typeface="Arial" charset="0"/>
                <a:ea typeface="Arial" charset="0"/>
                <a:cs typeface="Arial" charset="0"/>
                <a:sym typeface="Cabin"/>
              </a:rPr>
              <a:t>τηλέφωνο</a:t>
            </a:r>
            <a:r>
              <a:rPr lang="en-US" sz="3600" u="none" strike="noStrike" cap="none" dirty="0">
                <a:solidFill>
                  <a:srgbClr val="FFFF00"/>
                </a:solidFill>
                <a:latin typeface="Arial" charset="0"/>
                <a:ea typeface="Arial" charset="0"/>
                <a:cs typeface="Arial" charset="0"/>
                <a:sym typeface="Cabin"/>
              </a:rPr>
              <a:t>&gt;303 4456&lt;/</a:t>
            </a:r>
            <a:r>
              <a:rPr lang="el-GR" sz="3600" u="none" strike="noStrike" cap="none" dirty="0">
                <a:solidFill>
                  <a:srgbClr val="FFFF00"/>
                </a:solidFill>
                <a:latin typeface="Arial" charset="0"/>
                <a:ea typeface="Arial" charset="0"/>
                <a:cs typeface="Arial" charset="0"/>
                <a:sym typeface="Cabin"/>
              </a:rPr>
              <a:t>τηλέφωνο</a:t>
            </a:r>
            <a:r>
              <a:rPr lang="en-US" sz="36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άτομο</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a:t>
            </a:r>
            <a:r>
              <a:rPr lang="el-GR" sz="3600" u="none" strike="noStrike" cap="none" dirty="0">
                <a:solidFill>
                  <a:srgbClr val="FF00FF"/>
                </a:solidFill>
                <a:latin typeface="Arial" charset="0"/>
                <a:ea typeface="Arial" charset="0"/>
                <a:cs typeface="Arial" charset="0"/>
                <a:sym typeface="Cabin"/>
              </a:rPr>
              <a:t>άτομο</a:t>
            </a:r>
            <a:r>
              <a:rPr lang="en-US" sz="36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a:t>
            </a:r>
            <a:r>
              <a:rPr lang="el-GR" sz="3600" u="none" strike="noStrike" cap="none" dirty="0">
                <a:solidFill>
                  <a:srgbClr val="FF00FF"/>
                </a:solidFill>
                <a:latin typeface="Arial" charset="0"/>
                <a:ea typeface="Arial" charset="0"/>
                <a:cs typeface="Arial" charset="0"/>
                <a:sym typeface="Cabin"/>
              </a:rPr>
              <a:t>όνομα</a:t>
            </a:r>
            <a:r>
              <a:rPr lang="en-US" sz="3600" u="none" strike="noStrike" cap="none" dirty="0">
                <a:solidFill>
                  <a:srgbClr val="FF00FF"/>
                </a:solidFill>
                <a:latin typeface="Arial" charset="0"/>
                <a:ea typeface="Arial" charset="0"/>
                <a:cs typeface="Arial" charset="0"/>
                <a:sym typeface="Cabin"/>
              </a:rPr>
              <a:t>&gt;Noah&lt;/</a:t>
            </a:r>
            <a:r>
              <a:rPr lang="el-GR" sz="3600" u="none" strike="noStrike" cap="none" dirty="0">
                <a:solidFill>
                  <a:srgbClr val="FF00FF"/>
                </a:solidFill>
                <a:latin typeface="Arial" charset="0"/>
                <a:ea typeface="Arial" charset="0"/>
                <a:cs typeface="Arial" charset="0"/>
                <a:sym typeface="Cabin"/>
              </a:rPr>
              <a:t>όνομα</a:t>
            </a:r>
            <a:r>
              <a:rPr lang="en-US" sz="36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a:t>
            </a:r>
            <a:r>
              <a:rPr lang="el-GR" sz="3600" u="none" strike="noStrike" cap="none" dirty="0">
                <a:solidFill>
                  <a:srgbClr val="FF00FF"/>
                </a:solidFill>
                <a:latin typeface="Arial" charset="0"/>
                <a:ea typeface="Arial" charset="0"/>
                <a:cs typeface="Arial" charset="0"/>
                <a:sym typeface="Cabin"/>
              </a:rPr>
              <a:t>τηλέφωνο</a:t>
            </a:r>
            <a:r>
              <a:rPr lang="en-US" sz="3600" u="none" strike="noStrike" cap="none" dirty="0">
                <a:solidFill>
                  <a:srgbClr val="FF00FF"/>
                </a:solidFill>
                <a:latin typeface="Arial" charset="0"/>
                <a:ea typeface="Arial" charset="0"/>
                <a:cs typeface="Arial" charset="0"/>
                <a:sym typeface="Cabin"/>
              </a:rPr>
              <a:t>&gt;622 7421&lt;/</a:t>
            </a:r>
            <a:r>
              <a:rPr lang="el-GR" sz="3600" u="none" strike="noStrike" cap="none" dirty="0">
                <a:solidFill>
                  <a:srgbClr val="FF00FF"/>
                </a:solidFill>
                <a:latin typeface="Arial" charset="0"/>
                <a:ea typeface="Arial" charset="0"/>
                <a:cs typeface="Arial" charset="0"/>
                <a:sym typeface="Cabin"/>
              </a:rPr>
              <a:t>τηλέφωνο</a:t>
            </a:r>
            <a:r>
              <a:rPr lang="en-US" sz="36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a:t>
            </a:r>
            <a:r>
              <a:rPr lang="el-GR" sz="3600" u="none" strike="noStrike" cap="none" dirty="0">
                <a:solidFill>
                  <a:srgbClr val="FF00FF"/>
                </a:solidFill>
                <a:latin typeface="Arial" charset="0"/>
                <a:ea typeface="Arial" charset="0"/>
                <a:cs typeface="Arial" charset="0"/>
                <a:sym typeface="Cabin"/>
              </a:rPr>
              <a:t>άτομο</a:t>
            </a:r>
            <a:r>
              <a:rPr lang="en-US" sz="36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&lt;/</a:t>
            </a:r>
            <a:r>
              <a:rPr lang="el-GR" sz="3600" dirty="0">
                <a:solidFill>
                  <a:srgbClr val="00FF00"/>
                </a:solidFill>
                <a:latin typeface="Arial" charset="0"/>
                <a:ea typeface="Arial" charset="0"/>
                <a:cs typeface="Arial" charset="0"/>
                <a:sym typeface="Cabin"/>
              </a:rPr>
              <a:t>ά</a:t>
            </a:r>
            <a:r>
              <a:rPr lang="el-GR" sz="3600" u="none" strike="noStrike" cap="none" dirty="0">
                <a:solidFill>
                  <a:srgbClr val="00FF00"/>
                </a:solidFill>
                <a:latin typeface="Arial" charset="0"/>
                <a:ea typeface="Arial" charset="0"/>
                <a:cs typeface="Arial" charset="0"/>
                <a:sym typeface="Cabin"/>
              </a:rPr>
              <a:t>νθρωποι</a:t>
            </a:r>
            <a:r>
              <a:rPr lang="en-US" sz="3600" u="none" strike="noStrike" cap="none" dirty="0">
                <a:solidFill>
                  <a:srgbClr val="00FF00"/>
                </a:solidFill>
                <a:latin typeface="Arial" charset="0"/>
                <a:ea typeface="Arial" charset="0"/>
                <a:cs typeface="Arial" charset="0"/>
                <a:sym typeface="Cabin"/>
              </a:rPr>
              <a:t>&gt;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err="1">
                <a:solidFill>
                  <a:srgbClr val="FFD966"/>
                </a:solidFill>
                <a:latin typeface="Arial" charset="0"/>
                <a:ea typeface="Arial" charset="0"/>
                <a:cs typeface="Arial" charset="0"/>
                <a:sym typeface="Cabin"/>
              </a:rPr>
              <a:t>e</a:t>
            </a:r>
            <a:r>
              <a:rPr lang="en-US" sz="7600" u="sng" strike="noStrike" cap="none" dirty="0" err="1">
                <a:solidFill>
                  <a:srgbClr val="FFD966"/>
                </a:solidFill>
                <a:latin typeface="Arial" charset="0"/>
                <a:ea typeface="Arial" charset="0"/>
                <a:cs typeface="Arial" charset="0"/>
                <a:sym typeface="Cabin"/>
              </a:rPr>
              <a:t>X</a:t>
            </a:r>
            <a:r>
              <a:rPr lang="en-US" sz="7600" u="none" strike="noStrike" cap="none" dirty="0" err="1">
                <a:solidFill>
                  <a:srgbClr val="FFD966"/>
                </a:solidFill>
                <a:latin typeface="Arial" charset="0"/>
                <a:ea typeface="Arial" charset="0"/>
                <a:cs typeface="Arial" charset="0"/>
                <a:sym typeface="Cabin"/>
              </a:rPr>
              <a:t>tensible</a:t>
            </a:r>
            <a:r>
              <a:rPr lang="en-US" sz="7600" u="none" strike="noStrike" cap="none" dirty="0">
                <a:solidFill>
                  <a:srgbClr val="FFD966"/>
                </a:solidFill>
                <a:latin typeface="Arial" charset="0"/>
                <a:ea typeface="Arial" charset="0"/>
                <a:cs typeface="Arial" charset="0"/>
                <a:sym typeface="Cabin"/>
              </a:rPr>
              <a:t> </a:t>
            </a:r>
            <a:r>
              <a:rPr lang="en-US" sz="7600" u="sng" strike="noStrike" cap="none" dirty="0">
                <a:solidFill>
                  <a:srgbClr val="FFD966"/>
                </a:solidFill>
                <a:latin typeface="Arial" charset="0"/>
                <a:ea typeface="Arial" charset="0"/>
                <a:cs typeface="Arial" charset="0"/>
                <a:sym typeface="Cabin"/>
              </a:rPr>
              <a:t>M</a:t>
            </a:r>
            <a:r>
              <a:rPr lang="en-US" sz="7600" u="none" strike="noStrike" cap="none" dirty="0">
                <a:solidFill>
                  <a:srgbClr val="FFD966"/>
                </a:solidFill>
                <a:latin typeface="Arial" charset="0"/>
                <a:ea typeface="Arial" charset="0"/>
                <a:cs typeface="Arial" charset="0"/>
                <a:sym typeface="Cabin"/>
              </a:rPr>
              <a:t>arkup </a:t>
            </a:r>
            <a:r>
              <a:rPr lang="en-US" sz="7600" u="sng" strike="noStrike" cap="none" dirty="0">
                <a:solidFill>
                  <a:srgbClr val="FFD966"/>
                </a:solidFill>
                <a:latin typeface="Arial" charset="0"/>
                <a:ea typeface="Arial" charset="0"/>
                <a:cs typeface="Arial" charset="0"/>
                <a:sym typeface="Cabin"/>
              </a:rPr>
              <a:t>L</a:t>
            </a:r>
            <a:r>
              <a:rPr lang="en-US" sz="7600" u="none" strike="noStrike" cap="none" dirty="0">
                <a:solidFill>
                  <a:srgbClr val="FFD966"/>
                </a:solidFill>
                <a:latin typeface="Arial" charset="0"/>
                <a:ea typeface="Arial" charset="0"/>
                <a:cs typeface="Arial" charset="0"/>
                <a:sym typeface="Cabin"/>
              </a:rPr>
              <a:t>anguage</a:t>
            </a:r>
            <a:r>
              <a:rPr lang="el-GR" sz="7600" u="none" strike="noStrike" cap="none" dirty="0">
                <a:solidFill>
                  <a:srgbClr val="FFD966"/>
                </a:solidFill>
                <a:latin typeface="Arial" charset="0"/>
                <a:ea typeface="Arial" charset="0"/>
                <a:cs typeface="Arial" charset="0"/>
                <a:sym typeface="Cabin"/>
              </a:rPr>
              <a:t> (επεκτάσιμη γλώσσα σήμανσης)</a:t>
            </a:r>
            <a:endParaRPr lang="en-US" sz="7600" u="none" strike="noStrike" cap="none" dirty="0">
              <a:solidFill>
                <a:srgbClr val="FFD966"/>
              </a:solidFill>
              <a:latin typeface="Arial" charset="0"/>
              <a:ea typeface="Arial" charset="0"/>
              <a:cs typeface="Arial" charset="0"/>
              <a:sym typeface="Cabin"/>
            </a:endParaRPr>
          </a:p>
        </p:txBody>
      </p:sp>
      <p:sp>
        <p:nvSpPr>
          <p:cNvPr id="271" name="Shape 271"/>
          <p:cNvSpPr txBox="1">
            <a:spLocks noGrp="1"/>
          </p:cNvSpPr>
          <p:nvPr>
            <p:ph type="body" idx="1"/>
          </p:nvPr>
        </p:nvSpPr>
        <p:spPr>
          <a:xfrm>
            <a:off x="1155700" y="2963022"/>
            <a:ext cx="13932000" cy="4694657"/>
          </a:xfrm>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Πρωταρχικός σκοπός είναι να βοηθήσει τα συστήματα πληροφοριών να </a:t>
            </a:r>
            <a:r>
              <a:rPr lang="el-GR" sz="3600" dirty="0">
                <a:solidFill>
                  <a:srgbClr val="00FF00"/>
                </a:solidFill>
                <a:latin typeface="Arial" charset="0"/>
                <a:cs typeface="Arial" charset="0"/>
                <a:sym typeface="Cabin"/>
              </a:rPr>
              <a:t>μοιράζονται</a:t>
            </a:r>
            <a:r>
              <a:rPr lang="el-GR" sz="3600" u="none" strike="noStrike" cap="none" dirty="0">
                <a:solidFill>
                  <a:schemeClr val="lt1"/>
                </a:solidFill>
                <a:latin typeface="Arial" charset="0"/>
                <a:ea typeface="Arial" charset="0"/>
                <a:cs typeface="Arial" charset="0"/>
                <a:sym typeface="Cabin"/>
              </a:rPr>
              <a:t> </a:t>
            </a:r>
            <a:r>
              <a:rPr lang="el-GR" sz="3600" dirty="0">
                <a:solidFill>
                  <a:srgbClr val="00FF00"/>
                </a:solidFill>
                <a:latin typeface="Arial" charset="0"/>
                <a:cs typeface="Arial" charset="0"/>
                <a:sym typeface="Cabin"/>
              </a:rPr>
              <a:t>δομημένα</a:t>
            </a:r>
            <a:r>
              <a:rPr lang="el-GR" sz="3600" u="none" strike="noStrike" cap="none" dirty="0">
                <a:solidFill>
                  <a:schemeClr val="lt1"/>
                </a:solidFill>
                <a:latin typeface="Arial" charset="0"/>
                <a:ea typeface="Arial" charset="0"/>
                <a:cs typeface="Arial" charset="0"/>
                <a:sym typeface="Cabin"/>
              </a:rPr>
              <a:t> </a:t>
            </a:r>
            <a:r>
              <a:rPr lang="el-GR" sz="3600" dirty="0">
                <a:solidFill>
                  <a:srgbClr val="00FF00"/>
                </a:solidFill>
                <a:latin typeface="Arial" charset="0"/>
                <a:cs typeface="Arial" charset="0"/>
                <a:sym typeface="Cabin"/>
              </a:rPr>
              <a:t>δεδομένα</a:t>
            </a:r>
            <a:endParaRPr lang="en-US" sz="3600" u="none" strike="noStrike" cap="none" dirty="0">
              <a:solidFill>
                <a:srgbClr val="00FF00"/>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Ξεκίνησε ως απλοποιημένο υποσύνολο της Γενικευμένο Πρότυπο Γλώσσας Σήμανσης  (</a:t>
            </a:r>
            <a:r>
              <a:rPr lang="en-US" sz="3600" u="none" strike="noStrike" cap="none" dirty="0">
                <a:solidFill>
                  <a:schemeClr val="lt1"/>
                </a:solidFill>
                <a:latin typeface="Arial" charset="0"/>
                <a:ea typeface="Arial" charset="0"/>
                <a:cs typeface="Arial" charset="0"/>
                <a:sym typeface="Cabin"/>
              </a:rPr>
              <a:t>Standard Generalized Markup Language </a:t>
            </a:r>
            <a:r>
              <a:rPr lang="el-GR" sz="3600" u="none" strike="noStrike" cap="none" dirty="0">
                <a:solidFill>
                  <a:schemeClr val="lt1"/>
                </a:solidFill>
                <a:latin typeface="Arial" charset="0"/>
                <a:ea typeface="Arial" charset="0"/>
                <a:cs typeface="Arial" charset="0"/>
                <a:sym typeface="Cabin"/>
              </a:rPr>
              <a:t>- SGML) και έχει σχεδιαστεί για να είναι ευανάγνωστο από τον άνθρωπο</a:t>
            </a:r>
            <a:endParaRPr lang="en-US" sz="3600" u="none" strike="noStrike" cap="none" dirty="0">
              <a:solidFill>
                <a:schemeClr val="lt1"/>
              </a:solidFill>
              <a:latin typeface="Arial" charset="0"/>
              <a:ea typeface="Arial" charset="0"/>
              <a:cs typeface="Arial" charset="0"/>
              <a:sym typeface="Cabin"/>
            </a:endParaRPr>
          </a:p>
        </p:txBody>
      </p:sp>
      <p:sp>
        <p:nvSpPr>
          <p:cNvPr id="5" name="Shape 265"/>
          <p:cNvSpPr txBox="1"/>
          <p:nvPr/>
        </p:nvSpPr>
        <p:spPr>
          <a:xfrm>
            <a:off x="4673900" y="7170530"/>
            <a:ext cx="6895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en.wikipedia.org/wiki/XML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1155700" y="762000"/>
            <a:ext cx="13571873"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FD966"/>
                </a:solidFill>
                <a:latin typeface="Arial" charset="0"/>
                <a:ea typeface="Arial" charset="0"/>
                <a:cs typeface="Arial" charset="0"/>
                <a:sym typeface="Cabin"/>
              </a:rPr>
              <a:t>Βασικά της </a:t>
            </a:r>
            <a:r>
              <a:rPr lang="en-US" sz="7600" u="none" strike="noStrike" cap="none" dirty="0">
                <a:solidFill>
                  <a:srgbClr val="FFD966"/>
                </a:solidFill>
                <a:latin typeface="Arial" charset="0"/>
                <a:ea typeface="Arial" charset="0"/>
                <a:cs typeface="Arial" charset="0"/>
                <a:sym typeface="Cabin"/>
              </a:rPr>
              <a:t>XML</a:t>
            </a:r>
          </a:p>
        </p:txBody>
      </p:sp>
      <p:sp>
        <p:nvSpPr>
          <p:cNvPr id="278" name="Shape 27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rgbClr val="00FF00"/>
              </a:buClr>
              <a:buSzPct val="171000"/>
              <a:buFont typeface="Cabin"/>
              <a:buChar char="•"/>
            </a:pPr>
            <a:r>
              <a:rPr lang="el-GR" sz="3600" u="none" strike="noStrike" cap="none" dirty="0">
                <a:solidFill>
                  <a:srgbClr val="00FF00"/>
                </a:solidFill>
                <a:latin typeface="Arial" charset="0"/>
                <a:ea typeface="Arial" charset="0"/>
                <a:cs typeface="Arial" charset="0"/>
                <a:sym typeface="Cabin"/>
              </a:rPr>
              <a:t>Ετικέτα Έναρξης</a:t>
            </a:r>
            <a:endParaRPr lang="en-US" sz="3600" u="none" strike="noStrike" cap="none" dirty="0">
              <a:solidFill>
                <a:srgbClr val="00FF00"/>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rgbClr val="FFFF00"/>
              </a:buClr>
              <a:buSzPct val="171000"/>
              <a:buFont typeface="Cabin"/>
              <a:buChar char="•"/>
            </a:pPr>
            <a:r>
              <a:rPr lang="el-GR" sz="3600" u="none" strike="noStrike" cap="none" dirty="0">
                <a:solidFill>
                  <a:srgbClr val="FFFF00"/>
                </a:solidFill>
                <a:latin typeface="Arial" charset="0"/>
                <a:ea typeface="Arial" charset="0"/>
                <a:cs typeface="Arial" charset="0"/>
                <a:sym typeface="Cabin"/>
              </a:rPr>
              <a:t>Ετικέτα Τέλους</a:t>
            </a:r>
            <a:endParaRPr lang="en-US" sz="3600" u="none" strike="noStrike" cap="none" dirty="0">
              <a:solidFill>
                <a:srgbClr val="FFFF00"/>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Περιεχόμενο κειμένου</a:t>
            </a:r>
            <a:endParaRPr lang="en-US" sz="3600" u="none" strike="noStrike" cap="none" dirty="0">
              <a:solidFill>
                <a:schemeClr val="lt1"/>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rgbClr val="FF7F00"/>
              </a:buClr>
              <a:buSzPct val="171000"/>
              <a:buFont typeface="Cabin"/>
              <a:buChar char="•"/>
            </a:pPr>
            <a:r>
              <a:rPr lang="el-GR" sz="3600" u="none" strike="noStrike" cap="none" dirty="0">
                <a:solidFill>
                  <a:srgbClr val="FF7F00"/>
                </a:solidFill>
                <a:latin typeface="Arial" charset="0"/>
                <a:ea typeface="Arial" charset="0"/>
                <a:cs typeface="Arial" charset="0"/>
                <a:sym typeface="Cabin"/>
              </a:rPr>
              <a:t>Ιδιότητα</a:t>
            </a:r>
            <a:endParaRPr lang="en-US" sz="3600" u="none" strike="noStrike" cap="none" dirty="0">
              <a:solidFill>
                <a:srgbClr val="FF7F00"/>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rgbClr val="FF00FF"/>
              </a:buClr>
              <a:buSzPct val="171000"/>
              <a:buFont typeface="Cabin"/>
              <a:buChar char="•"/>
            </a:pPr>
            <a:r>
              <a:rPr lang="el-GR" sz="3600" u="none" strike="noStrike" cap="none" dirty="0">
                <a:solidFill>
                  <a:srgbClr val="FF00FF"/>
                </a:solidFill>
                <a:latin typeface="Arial" charset="0"/>
                <a:ea typeface="Arial" charset="0"/>
                <a:cs typeface="Arial" charset="0"/>
                <a:sym typeface="Cabin"/>
              </a:rPr>
              <a:t>«</a:t>
            </a:r>
            <a:r>
              <a:rPr lang="el-GR" sz="3600" u="none" strike="noStrike" cap="none" dirty="0" err="1">
                <a:solidFill>
                  <a:srgbClr val="FF00FF"/>
                </a:solidFill>
                <a:latin typeface="Arial" charset="0"/>
                <a:ea typeface="Arial" charset="0"/>
                <a:cs typeface="Arial" charset="0"/>
                <a:sym typeface="Cabin"/>
              </a:rPr>
              <a:t>Αυτοκλεινόμενη</a:t>
            </a:r>
            <a:r>
              <a:rPr lang="el-GR" sz="3600" u="none" strike="noStrike" cap="none" dirty="0">
                <a:solidFill>
                  <a:srgbClr val="FF00FF"/>
                </a:solidFill>
                <a:latin typeface="Arial" charset="0"/>
                <a:ea typeface="Arial" charset="0"/>
                <a:cs typeface="Arial" charset="0"/>
                <a:sym typeface="Cabin"/>
              </a:rPr>
              <a:t>» Ετικέτα</a:t>
            </a:r>
            <a:endParaRPr lang="en-US" sz="3600" u="none" strike="noStrike" cap="none" dirty="0">
              <a:solidFill>
                <a:srgbClr val="FF00FF"/>
              </a:solidFill>
              <a:latin typeface="Arial" charset="0"/>
              <a:ea typeface="Arial" charset="0"/>
              <a:cs typeface="Arial" charset="0"/>
              <a:sym typeface="Cabin"/>
            </a:endParaRPr>
          </a:p>
        </p:txBody>
      </p:sp>
      <p:sp>
        <p:nvSpPr>
          <p:cNvPr id="279" name="Shape 279"/>
          <p:cNvSpPr txBox="1"/>
          <p:nvPr/>
        </p:nvSpPr>
        <p:spPr>
          <a:xfrm>
            <a:off x="8128000" y="3136900"/>
            <a:ext cx="6599573" cy="4635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4400" u="none" strike="noStrike" cap="none" dirty="0">
                <a:solidFill>
                  <a:srgbClr val="00FF00"/>
                </a:solidFill>
                <a:latin typeface="Arial" charset="0"/>
                <a:ea typeface="Arial" charset="0"/>
                <a:cs typeface="Arial" charset="0"/>
                <a:sym typeface="Cabin"/>
              </a:rPr>
              <a:t>&lt;</a:t>
            </a:r>
            <a:r>
              <a:rPr lang="el-GR" sz="4400" u="none" strike="noStrike" cap="none" dirty="0">
                <a:solidFill>
                  <a:srgbClr val="00FF00"/>
                </a:solidFill>
                <a:latin typeface="Arial" charset="0"/>
                <a:ea typeface="Arial" charset="0"/>
                <a:cs typeface="Arial" charset="0"/>
                <a:sym typeface="Cabin"/>
              </a:rPr>
              <a:t>άτομο</a:t>
            </a:r>
            <a:r>
              <a:rPr lang="en-US" sz="44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00FF00"/>
                </a:solidFill>
                <a:latin typeface="Arial" charset="0"/>
                <a:ea typeface="Arial" charset="0"/>
                <a:cs typeface="Arial" charset="0"/>
                <a:sym typeface="Cabin"/>
              </a:rPr>
              <a:t>&lt;</a:t>
            </a:r>
            <a:r>
              <a:rPr lang="el-GR" sz="4400" u="none" strike="noStrike" cap="none" dirty="0">
                <a:solidFill>
                  <a:srgbClr val="00FF00"/>
                </a:solidFill>
                <a:latin typeface="Arial" charset="0"/>
                <a:ea typeface="Arial" charset="0"/>
                <a:cs typeface="Arial" charset="0"/>
                <a:sym typeface="Cabin"/>
              </a:rPr>
              <a:t>όνομα</a:t>
            </a:r>
            <a:r>
              <a:rPr lang="en-US" sz="4400" u="none" strike="noStrike" cap="none" dirty="0">
                <a:solidFill>
                  <a:srgbClr val="00FF00"/>
                </a:solidFill>
                <a:latin typeface="Arial" charset="0"/>
                <a:ea typeface="Arial" charset="0"/>
                <a:cs typeface="Arial" charset="0"/>
                <a:sym typeface="Cabin"/>
              </a:rPr>
              <a:t>&gt;</a:t>
            </a:r>
            <a:r>
              <a:rPr lang="en-US" sz="4400" u="none" strike="noStrike" cap="none" dirty="0">
                <a:solidFill>
                  <a:schemeClr val="lt1"/>
                </a:solidFill>
                <a:latin typeface="Arial" charset="0"/>
                <a:ea typeface="Arial" charset="0"/>
                <a:cs typeface="Arial" charset="0"/>
                <a:sym typeface="Cabin"/>
              </a:rPr>
              <a:t>Chuck</a:t>
            </a:r>
            <a:r>
              <a:rPr lang="en-US" sz="4400" u="none" strike="noStrike" cap="none" dirty="0">
                <a:solidFill>
                  <a:srgbClr val="FFFF00"/>
                </a:solidFill>
                <a:latin typeface="Arial" charset="0"/>
                <a:ea typeface="Arial" charset="0"/>
                <a:cs typeface="Arial" charset="0"/>
                <a:sym typeface="Cabin"/>
              </a:rPr>
              <a:t>&lt;/</a:t>
            </a:r>
            <a:r>
              <a:rPr lang="el-GR" sz="4400" u="none" strike="noStrike" cap="none" dirty="0">
                <a:solidFill>
                  <a:srgbClr val="FFFF00"/>
                </a:solidFill>
                <a:latin typeface="Arial" charset="0"/>
                <a:ea typeface="Arial" charset="0"/>
                <a:cs typeface="Arial" charset="0"/>
                <a:sym typeface="Cabin"/>
              </a:rPr>
              <a:t>όνομα</a:t>
            </a:r>
            <a:r>
              <a:rPr lang="en-US" sz="44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00FF00"/>
                </a:solidFill>
                <a:latin typeface="Arial" charset="0"/>
                <a:ea typeface="Arial" charset="0"/>
                <a:cs typeface="Arial" charset="0"/>
                <a:sym typeface="Cabin"/>
              </a:rPr>
              <a:t>&lt;</a:t>
            </a:r>
            <a:r>
              <a:rPr lang="el-GR" sz="4400" u="none" strike="noStrike" cap="none" dirty="0">
                <a:solidFill>
                  <a:srgbClr val="00FF00"/>
                </a:solidFill>
                <a:latin typeface="Arial" charset="0"/>
                <a:ea typeface="Arial" charset="0"/>
                <a:cs typeface="Arial" charset="0"/>
                <a:sym typeface="Cabin"/>
              </a:rPr>
              <a:t>τηλέφωνο</a:t>
            </a:r>
            <a:r>
              <a:rPr lang="en-US" sz="4400" u="none" strike="noStrike" cap="none" dirty="0">
                <a:solidFill>
                  <a:srgbClr val="00FF00"/>
                </a:solidFill>
                <a:latin typeface="Arial" charset="0"/>
                <a:ea typeface="Arial" charset="0"/>
                <a:cs typeface="Arial" charset="0"/>
                <a:sym typeface="Cabin"/>
              </a:rPr>
              <a:t> </a:t>
            </a:r>
            <a:r>
              <a:rPr lang="en-US" sz="4400" u="none" strike="noStrike" cap="none" dirty="0">
                <a:solidFill>
                  <a:srgbClr val="FF7F00"/>
                </a:solidFill>
                <a:latin typeface="Arial" charset="0"/>
                <a:ea typeface="Arial" charset="0"/>
                <a:cs typeface="Arial" charset="0"/>
                <a:sym typeface="Cabin"/>
              </a:rPr>
              <a:t>type=</a:t>
            </a:r>
            <a:r>
              <a:rPr lang="en-US" sz="4400" dirty="0">
                <a:solidFill>
                  <a:srgbClr val="FF7F00"/>
                </a:solidFill>
              </a:rPr>
              <a:t>"</a:t>
            </a:r>
            <a:r>
              <a:rPr lang="en-US" sz="4400" u="none" strike="noStrike" cap="none" dirty="0" err="1">
                <a:solidFill>
                  <a:srgbClr val="FF7F00"/>
                </a:solidFill>
                <a:latin typeface="Arial" charset="0"/>
                <a:ea typeface="Arial" charset="0"/>
                <a:cs typeface="Arial" charset="0"/>
                <a:sym typeface="Cabin"/>
              </a:rPr>
              <a:t>intl</a:t>
            </a:r>
            <a:r>
              <a:rPr lang="en-US" sz="4400" dirty="0">
                <a:solidFill>
                  <a:srgbClr val="FF7F00"/>
                </a:solidFill>
              </a:rPr>
              <a:t>"</a:t>
            </a:r>
            <a:r>
              <a:rPr lang="en-US" sz="44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dirty="0">
                <a:solidFill>
                  <a:schemeClr val="lt1"/>
                </a:solidFill>
                <a:latin typeface="Arial" charset="0"/>
                <a:ea typeface="Arial" charset="0"/>
                <a:cs typeface="Arial" charset="0"/>
                <a:sym typeface="Cabin"/>
              </a:rPr>
              <a:t>     +1 734 303 4456</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FFFF00"/>
                </a:solidFill>
                <a:latin typeface="Arial" charset="0"/>
                <a:ea typeface="Arial" charset="0"/>
                <a:cs typeface="Arial" charset="0"/>
                <a:sym typeface="Cabin"/>
              </a:rPr>
              <a:t>&lt;/</a:t>
            </a:r>
            <a:r>
              <a:rPr lang="el-GR" sz="4400" u="none" strike="noStrike" cap="none" dirty="0">
                <a:solidFill>
                  <a:srgbClr val="FFFF00"/>
                </a:solidFill>
                <a:latin typeface="Arial" charset="0"/>
                <a:ea typeface="Arial" charset="0"/>
                <a:cs typeface="Arial" charset="0"/>
                <a:sym typeface="Cabin"/>
              </a:rPr>
              <a:t>τηλέφωνο</a:t>
            </a:r>
            <a:r>
              <a:rPr lang="en-US" sz="44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FF00FF"/>
                </a:solidFill>
                <a:latin typeface="Arial" charset="0"/>
                <a:ea typeface="Arial" charset="0"/>
                <a:cs typeface="Arial" charset="0"/>
                <a:sym typeface="Cabin"/>
              </a:rPr>
              <a:t>&lt;email</a:t>
            </a: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FF7F00"/>
                </a:solidFill>
                <a:latin typeface="Arial" charset="0"/>
                <a:ea typeface="Arial" charset="0"/>
                <a:cs typeface="Arial" charset="0"/>
                <a:sym typeface="Cabin"/>
              </a:rPr>
              <a:t>hide=</a:t>
            </a:r>
            <a:r>
              <a:rPr lang="en-US" sz="4400" dirty="0">
                <a:solidFill>
                  <a:srgbClr val="FF7F00"/>
                </a:solidFill>
              </a:rPr>
              <a:t>"</a:t>
            </a:r>
            <a:r>
              <a:rPr lang="en-US" sz="4400" u="none" strike="noStrike" cap="none" dirty="0">
                <a:solidFill>
                  <a:srgbClr val="FF7F00"/>
                </a:solidFill>
                <a:latin typeface="Arial" charset="0"/>
                <a:ea typeface="Arial" charset="0"/>
                <a:cs typeface="Arial" charset="0"/>
                <a:sym typeface="Cabin"/>
              </a:rPr>
              <a:t>yes</a:t>
            </a:r>
            <a:r>
              <a:rPr lang="en-US" sz="4400" dirty="0">
                <a:solidFill>
                  <a:srgbClr val="FF7F00"/>
                </a:solidFill>
              </a:rPr>
              <a:t>"</a:t>
            </a: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4400" u="none" strike="noStrike" cap="none" dirty="0">
                <a:solidFill>
                  <a:srgbClr val="FFFF00"/>
                </a:solidFill>
                <a:latin typeface="Arial" charset="0"/>
                <a:ea typeface="Arial" charset="0"/>
                <a:cs typeface="Arial" charset="0"/>
                <a:sym typeface="Cabin"/>
              </a:rPr>
              <a:t>&lt;/</a:t>
            </a:r>
            <a:r>
              <a:rPr lang="el-GR" sz="4400" u="none" strike="noStrike" cap="none" dirty="0">
                <a:solidFill>
                  <a:srgbClr val="FFFF00"/>
                </a:solidFill>
                <a:latin typeface="Arial" charset="0"/>
                <a:ea typeface="Arial" charset="0"/>
                <a:cs typeface="Arial" charset="0"/>
                <a:sym typeface="Cabin"/>
              </a:rPr>
              <a:t>άτομο</a:t>
            </a:r>
            <a:r>
              <a:rPr lang="en-US" sz="4400" u="none" strike="noStrike" cap="none" dirty="0">
                <a:solidFill>
                  <a:srgbClr val="FFFF00"/>
                </a:solidFill>
                <a:latin typeface="Arial" charset="0"/>
                <a:ea typeface="Arial" charset="0"/>
                <a:cs typeface="Arial" charset="0"/>
                <a:sym typeface="Cabin"/>
              </a:rPr>
              <a:t>&gt;</a:t>
            </a:r>
          </a:p>
        </p:txBody>
      </p: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3821</Words>
  <Application>Microsoft Office PowerPoint</Application>
  <PresentationFormat>Προσαρμογή</PresentationFormat>
  <Paragraphs>528</Paragraphs>
  <Slides>55</Slides>
  <Notes>55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55</vt:i4>
      </vt:variant>
    </vt:vector>
  </HeadingPairs>
  <TitlesOfParts>
    <vt:vector size="63" baseType="lpstr">
      <vt:lpstr>Arial</vt:lpstr>
      <vt:lpstr>Arial Regular</vt:lpstr>
      <vt:lpstr>Cabin</vt:lpstr>
      <vt:lpstr>Courier</vt:lpstr>
      <vt:lpstr>Courier New</vt:lpstr>
      <vt:lpstr>Gill Sans</vt:lpstr>
      <vt:lpstr>Helvetica</vt:lpstr>
      <vt:lpstr>Title &amp; Subtitle</vt:lpstr>
      <vt:lpstr>Χρήση Υπηρεσιών Ιστού</vt:lpstr>
      <vt:lpstr>Δεδομένα στον Ιστό</vt:lpstr>
      <vt:lpstr>Αποστολή Δεδομένων Μέσω του «Ιστού"</vt:lpstr>
      <vt:lpstr>Συμφωνία για το “Wire Format” (Διαμόρφωση Καλωδίου)</vt:lpstr>
      <vt:lpstr>Συμφωνία για το “Wire Format” (Διαμόρφωση Καλωδίου)</vt:lpstr>
      <vt:lpstr>XML</vt:lpstr>
      <vt:lpstr>XML «Στοιχεία» (ή Κόμβοι)</vt:lpstr>
      <vt:lpstr>eXtensible Markup Language (επεκτάσιμη γλώσσα σήμανσης)</vt:lpstr>
      <vt:lpstr>Βασικά της XML</vt:lpstr>
      <vt:lpstr>Λευκός Χώρος  (Μη ορατοί χαρακτήρες)</vt:lpstr>
      <vt:lpstr>Ορολογία XML</vt:lpstr>
      <vt:lpstr>XML ως Δέντρο</vt:lpstr>
      <vt:lpstr>XML Κείμενο και Ιδιότητες</vt:lpstr>
      <vt:lpstr>XML ως Μονοπάτια/Paths</vt:lpstr>
      <vt:lpstr>Σχήμα XML</vt:lpstr>
      <vt:lpstr>Σχήμα XML</vt:lpstr>
      <vt:lpstr>Παρουσίαση του PowerPoint</vt:lpstr>
      <vt:lpstr>Παρουσίαση του PowerPoint</vt:lpstr>
      <vt:lpstr>Πολλές Γλώσσες Σχήματος XML</vt:lpstr>
      <vt:lpstr>XSD Σχήμα XML (προδιαγραφές W3C)</vt:lpstr>
      <vt:lpstr>Δομή XSD</vt:lpstr>
      <vt:lpstr>Περιορισμοί XSD</vt:lpstr>
      <vt:lpstr>Τύποι ΔεδομένωνXSD</vt:lpstr>
      <vt:lpstr>ISO 8601 Μορφή Ημερομηνίας/Ώρας</vt:lpstr>
      <vt:lpstr>Παρουσίαση του PowerPoint</vt:lpstr>
      <vt:lpstr>Παρουσίαση του PowerPoint</vt:lpstr>
      <vt:lpstr>Παρουσίαση του PowerPoint</vt:lpstr>
      <vt:lpstr>Παρουσίαση του PowerPoint</vt:lpstr>
      <vt:lpstr>Σημειογραφία Αντικειμένου JavaScript -  JavaScript Object Notation</vt:lpstr>
      <vt:lpstr>JavaScript Object Notation</vt:lpstr>
      <vt:lpstr>Παρουσίαση του PowerPoint</vt:lpstr>
      <vt:lpstr>Παρουσίαση του PowerPoint</vt:lpstr>
      <vt:lpstr>Παρουσίαση του PowerPoint</vt:lpstr>
      <vt:lpstr>Παρουσίαση του PowerPoint</vt:lpstr>
      <vt:lpstr> Προσέγγιση Προσανατολισμένη στην Εξυπηρέτηση</vt:lpstr>
      <vt:lpstr>Προσέγγιση Προσανατολισμένη στην Εξυπηρέτηση</vt:lpstr>
      <vt:lpstr>Πολλαπλά Συστήματα</vt:lpstr>
      <vt:lpstr> Υπηρεσίες Ιστού</vt:lpstr>
      <vt:lpstr>Διεπαφή Προγράμματος Εφαρμογής (API)</vt:lpstr>
      <vt:lpstr>Παρουσίαση του PowerPoint</vt:lpstr>
      <vt:lpstr>Παρουσίαση του PowerPoint</vt:lpstr>
      <vt:lpstr>Παρουσίαση του PowerPoint</vt:lpstr>
      <vt:lpstr>Ασφάλεια API και περιορισμός πρόσβασης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Σύνοψη</vt:lpstr>
      <vt:lpstr>Ευχαριστίες / Συνεισφορές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Web Services</dc:title>
  <cp:lastModifiedBy>Konstantia Kiourtidou</cp:lastModifiedBy>
  <cp:revision>49</cp:revision>
  <dcterms:modified xsi:type="dcterms:W3CDTF">2021-08-30T18:51:49Z</dcterms:modified>
</cp:coreProperties>
</file>