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6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  <p:sldId id="290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40FF"/>
    <a:srgbClr val="FF545A"/>
    <a:srgbClr val="FF898B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3566"/>
  </p:normalViewPr>
  <p:slideViewPr>
    <p:cSldViewPr snapToGrid="0" snapToObjects="1">
      <p:cViewPr>
        <p:scale>
          <a:sx n="57" d="100"/>
          <a:sy n="57" d="100"/>
        </p:scale>
        <p:origin x="-798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en-US" dirty="0" smtClean="0">
                <a:solidFill>
                  <a:schemeClr val="dk2"/>
                </a:solidFill>
              </a:rPr>
              <a:t>. </a:t>
            </a:r>
            <a:r>
              <a:rPr lang="ru-RU" dirty="0" smtClean="0">
                <a:solidFill>
                  <a:schemeClr val="dk2"/>
                </a:solidFill>
              </a:rPr>
              <a:t>При использовании этих материалов</a:t>
            </a:r>
            <a:r>
              <a:rPr lang="en-US" dirty="0" smtClean="0">
                <a:solidFill>
                  <a:schemeClr val="dk2"/>
                </a:solidFill>
              </a:rPr>
              <a:t>, </a:t>
            </a:r>
            <a:r>
              <a:rPr lang="ru-RU" dirty="0" smtClean="0">
                <a:solidFill>
                  <a:schemeClr val="dk2"/>
                </a:solidFill>
              </a:rPr>
              <a:t>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en-US" dirty="0" smtClean="0">
                <a:solidFill>
                  <a:schemeClr val="dk2"/>
                </a:solidFill>
              </a:rPr>
              <a:t>, </a:t>
            </a:r>
            <a:r>
              <a:rPr lang="ru-RU" dirty="0" smtClean="0">
                <a:solidFill>
                  <a:schemeClr val="dk2"/>
                </a:solidFill>
              </a:rPr>
              <a:t>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en-US" dirty="0" smtClean="0">
                <a:solidFill>
                  <a:schemeClr val="dk2"/>
                </a:solidFill>
              </a:rPr>
              <a:t>CC-BY </a:t>
            </a:r>
            <a:r>
              <a:rPr lang="ru-RU" dirty="0" smtClean="0">
                <a:solidFill>
                  <a:schemeClr val="dk2"/>
                </a:solidFill>
              </a:rPr>
              <a:t>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</a:t>
            </a:r>
            <a:r>
              <a:rPr lang="en-US" baseline="0" dirty="0" smtClean="0">
                <a:solidFill>
                  <a:schemeClr val="dk2"/>
                </a:solidFill>
              </a:rPr>
              <a:t>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32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493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414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3335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383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9304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876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448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3020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592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74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6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5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2;&#1085;&#1077;&#1084;&#1086;&#1085;&#1080;&#1082;&#1072;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nemoni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Выражения и </a:t>
            </a:r>
            <a:r>
              <a:rPr lang="en-US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4081448" y="7131044"/>
            <a:ext cx="83286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4" name="Shape 2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35344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делают эти блоки кода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508"/>
          <p:cNvSpPr txBox="1">
            <a:spLocks noGrp="1"/>
          </p:cNvSpPr>
          <p:nvPr>
            <p:ph type="title"/>
          </p:nvPr>
        </p:nvSpPr>
        <p:spPr>
          <a:xfrm>
            <a:off x="812800" y="768096"/>
            <a:ext cx="14630400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линии кода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48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" name="Shape 510"/>
          <p:cNvSpPr txBox="1"/>
          <p:nvPr/>
        </p:nvSpPr>
        <p:spPr>
          <a:xfrm>
            <a:off x="1322915" y="7037422"/>
            <a:ext cx="337345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4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endParaRPr lang="en-US" sz="4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" name="Shape 511"/>
          <p:cNvSpPr txBox="1"/>
          <p:nvPr/>
        </p:nvSpPr>
        <p:spPr>
          <a:xfrm>
            <a:off x="5273038" y="7037422"/>
            <a:ext cx="2517234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endParaRPr lang="en-US" sz="42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" name="Shape 512"/>
          <p:cNvSpPr txBox="1"/>
          <p:nvPr/>
        </p:nvSpPr>
        <p:spPr>
          <a:xfrm>
            <a:off x="8629555" y="7088222"/>
            <a:ext cx="2808758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42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Константа</a:t>
            </a:r>
            <a:endParaRPr lang="en-US" sz="4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" name="Shape 513"/>
          <p:cNvSpPr txBox="1"/>
          <p:nvPr/>
        </p:nvSpPr>
        <p:spPr>
          <a:xfrm>
            <a:off x="11728990" y="7088222"/>
            <a:ext cx="34893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" name="Shape 514"/>
          <p:cNvSpPr txBox="1"/>
          <p:nvPr/>
        </p:nvSpPr>
        <p:spPr>
          <a:xfrm>
            <a:off x="7213599" y="2717800"/>
            <a:ext cx="887594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значения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с выражением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вывода 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0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Операция присвоения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bin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присваиваем значение переменной, используя символ присвоения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(=)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SzPct val="100000"/>
              <a:buFont typeface="Cabin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Операция присвоения состоит из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выражения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правой стороны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 слева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хранения результата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ru-RU" sz="4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120640" y="6081811"/>
            <a:ext cx="6452584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en-US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581024" y="6354649"/>
            <a:ext cx="9407891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Правая часть </a:t>
            </a:r>
            <a:r>
              <a:rPr lang="ru-RU" sz="3600" dirty="0">
                <a:solidFill>
                  <a:srgbClr val="FFFF00"/>
                </a:solidFill>
              </a:rPr>
              <a:t>—</a:t>
            </a: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выражение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только выражение вычислено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 помещается в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присваивается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x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49"/>
            <a:ext cx="6578599" cy="1521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</a:t>
            </a:r>
            <a:r>
              <a:rPr lang="ru-RU" sz="3600" dirty="0">
                <a:solidFill>
                  <a:srgbClr val="00FA00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место в памяти, используемое для хранения значения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  <a:endParaRPr lang="en-US" sz="40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  <a:endParaRPr lang="en-US" sz="49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795100" cy="903362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618357" y="5851475"/>
            <a:ext cx="8076756" cy="207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Правая часть </a:t>
            </a:r>
            <a:r>
              <a:rPr lang="ru-RU" sz="3200" dirty="0">
                <a:solidFill>
                  <a:srgbClr val="FFFF00"/>
                </a:solidFill>
              </a:rPr>
              <a:t>—</a:t>
            </a:r>
            <a:r>
              <a:rPr lang="ru-RU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выражение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</a:t>
            </a:r>
            <a:r>
              <a:rPr lang="en-U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только выражение вычислено</a:t>
            </a:r>
            <a:r>
              <a:rPr lang="en-U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помещается в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присваивается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левой части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т.е.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x).</a:t>
            </a:r>
          </a:p>
        </p:txBody>
      </p:sp>
      <p:sp>
        <p:nvSpPr>
          <p:cNvPr id="21" name="Shape 346"/>
          <p:cNvSpPr txBox="1"/>
          <p:nvPr/>
        </p:nvSpPr>
        <p:spPr>
          <a:xfrm>
            <a:off x="581025" y="850899"/>
            <a:ext cx="7504111" cy="28573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</a:t>
            </a:r>
            <a:r>
              <a:rPr lang="ru-RU" sz="3200" dirty="0">
                <a:solidFill>
                  <a:srgbClr val="00FA00"/>
                </a:solidFill>
              </a:rPr>
              <a:t>—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место в памяти, используемое для хранения значения.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Значение, хранимое в переменной, может быть обновлено, старое значение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 быть заменено новым 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  <a:r>
              <a:rPr lang="en-U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r>
              <a:rPr lang="ru-RU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</a:rPr>
              <a:t>Выражения</a:t>
            </a:r>
            <a:r>
              <a:rPr lang="is-IS" sz="7800" dirty="0" smtClean="0">
                <a:solidFill>
                  <a:srgbClr val="FFD966"/>
                </a:solidFill>
              </a:rPr>
              <a:t>…</a:t>
            </a:r>
            <a:endParaRPr lang="en-US" sz="78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Из-за нехватки математических символов на клавиатуре компьютера, мы используем понятные компьютеру символы для передачи математических операци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indent="-371094"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Звездочка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умножение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Возведение в степень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выглядит не так, как в математике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369297658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/>
                <a:gridCol w="2626675"/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200" b="0" i="0" u="none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Оператор</a:t>
                      </a:r>
                      <a:endParaRPr lang="en-US" sz="3200" b="0" i="0" u="none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2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Действие</a:t>
                      </a:r>
                      <a:endParaRPr lang="en-US" sz="32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Сложение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Вычитание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Умножение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Деление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Степень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Остаток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>
            <p:extLst>
              <p:ext uri="{D42A27DB-BD31-4B8C-83A1-F6EECF244321}">
                <p14:modId xmlns:p14="http://schemas.microsoft.com/office/powerpoint/2010/main" val="3137486699"/>
              </p:ext>
            </p:extLst>
          </p:nvPr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/>
                <a:gridCol w="1876000"/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Оператор</a:t>
                      </a:r>
                      <a:endParaRPr lang="en-US" sz="2400" b="0" i="0" u="none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Действие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3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Сложение</a:t>
                      </a:r>
                      <a:endParaRPr lang="en-US" sz="23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3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Вычитание</a:t>
                      </a:r>
                      <a:endParaRPr lang="en-US" sz="23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3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Умножение</a:t>
                      </a:r>
                      <a:endParaRPr lang="en-US" sz="23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3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Деление</a:t>
                      </a:r>
                      <a:endParaRPr lang="en-US" sz="23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3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Степень</a:t>
                      </a:r>
                      <a:endParaRPr lang="en-US" sz="23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3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Остаток</a:t>
                      </a:r>
                      <a:endParaRPr lang="en-US" sz="23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Порядок вычислений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мы используем несколько операторов,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должен знать, с какого начать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называется </a:t>
            </a:r>
            <a:r>
              <a:rPr lang="ru-RU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«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оператора</a:t>
            </a:r>
            <a:r>
              <a:rPr lang="ru-RU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endParaRPr lang="en-US" sz="3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Какой оператор имеет больший приоритет над остальными?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Правила приоритета операторов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 наивысшего приоритета к низшему: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Круглые скобки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Возведение в степень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Умножение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Деление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Остаток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Сложение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Вычитание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Левая часть по отношению к правой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386" name="Shape 386"/>
          <p:cNvGrpSpPr/>
          <p:nvPr/>
        </p:nvGrpSpPr>
        <p:grpSpPr>
          <a:xfrm>
            <a:off x="11720946" y="3276577"/>
            <a:ext cx="3697042" cy="3456731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Левая часть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к  правой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812800" y="1890711"/>
            <a:ext cx="14630400" cy="5536274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</a:pP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Неизменяемые значения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такие как: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числа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буквы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 называются </a:t>
            </a:r>
            <a:r>
              <a:rPr lang="ru-RU" sz="3600" b="0" i="0" u="none" strike="noStrike" cap="none" dirty="0" smtClean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«</a:t>
            </a: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константами»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потому что их значение не изменяется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оформляются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кавычками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lvl="0" indent="-603377">
              <a:spcBef>
                <a:spcPts val="230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</a:t>
            </a: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типа «Строка» используются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одинарные 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(')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или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двойные кавычки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(")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1471563" y="5041900"/>
            <a:ext cx="4630449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Привет, мир!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мир!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455723" y="130967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7" name="Shape 386"/>
          <p:cNvGrpSpPr/>
          <p:nvPr/>
        </p:nvGrpSpPr>
        <p:grpSpPr>
          <a:xfrm>
            <a:off x="2802385" y="4277568"/>
            <a:ext cx="3697042" cy="3456731"/>
            <a:chOff x="0" y="-349272"/>
            <a:chExt cx="2522536" cy="3020428"/>
          </a:xfrm>
        </p:grpSpPr>
        <p:sp>
          <p:nvSpPr>
            <p:cNvPr id="21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Левая часть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к правой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22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Запомните правила приоритета (сверху вниз)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написании кода используйте скобки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 написании кода старайтесь сохранять математические операции простыми, чтобы их было легко понять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Разбивайте длинные серии математических операций, чтобы сделать их более понятными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412" name="Shape 412"/>
          <p:cNvGrpSpPr/>
          <p:nvPr/>
        </p:nvGrpSpPr>
        <p:grpSpPr>
          <a:xfrm>
            <a:off x="11767343" y="1543050"/>
            <a:ext cx="3249614" cy="2696441"/>
            <a:chOff x="0" y="0"/>
            <a:chExt cx="2541586" cy="2324099"/>
          </a:xfrm>
        </p:grpSpPr>
        <p:sp>
          <p:nvSpPr>
            <p:cNvPr id="413" name="Shape 413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100" u="none" strike="noStrike" cap="none" dirty="0" smtClean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1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100" u="none" strike="noStrike" cap="none" dirty="0" smtClean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Степень</a:t>
              </a:r>
              <a:endParaRPr lang="en-US" sz="31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100" u="none" strike="noStrike" cap="none" dirty="0" smtClean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1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100" u="none" strike="noStrike" cap="none" dirty="0" smtClean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1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100" u="none" strike="noStrike" cap="none" dirty="0" smtClean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Левая часть к правой</a:t>
              </a:r>
              <a:endParaRPr lang="en-US" sz="31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414" name="Shape 414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такое </a:t>
            </a:r>
            <a:r>
              <a:rPr lang="ru-RU" sz="7600" b="0" i="0" u="none" strike="noStrike" cap="none" dirty="0" smtClean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«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r>
              <a:rPr lang="ru-RU" sz="7600" b="0" i="0" u="none" strike="noStrike" cap="none" dirty="0" smtClean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переменные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литералы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имеют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r>
              <a:rPr lang="ru-RU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» данных</a:t>
            </a:r>
            <a:endParaRPr lang="en-US" sz="3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различает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целые числа и строки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indent="-371094"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Например, символ </a:t>
            </a:r>
            <a:r>
              <a:rPr lang="en-US" sz="3600" dirty="0" smtClean="0">
                <a:solidFill>
                  <a:schemeClr val="lt1"/>
                </a:solidFill>
              </a:rPr>
              <a:t>“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r>
              <a:rPr lang="en-US" sz="3600" dirty="0" smtClean="0">
                <a:solidFill>
                  <a:schemeClr val="lt1"/>
                </a:solidFill>
              </a:rPr>
              <a:t>”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означает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chemeClr val="lt1"/>
                </a:solidFill>
              </a:rPr>
              <a:t>“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сложение</a:t>
            </a:r>
            <a:r>
              <a:rPr lang="en-US" sz="3600" dirty="0" smtClean="0">
                <a:solidFill>
                  <a:schemeClr val="lt1"/>
                </a:solidFill>
              </a:rPr>
              <a:t>”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случае с числом, и </a:t>
            </a:r>
            <a:r>
              <a:rPr lang="en-U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объединение</a:t>
            </a:r>
            <a:r>
              <a:rPr lang="en-US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ru-RU" sz="36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если имеет дело с данными типа «строка»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 + 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всем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 всем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38" name="Shape 438"/>
          <p:cNvSpPr txBox="1"/>
          <p:nvPr/>
        </p:nvSpPr>
        <p:spPr>
          <a:xfrm>
            <a:off x="8395855" y="7694909"/>
            <a:ext cx="714122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конкатенировать</a:t>
            </a:r>
            <a:r>
              <a:rPr lang="en-US" sz="3600" u="none" strike="noStrike" cap="none" dirty="0" smtClean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 </a:t>
            </a:r>
            <a:r>
              <a:rPr lang="ru-RU" sz="3600" u="none" strike="noStrike" cap="none" dirty="0" smtClean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объединять</a:t>
            </a:r>
            <a:endParaRPr lang="en-US" sz="3600" u="none" strike="noStrike" cap="none" dirty="0">
              <a:solidFill>
                <a:srgbClr val="00FA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 имеет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7169150" cy="65448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автоматически определяет </a:t>
            </a:r>
            <a:r>
              <a:rPr lang="ru-RU" sz="3500" b="0" i="0" u="none" strike="noStrike" cap="none" dirty="0" smtClean="0">
                <a:solidFill>
                  <a:schemeClr val="lt1"/>
                </a:solidFill>
                <a:sym typeface="Arial"/>
              </a:rPr>
              <a:t>«</a:t>
            </a:r>
            <a:r>
              <a:rPr lang="ru-RU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r>
              <a:rPr lang="ru-RU" sz="3500" b="0" i="0" u="none" strike="noStrike" cap="none" dirty="0" smtClean="0">
                <a:solidFill>
                  <a:schemeClr val="lt1"/>
                </a:solidFill>
                <a:sym typeface="Arial"/>
              </a:rPr>
              <a:t>»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всех объектов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Некоторые операции запрещены</a:t>
            </a:r>
            <a:endParaRPr lang="en-US" sz="35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ru-RU" sz="35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 не можете сложить единицу (число) и строку</a:t>
            </a:r>
            <a:endParaRPr lang="en-US" sz="3500" u="none" strike="noStrike" cap="none" dirty="0" smtClean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мы можем узнать у тип любого элемента, используя функцию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type()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 + 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всем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типов чисел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812799" y="2133600"/>
            <a:ext cx="8597207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Числа бывают двух основных типов: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 </a:t>
            </a:r>
            <a:r>
              <a:rPr lang="ru-RU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Целые числа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-14, -2, 0, 1, 100, 401233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Числа с плавающей точкой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имеют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десятичную часть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-2.5 , 0.0, 98.6, 14.0</a:t>
            </a:r>
          </a:p>
          <a:p>
            <a:pPr lvl="0" indent="-371094">
              <a:buSzPct val="100000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Существуют и другие числовые типы, но они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вариации чисел с плавающей точкой и целых чисел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8" name="Shape 45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вы помещаете в одно выражение целое число и число с плавающей точкой, целое число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преобразуется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число с плавающей точкой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 можете контролировать тип с помощью встроенных функций: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Деление целых чисел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Деление целых чисел дает результат с плавающей точкой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 smtClean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23" name="Shape 423"/>
          <p:cNvSpPr txBox="1"/>
          <p:nvPr/>
        </p:nvSpPr>
        <p:spPr>
          <a:xfrm>
            <a:off x="812799" y="7334251"/>
            <a:ext cx="779918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отличие от Пайтон версии </a:t>
            </a:r>
            <a:r>
              <a:rPr lang="en-US" sz="3600" u="none" strike="noStrike" cap="none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2.x</a:t>
            </a:r>
            <a:endParaRPr lang="en-US" sz="3600" u="none" strike="noStrike" cap="none" dirty="0">
              <a:solidFill>
                <a:srgbClr val="FF4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598516" y="785812"/>
            <a:ext cx="7680960" cy="2166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812800" y="3105150"/>
            <a:ext cx="7283450" cy="5062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 indent="-533400">
              <a:spcBef>
                <a:spcPts val="0"/>
              </a:spcBef>
              <a:buSzPct val="171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 так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же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можете использовать </a:t>
            </a:r>
            <a:r>
              <a:rPr lang="en-US" sz="3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преобразования строк и чисел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сли строка не содержит числовых символов, вы получите сообщение об </a:t>
            </a:r>
            <a:r>
              <a:rPr lang="ru-RU" sz="36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ошибке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26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2600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</a:t>
            </a: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ввод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741680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дать указание Пайтон приостановиться и прочесть данные от пользователя, используя функцию </a:t>
            </a:r>
            <a:r>
              <a:rPr lang="en-US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 строку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3" name="Shape 473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Кто ты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?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781676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Кто ты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 </a:t>
            </a:r>
            <a:r>
              <a:rPr lang="ru-RU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Чак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Чак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799" y="814648"/>
            <a:ext cx="10858269" cy="1817716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поль</a:t>
            </a:r>
            <a:r>
              <a:rPr lang="ru-RU" sz="6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зовательского ввода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812800" y="2632363"/>
            <a:ext cx="7245350" cy="603408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мы запрашиваем у пользователя число,</a:t>
            </a: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нам затем необходимо преобразовать его из строки в число, используя функцию преобразования типа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Позже мы разберем ситуации с некорректными входными данными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Этаж в Европе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?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Этаж в США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Этаж в Европе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Этаж в США 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Ключевые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type="body"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215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стоит использовать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ключевые слова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качестве имен переменных или других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идентификаторов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 в Пайтон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89" name="Shape 4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написанное после символа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игнорируется Пайтон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Зачем нужно комментировать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Описать, что будет происходить в блоке кода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Указать автора кода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 другую вспомогательну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ю информаци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ю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Заблокировать строчку кода, возможно, временно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241800" y="685801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</a:t>
            </a:r>
            <a:r>
              <a:rPr lang="ru-RU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Запрашивает имя файла и открывает его 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Введите имя файла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:')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</a:t>
            </a:r>
            <a:r>
              <a:rPr lang="ru-RU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Подсчитывает частоту появления каждого слова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</a:t>
            </a:r>
            <a:r>
              <a:rPr lang="ru-RU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Находит самое часто встречающееся слово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</a:t>
            </a:r>
            <a:r>
              <a:rPr lang="ru-RU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Выводит результат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Ключевые слова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мнемоника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8753402" y="2659529"/>
            <a:ext cx="6532697" cy="5395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Ввод данных пользователем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Комментирование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272732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Задание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54175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Напишите программу, предлагающую пользователю ввести количество часов и почасовую ставку для расчета заработной платы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Укажите количество часов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Укажите ставку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  <a:endParaRPr lang="en-US" sz="3800" u="none" strike="noStrike" cap="none" dirty="0" smtClean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Оплата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96.25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Авторы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>
                <a:solidFill>
                  <a:srgbClr val="FFFF00"/>
                </a:solidFill>
              </a:rPr>
              <a:t>/ </a:t>
            </a:r>
            <a:r>
              <a:rPr lang="ru-RU" sz="3600" dirty="0" smtClean="0">
                <a:solidFill>
                  <a:srgbClr val="FFFF00"/>
                </a:solidFill>
              </a:rPr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550" name="Shape 5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Shape 5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Shape 552"/>
          <p:cNvSpPr txBox="1"/>
          <p:nvPr/>
        </p:nvSpPr>
        <p:spPr>
          <a:xfrm>
            <a:off x="8704400" y="2369453"/>
            <a:ext cx="6797699" cy="5745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274803"/>
            <a:ext cx="14630399" cy="299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 indent="-371094">
              <a:spcBef>
                <a:spcPts val="0"/>
              </a:spcBef>
              <a:buSzPct val="100000"/>
            </a:pP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—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поименованная область памяти, в которой программист может хранить данные и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затем извлекать их, используя «имя» </a:t>
            </a: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</a:t>
            </a:r>
            <a:endParaRPr lang="en-US" sz="3000" b="0" i="0" u="none" strike="noStrike" cap="none" dirty="0">
              <a:solidFill>
                <a:schemeClr val="lt1"/>
              </a:solidFill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Программисты могут назначать имена </a:t>
            </a: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переменным</a:t>
            </a:r>
            <a:endParaRPr lang="en-US" sz="3000" u="none" strike="noStrike" cap="none" dirty="0" smtClean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Позже в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ы можете изменить значение </a:t>
            </a: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10388600" y="524941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396389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83750" y="683783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702441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624125" y="5646626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10388600" y="533253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529389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970839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7174039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519202"/>
            <a:ext cx="763600" cy="926275"/>
            <a:chOff x="0" y="0"/>
            <a:chExt cx="762000" cy="924611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762000" cy="924611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505577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557321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endParaRPr lang="en-US" sz="4800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6806" indent="0">
              <a:buNone/>
            </a:pPr>
            <a:endParaRPr lang="ru-RU" dirty="0"/>
          </a:p>
        </p:txBody>
      </p:sp>
      <p:sp>
        <p:nvSpPr>
          <p:cNvPr id="16" name="Shape 258"/>
          <p:cNvSpPr txBox="1">
            <a:spLocks/>
          </p:cNvSpPr>
          <p:nvPr/>
        </p:nvSpPr>
        <p:spPr>
          <a:xfrm>
            <a:off x="812800" y="2274803"/>
            <a:ext cx="14630399" cy="299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749300" marR="0" lvl="0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41400" marR="0" lvl="1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33500" marR="0" lvl="2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38300" marR="0" lvl="3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930400" marR="0" lvl="4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87600" marR="0" lvl="5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44800" marR="0" lvl="6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02000" marR="0" lvl="7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59200" marR="0" lvl="8" indent="-1424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371094">
              <a:spcBef>
                <a:spcPts val="0"/>
              </a:spcBef>
              <a:buSzPct val="100000"/>
            </a:pPr>
            <a:r>
              <a:rPr lang="ru-RU" sz="300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r>
              <a:rPr lang="ru-RU" sz="300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smtClean="0">
                <a:solidFill>
                  <a:schemeClr val="bg1"/>
                </a:solidFill>
              </a:rPr>
              <a:t>—</a:t>
            </a:r>
            <a:r>
              <a:rPr lang="ru-RU" sz="300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поименованная область памяти, в которой программист может хранить данные и затем извлекать их, используя «имя» </a:t>
            </a:r>
            <a:r>
              <a:rPr lang="ru-RU" sz="300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</a:t>
            </a:r>
            <a:endParaRPr lang="en-US" sz="3000" smtClean="0">
              <a:solidFill>
                <a:schemeClr val="lt1"/>
              </a:solidFill>
            </a:endParaRPr>
          </a:p>
          <a:p>
            <a:pPr indent="-371094">
              <a:buSzPct val="100000"/>
            </a:pPr>
            <a:r>
              <a:rPr lang="ru-RU" sz="300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Программисты могут назначать имена </a:t>
            </a:r>
            <a:r>
              <a:rPr lang="ru-RU" sz="300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переменным</a:t>
            </a:r>
            <a:endParaRPr lang="en-US" sz="3000" smtClean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indent="-371094">
              <a:buSzPct val="100000"/>
            </a:pPr>
            <a:r>
              <a:rPr lang="ru-RU" sz="300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Позже вы можете изменить значение </a:t>
            </a:r>
            <a:r>
              <a:rPr lang="ru-RU" sz="300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переменной</a:t>
            </a:r>
            <a:endParaRPr lang="en-U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0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Правила назначения имен переменных в Пайтон</a:t>
            </a:r>
            <a:endParaRPr lang="en-US" sz="5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949706" indent="-571500">
              <a:spcBef>
                <a:spcPts val="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Имя должно начинаться с буквы или подчеркивания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949706" indent="-571500"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Должно состоять из букв, чисел и подчеркиваний</a:t>
            </a:r>
            <a:endParaRPr lang="en-US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949706" indent="-571500"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чувствителен к регистру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3513" y="5500691"/>
            <a:ext cx="13853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Хорошо</a:t>
            </a:r>
            <a:r>
              <a:rPr lang="en-US" sz="36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:    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eggs   spam23    _speed</a:t>
            </a:r>
          </a:p>
          <a:p>
            <a:r>
              <a:rPr lang="ru-RU" sz="3600" dirty="0" smtClean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Плохо</a:t>
            </a:r>
            <a:r>
              <a:rPr lang="en-US" sz="3600" dirty="0" smtClean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:</a:t>
            </a:r>
            <a:r>
              <a:rPr lang="en-US" sz="3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#sign  var.12</a:t>
            </a:r>
          </a:p>
          <a:p>
            <a:r>
              <a:rPr lang="ru-RU" sz="3600" dirty="0" smtClean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Принадлежат трем разным переменным</a:t>
            </a:r>
            <a:r>
              <a:rPr lang="en-US" sz="3600" dirty="0" smtClean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Мнемонические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имена</a:t>
            </a: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переменных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620684" y="2133600"/>
            <a:ext cx="15014633" cy="53879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Поскольку мы как программисты можем выбирать и назначать имена переменным, существуют рекомендации или «лучшие практики» для именования переменных</a:t>
            </a:r>
            <a:endParaRPr lang="en-US" sz="3300" b="0" i="0" u="none" strike="noStrike" cap="none" dirty="0">
              <a:solidFill>
                <a:schemeClr val="lt1"/>
              </a:solidFill>
              <a:sym typeface="Arial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Лучше давать переменной имя, которое бы помогало нам помнить, что мы собираемся хранить в ней 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300" dirty="0" smtClean="0">
                <a:solidFill>
                  <a:schemeClr val="lt1"/>
                </a:solidFill>
                <a:ea typeface="Arial" charset="0"/>
              </a:rPr>
              <a:t>«</a:t>
            </a:r>
            <a:r>
              <a:rPr lang="ru-RU" sz="33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мнемонический</a:t>
            </a:r>
            <a:r>
              <a:rPr lang="ru-RU" sz="3300" b="0" i="0" u="none" strike="noStrike" cap="none" dirty="0" smtClean="0">
                <a:solidFill>
                  <a:schemeClr val="lt1"/>
                </a:solidFill>
                <a:sym typeface="Arial"/>
              </a:rPr>
              <a:t>»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 </a:t>
            </a:r>
            <a:r>
              <a:rPr lang="ru-RU" sz="3300" dirty="0" smtClean="0">
                <a:solidFill>
                  <a:schemeClr val="lt1"/>
                </a:solidFill>
                <a:ea typeface="Arial" charset="0"/>
              </a:rPr>
              <a:t>«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облегчающий запоминание»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может сбивать с толку начинающих студентов, ведь хорошо названные переменные частенько «звучат» настолько хорошо, что могут показаться ключевыми словами 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en-US" sz="30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https://ru.wikipedia.org/wiki/</a:t>
            </a:r>
            <a:r>
              <a:rPr lang="ru-RU" sz="30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Мнемоника</a:t>
            </a:r>
            <a:endParaRPr lang="en-US" sz="30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делает этот кусочек кода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1" name="Shape 521"/>
          <p:cNvSpPr txBox="1"/>
          <p:nvPr/>
        </p:nvSpPr>
        <p:spPr>
          <a:xfrm>
            <a:off x="1536700" y="6057900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делают эти блоки кода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1782</Words>
  <Application>Microsoft Office PowerPoint</Application>
  <PresentationFormat>Произвольный</PresentationFormat>
  <Paragraphs>371</Paragraphs>
  <Slides>34</Slides>
  <Notes>33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Title &amp; Subtitle</vt:lpstr>
      <vt:lpstr>Переменные, Выражения и  Операторы</vt:lpstr>
      <vt:lpstr>Константы</vt:lpstr>
      <vt:lpstr>Ключевые слова</vt:lpstr>
      <vt:lpstr>Переменные</vt:lpstr>
      <vt:lpstr>Переменные</vt:lpstr>
      <vt:lpstr>Правила назначения имен переменных в Пайтон</vt:lpstr>
      <vt:lpstr>Мнемонические имена переменных</vt:lpstr>
      <vt:lpstr>Презентация PowerPoint</vt:lpstr>
      <vt:lpstr>Презентация PowerPoint</vt:lpstr>
      <vt:lpstr>Презентация PowerPoint</vt:lpstr>
      <vt:lpstr>Предложения или линии кода</vt:lpstr>
      <vt:lpstr>Операция присвоения</vt:lpstr>
      <vt:lpstr>Презентация PowerPoint</vt:lpstr>
      <vt:lpstr>Презентация PowerPoint</vt:lpstr>
      <vt:lpstr>Выражения…</vt:lpstr>
      <vt:lpstr>Числовые выражения</vt:lpstr>
      <vt:lpstr>Числовые выражения</vt:lpstr>
      <vt:lpstr>Порядок вычислений</vt:lpstr>
      <vt:lpstr>Правила приоритета операторов</vt:lpstr>
      <vt:lpstr>Презентация PowerPoint</vt:lpstr>
      <vt:lpstr>Приоритет операторов</vt:lpstr>
      <vt:lpstr>Что такое «Тип»?</vt:lpstr>
      <vt:lpstr>Тип имеет значение</vt:lpstr>
      <vt:lpstr>Несколько типов чисел</vt:lpstr>
      <vt:lpstr>Преобразование типов</vt:lpstr>
      <vt:lpstr>Деление целых чисел</vt:lpstr>
      <vt:lpstr>Преобразование строк</vt:lpstr>
      <vt:lpstr>Пользовательский ввод</vt:lpstr>
      <vt:lpstr>Преобразование пользовательского ввода</vt:lpstr>
      <vt:lpstr>Комментарии в Пайтон</vt:lpstr>
      <vt:lpstr>Презентация PowerPoint</vt:lpstr>
      <vt:lpstr>Резюме</vt:lpstr>
      <vt:lpstr>Презентация PowerPoint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Vita</cp:lastModifiedBy>
  <cp:revision>195</cp:revision>
  <cp:lastPrinted>2016-11-29T05:21:41Z</cp:lastPrinted>
  <dcterms:modified xsi:type="dcterms:W3CDTF">2021-05-07T18:30:06Z</dcterms:modified>
</cp:coreProperties>
</file>