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4" r:id="rId1"/>
  </p:sldMasterIdLst>
  <p:notesMasterIdLst>
    <p:notesMasterId r:id="rId35"/>
  </p:notesMasterIdLst>
  <p:sldIdLst>
    <p:sldId id="256" r:id="rId2"/>
    <p:sldId id="28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9" r:id="rId11"/>
    <p:sldId id="266" r:id="rId12"/>
    <p:sldId id="267" r:id="rId13"/>
    <p:sldId id="290" r:id="rId14"/>
    <p:sldId id="291" r:id="rId15"/>
    <p:sldId id="299" r:id="rId16"/>
    <p:sldId id="270" r:id="rId17"/>
    <p:sldId id="292" r:id="rId18"/>
    <p:sldId id="293" r:id="rId19"/>
    <p:sldId id="294" r:id="rId20"/>
    <p:sldId id="274" r:id="rId21"/>
    <p:sldId id="275" r:id="rId22"/>
    <p:sldId id="276" r:id="rId23"/>
    <p:sldId id="277" r:id="rId24"/>
    <p:sldId id="295" r:id="rId25"/>
    <p:sldId id="279" r:id="rId26"/>
    <p:sldId id="296" r:id="rId27"/>
    <p:sldId id="280" r:id="rId28"/>
    <p:sldId id="281" r:id="rId29"/>
    <p:sldId id="282" r:id="rId30"/>
    <p:sldId id="285" r:id="rId31"/>
    <p:sldId id="283" r:id="rId32"/>
    <p:sldId id="284" r:id="rId33"/>
    <p:sldId id="297" r:id="rId34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F067E2-09F7-453C-9FDD-70E00E45BC5A}">
  <a:tblStyle styleId="{B8F067E2-09F7-453C-9FDD-70E00E45BC5A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4"/>
    <p:restoredTop sz="93750"/>
  </p:normalViewPr>
  <p:slideViewPr>
    <p:cSldViewPr snapToGrid="0" snapToObjects="1">
      <p:cViewPr>
        <p:scale>
          <a:sx n="48" d="100"/>
          <a:sy n="48" d="100"/>
        </p:scale>
        <p:origin x="-1182" y="-198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19026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78571"/>
              <a:buFont typeface="Arial"/>
              <a:buNone/>
            </a:pPr>
            <a:r>
              <a:rPr lang="ru-RU" dirty="0" smtClean="0">
                <a:solidFill>
                  <a:schemeClr val="dk2"/>
                </a:solidFill>
              </a:rPr>
              <a:t>Заметка</a:t>
            </a:r>
            <a:r>
              <a:rPr lang="ru-RU" baseline="0" dirty="0" smtClean="0">
                <a:solidFill>
                  <a:schemeClr val="dk2"/>
                </a:solidFill>
              </a:rPr>
              <a:t> от Чарльза</a:t>
            </a:r>
            <a:r>
              <a:rPr lang="ru-RU" dirty="0" smtClean="0">
                <a:solidFill>
                  <a:schemeClr val="dk2"/>
                </a:solidFill>
              </a:rPr>
              <a:t>. При использовании этих материалов, вы можете удалить логотип университета</a:t>
            </a:r>
            <a:r>
              <a:rPr lang="ru-RU" baseline="0" dirty="0" smtClean="0">
                <a:solidFill>
                  <a:schemeClr val="dk2"/>
                </a:solidFill>
              </a:rPr>
              <a:t> и заменить его собственным</a:t>
            </a:r>
            <a:r>
              <a:rPr lang="ru-RU" dirty="0" smtClean="0">
                <a:solidFill>
                  <a:schemeClr val="dk2"/>
                </a:solidFill>
              </a:rPr>
              <a:t>, но,</a:t>
            </a:r>
            <a:r>
              <a:rPr lang="ru-RU" baseline="0" dirty="0" smtClean="0">
                <a:solidFill>
                  <a:schemeClr val="dk2"/>
                </a:solidFill>
              </a:rPr>
              <a:t> пожалуйста, сохраните </a:t>
            </a:r>
            <a:r>
              <a:rPr lang="ru-RU" dirty="0" smtClean="0">
                <a:solidFill>
                  <a:schemeClr val="dk2"/>
                </a:solidFill>
              </a:rPr>
              <a:t>CC-BY логотип</a:t>
            </a:r>
            <a:r>
              <a:rPr lang="ru-RU" baseline="0" dirty="0" smtClean="0">
                <a:solidFill>
                  <a:schemeClr val="dk2"/>
                </a:solidFill>
              </a:rPr>
              <a:t> на первой странице, а также на последней странице  - «Благодарности».</a:t>
            </a:r>
            <a:endParaRPr lang="ru-RU" dirty="0"/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3477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112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7287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4571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9747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6735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1018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285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51569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8069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773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Shape 5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5" name="Shape 5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35031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9" name="Shape 5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85674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 5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7" name="Shape 5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754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3" name="Shape 5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03985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3" name="Shape 5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62591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 typeface="Merriweather Sans"/>
              <a:buNone/>
              <a:tabLst/>
              <a:defRPr/>
            </a:pPr>
            <a:r>
              <a:rPr lang="ru-RU" sz="2000" b="0" i="0" u="none" strike="noStrike" cap="none" dirty="0" smtClean="0">
                <a:latin typeface="Merriweather Sans"/>
                <a:ea typeface="Merriweather Sans"/>
                <a:cs typeface="Merriweather Sans"/>
                <a:sym typeface="Merriweather Sans"/>
              </a:rPr>
              <a:t>Кто видел трассировку в </a:t>
            </a:r>
            <a:r>
              <a:rPr lang="en-US" sz="2000" b="0" i="0" u="none" strike="noStrike" cap="none" dirty="0" err="1" smtClean="0">
                <a:latin typeface="Merriweather Sans"/>
                <a:ea typeface="Merriweather Sans"/>
                <a:cs typeface="Merriweather Sans"/>
                <a:sym typeface="Merriweather Sans"/>
              </a:rPr>
              <a:t>CTools</a:t>
            </a:r>
            <a:r>
              <a:rPr lang="en-US" sz="2000" b="0" i="0" u="none" strike="noStrike" cap="none" dirty="0" smtClean="0">
                <a:latin typeface="Merriweather Sans"/>
                <a:ea typeface="Merriweather Sans"/>
                <a:cs typeface="Merriweather Sans"/>
                <a:sym typeface="Merriweather Sans"/>
              </a:rPr>
              <a:t>?</a:t>
            </a:r>
            <a:endParaRPr lang="en-US" sz="2000" b="0" i="0" u="none" strike="noStrike" cap="none" dirty="0"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6092576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 typeface="Merriweather Sans"/>
              <a:buNone/>
              <a:tabLst/>
              <a:defRPr/>
            </a:pPr>
            <a:r>
              <a:rPr lang="ru-RU" sz="2000" b="0" i="0" u="none" strike="noStrike" cap="none" dirty="0" smtClean="0">
                <a:latin typeface="Merriweather Sans"/>
                <a:ea typeface="Merriweather Sans"/>
                <a:cs typeface="Merriweather Sans"/>
                <a:sym typeface="Merriweather Sans"/>
              </a:rPr>
              <a:t>Кто видел трассировку в </a:t>
            </a:r>
            <a:r>
              <a:rPr lang="en-US" sz="2000" b="0" i="0" u="none" strike="noStrike" cap="none" dirty="0" err="1" smtClean="0">
                <a:latin typeface="Merriweather Sans"/>
                <a:ea typeface="Merriweather Sans"/>
                <a:cs typeface="Merriweather Sans"/>
                <a:sym typeface="Merriweather Sans"/>
              </a:rPr>
              <a:t>CTools</a:t>
            </a:r>
            <a:r>
              <a:rPr lang="en-US" sz="2000" b="0" i="0" u="none" strike="noStrike" cap="none" dirty="0" smtClean="0">
                <a:latin typeface="Merriweather Sans"/>
                <a:ea typeface="Merriweather Sans"/>
                <a:cs typeface="Merriweather Sans"/>
                <a:sym typeface="Merriweather Sans"/>
              </a:rPr>
              <a:t>?</a:t>
            </a:r>
            <a:r>
              <a:rPr lang="ru-RU" sz="2000" b="0" i="0" u="none" strike="noStrike" cap="none" dirty="0" smtClean="0">
                <a:latin typeface="Merriweather Sans"/>
                <a:ea typeface="Merriweather Sans"/>
                <a:cs typeface="Merriweather Sans"/>
                <a:sym typeface="Merriweather Sans"/>
              </a:rPr>
              <a:t> </a:t>
            </a:r>
            <a:endParaRPr lang="en-US" sz="2000" b="0" i="0" u="none" strike="noStrike" cap="none" dirty="0" smtClean="0">
              <a:latin typeface="Merriweather Sans"/>
              <a:ea typeface="Merriweather Sans"/>
              <a:cs typeface="Merriweather Sans"/>
              <a:sym typeface="Merriweather San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Font typeface="Merriweather Sans"/>
              <a:buNone/>
            </a:pPr>
            <a:endParaRPr lang="en-US" sz="2000" b="0" i="0" u="none" strike="noStrike" cap="none" dirty="0"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15790860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2" name="Shape 6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13450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Shape 6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4" name="Shape 6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3572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Shape 6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6" name="Shape 6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4473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6" name="Shape 6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2411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9851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3" name="Shape 6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38906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Shape 6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0" name="Shape 6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95554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Shape 5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" name="Shape 5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6138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591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8309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768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3832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8711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66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932000" cy="1794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5640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932000" cy="1794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968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589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712" r:id="rId2"/>
    <p:sldLayoutId id="2147483715" r:id="rId3"/>
    <p:sldLayoutId id="214748371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4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4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41;&#1091;&#1083;&#1100;,_&#1044;&#1078;&#1086;&#1088;&#1076;&#1078;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George_Boole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www.dr-chuck.com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8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Обработка условий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48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Глава</a:t>
            </a:r>
            <a:r>
              <a:rPr lang="en-US" sz="48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8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4081449" y="7179647"/>
            <a:ext cx="8032200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Пайтон для всех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sng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</a:t>
            </a:r>
            <a:r>
              <a:rPr lang="en-US" sz="3200" u="sng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py4e</a:t>
            </a:r>
            <a:r>
              <a:rPr lang="en-US" sz="3200" u="sng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.com</a:t>
            </a:r>
            <a:endParaRPr lang="en-US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3"/>
            </a:endParaRPr>
          </a:p>
        </p:txBody>
      </p:sp>
      <p:pic>
        <p:nvPicPr>
          <p:cNvPr id="245" name="Shape 2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00662" y="7483947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3300" y="7305747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363"/>
          <p:cNvSpPr txBox="1"/>
          <p:nvPr/>
        </p:nvSpPr>
        <p:spPr>
          <a:xfrm>
            <a:off x="4598450" y="5392512"/>
            <a:ext cx="7704000" cy="2421299"/>
          </a:xfrm>
          <a:prstGeom prst="rect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364"/>
          <p:cNvSpPr txBox="1"/>
          <p:nvPr/>
        </p:nvSpPr>
        <p:spPr>
          <a:xfrm>
            <a:off x="4576700" y="2941773"/>
            <a:ext cx="7704000" cy="1509299"/>
          </a:xfrm>
          <a:prstGeom prst="rect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362"/>
          <p:cNvSpPr txBox="1"/>
          <p:nvPr/>
        </p:nvSpPr>
        <p:spPr>
          <a:xfrm>
            <a:off x="5533200" y="6313475"/>
            <a:ext cx="6377099" cy="10169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Shape 343"/>
          <p:cNvSpPr txBox="1"/>
          <p:nvPr/>
        </p:nvSpPr>
        <p:spPr>
          <a:xfrm>
            <a:off x="4598449" y="2438400"/>
            <a:ext cx="7918337" cy="5854799"/>
          </a:xfrm>
          <a:prstGeom prst="rect">
            <a:avLst/>
          </a:prstGeom>
          <a:noFill/>
          <a:ln w="12700" cap="rnd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Больше, чем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Все еще больше</a:t>
            </a:r>
            <a:r>
              <a:rPr lang="en-US" sz="32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Закончил с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range(5)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&gt; 2 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Больше, чем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Закончил с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i',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32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2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2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15" name="Shape 361"/>
          <p:cNvSpPr txBox="1"/>
          <p:nvPr/>
        </p:nvSpPr>
        <p:spPr>
          <a:xfrm>
            <a:off x="614018" y="337930"/>
            <a:ext cx="15027965" cy="16814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endParaRPr lang="en-US" sz="7600" dirty="0" smtClean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Помните о начале</a:t>
            </a:r>
            <a:r>
              <a:rPr lang="en-US" sz="76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</a:t>
            </a:r>
            <a:r>
              <a:rPr lang="ru-RU" sz="76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конце</a:t>
            </a:r>
            <a:r>
              <a:rPr lang="en-US" sz="76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76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блока</a:t>
            </a:r>
            <a:endParaRPr lang="en-US" sz="76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Font typeface="Cabin"/>
              <a:buNone/>
            </a:pPr>
            <a:endParaRPr sz="7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18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/>
        </p:nvSpPr>
        <p:spPr>
          <a:xfrm>
            <a:off x="797475" y="3210450"/>
            <a:ext cx="6953818" cy="333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1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Больше, чем 1</a:t>
            </a:r>
            <a:r>
              <a:rPr lang="en-US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100 : 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Меньше 100</a:t>
            </a:r>
            <a:r>
              <a:rPr lang="en-US" sz="3000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r>
              <a:rPr lang="ru-RU" sz="3000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88" name="Shape 388"/>
          <p:cNvSpPr txBox="1"/>
          <p:nvPr/>
        </p:nvSpPr>
        <p:spPr>
          <a:xfrm>
            <a:off x="1168400" y="689548"/>
            <a:ext cx="5311913" cy="21679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Вложенные решения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81" name="Shape 381"/>
          <p:cNvCxnSpPr/>
          <p:nvPr/>
        </p:nvCxnSpPr>
        <p:spPr>
          <a:xfrm rot="10800000">
            <a:off x="9451261" y="830128"/>
            <a:ext cx="13265" cy="40822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9" name="Shape 369"/>
          <p:cNvSpPr/>
          <p:nvPr/>
        </p:nvSpPr>
        <p:spPr>
          <a:xfrm>
            <a:off x="7986419" y="1182730"/>
            <a:ext cx="2966810" cy="1229106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1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10253910" y="2433028"/>
            <a:ext cx="3488651" cy="105957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Больше, чем 1</a:t>
            </a:r>
            <a:r>
              <a:rPr lang="en-US" sz="2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2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1" name="Shape 371"/>
          <p:cNvSpPr/>
          <p:nvPr/>
        </p:nvSpPr>
        <p:spPr>
          <a:xfrm>
            <a:off x="10253910" y="3863455"/>
            <a:ext cx="3464810" cy="1229106"/>
          </a:xfrm>
          <a:prstGeom prst="diamond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100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12636709" y="5050179"/>
            <a:ext cx="3327815" cy="1059575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Меньше </a:t>
            </a:r>
            <a:r>
              <a:rPr lang="en-US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100')</a:t>
            </a:r>
            <a:endParaRPr lang="en-US" sz="2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3" name="Shape 373"/>
          <p:cNvSpPr txBox="1"/>
          <p:nvPr/>
        </p:nvSpPr>
        <p:spPr>
          <a:xfrm>
            <a:off x="8018206" y="7095158"/>
            <a:ext cx="2892639" cy="1059491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2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</a:t>
            </a:r>
            <a:r>
              <a:rPr lang="ru-RU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отово</a:t>
            </a:r>
            <a:r>
              <a:rPr lang="en-US" sz="2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2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74" name="Shape 374"/>
          <p:cNvCxnSpPr/>
          <p:nvPr/>
        </p:nvCxnSpPr>
        <p:spPr>
          <a:xfrm rot="10800000" flipH="1">
            <a:off x="10932038" y="1782610"/>
            <a:ext cx="1127071" cy="275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75" name="Shape 375"/>
          <p:cNvCxnSpPr/>
          <p:nvPr/>
        </p:nvCxnSpPr>
        <p:spPr>
          <a:xfrm rot="10800000" flipH="1">
            <a:off x="12049889" y="1782495"/>
            <a:ext cx="9261" cy="63199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/>
          <p:nvPr/>
        </p:nvCxnSpPr>
        <p:spPr>
          <a:xfrm rot="10800000" flipH="1">
            <a:off x="9434062" y="2399916"/>
            <a:ext cx="30462" cy="468464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7" name="Shape 377"/>
          <p:cNvCxnSpPr/>
          <p:nvPr/>
        </p:nvCxnSpPr>
        <p:spPr>
          <a:xfrm>
            <a:off x="13697529" y="4456817"/>
            <a:ext cx="610580" cy="1192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78" name="Shape 378"/>
          <p:cNvCxnSpPr/>
          <p:nvPr/>
        </p:nvCxnSpPr>
        <p:spPr>
          <a:xfrm rot="10800000" flipH="1">
            <a:off x="14274997" y="4510191"/>
            <a:ext cx="6758" cy="542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9" name="Shape 379"/>
          <p:cNvCxnSpPr>
            <a:stCxn id="371" idx="0"/>
            <a:endCxn id="370" idx="2"/>
          </p:cNvCxnSpPr>
          <p:nvPr/>
        </p:nvCxnSpPr>
        <p:spPr>
          <a:xfrm flipV="1">
            <a:off x="11986315" y="3492603"/>
            <a:ext cx="11921" cy="37085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0" name="Shape 380"/>
          <p:cNvCxnSpPr/>
          <p:nvPr/>
        </p:nvCxnSpPr>
        <p:spPr>
          <a:xfrm>
            <a:off x="9496313" y="6618350"/>
            <a:ext cx="4749545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2" name="Shape 382"/>
          <p:cNvSpPr txBox="1"/>
          <p:nvPr/>
        </p:nvSpPr>
        <p:spPr>
          <a:xfrm>
            <a:off x="11358517" y="1230411"/>
            <a:ext cx="918430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83" name="Shape 383"/>
          <p:cNvSpPr txBox="1"/>
          <p:nvPr/>
        </p:nvSpPr>
        <p:spPr>
          <a:xfrm>
            <a:off x="13742561" y="3921731"/>
            <a:ext cx="917822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84" name="Shape 384"/>
          <p:cNvCxnSpPr/>
          <p:nvPr/>
        </p:nvCxnSpPr>
        <p:spPr>
          <a:xfrm rot="10800000">
            <a:off x="12003532" y="5123024"/>
            <a:ext cx="0" cy="1495324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5" name="Shape 385"/>
          <p:cNvSpPr txBox="1"/>
          <p:nvPr/>
        </p:nvSpPr>
        <p:spPr>
          <a:xfrm>
            <a:off x="11072553" y="5066072"/>
            <a:ext cx="765419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86" name="Shape 386"/>
          <p:cNvSpPr txBox="1"/>
          <p:nvPr/>
        </p:nvSpPr>
        <p:spPr>
          <a:xfrm>
            <a:off x="8528858" y="2544284"/>
            <a:ext cx="723863" cy="4662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89" name="Shape 389"/>
          <p:cNvCxnSpPr/>
          <p:nvPr/>
        </p:nvCxnSpPr>
        <p:spPr>
          <a:xfrm rot="10800000" flipH="1">
            <a:off x="14274997" y="6163128"/>
            <a:ext cx="6758" cy="542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392661"/>
            <a:ext cx="9056061" cy="16515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Двусторонние решения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1155700" y="2945584"/>
            <a:ext cx="5874687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Иногда мы хотим сделать одну вещь, если логическое выражение правдиво, и что-то другое, если оно ложно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 на развилке дорог, нужно выбрать </a:t>
            </a: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один из путей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но не оба (не все разом)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6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Больше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98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99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2" name="Shape 402"/>
          <p:cNvSpPr txBox="1"/>
          <p:nvPr/>
        </p:nvSpPr>
        <p:spPr>
          <a:xfrm>
            <a:off x="9293629" y="3293467"/>
            <a:ext cx="762530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406" name="Shape 406"/>
          <p:cNvCxnSpPr/>
          <p:nvPr/>
        </p:nvCxnSpPr>
        <p:spPr>
          <a:xfrm>
            <a:off x="8805517" y="3910062"/>
            <a:ext cx="1209925" cy="581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8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 больше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09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2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1126051"/>
            <a:ext cx="7758111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5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Двусторонние решения с оператором </a:t>
            </a:r>
            <a:r>
              <a:rPr lang="en-US" sz="5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else:</a:t>
            </a:r>
            <a:endParaRPr lang="en-US" sz="5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6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Больше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98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99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0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2" name="Shape 402"/>
          <p:cNvSpPr txBox="1"/>
          <p:nvPr/>
        </p:nvSpPr>
        <p:spPr>
          <a:xfrm>
            <a:off x="9310255" y="3293467"/>
            <a:ext cx="74590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03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4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406" name="Shape 406"/>
          <p:cNvCxnSpPr/>
          <p:nvPr/>
        </p:nvCxnSpPr>
        <p:spPr>
          <a:xfrm rot="10800000" flipH="1">
            <a:off x="8805517" y="3915880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07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9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2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" name="Shape 418"/>
          <p:cNvSpPr txBox="1"/>
          <p:nvPr/>
        </p:nvSpPr>
        <p:spPr>
          <a:xfrm>
            <a:off x="1109119" y="3549412"/>
            <a:ext cx="4814099" cy="400966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x = 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Больше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Меньше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1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 больше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06584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458"/>
          <p:cNvSpPr txBox="1"/>
          <p:nvPr/>
        </p:nvSpPr>
        <p:spPr>
          <a:xfrm>
            <a:off x="955900" y="4404944"/>
            <a:ext cx="4726519" cy="2298600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828895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5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Старайтес</a:t>
            </a:r>
            <a:r>
              <a:rPr lang="ru-RU" sz="54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ь </a:t>
            </a:r>
            <a:r>
              <a:rPr lang="ru-RU" sz="5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визуально представить блоки кода</a:t>
            </a:r>
            <a:endParaRPr lang="en-US" sz="5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" name="Shape 418"/>
          <p:cNvSpPr txBox="1"/>
          <p:nvPr/>
        </p:nvSpPr>
        <p:spPr>
          <a:xfrm>
            <a:off x="1109119" y="3549412"/>
            <a:ext cx="4814099" cy="400966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x = 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&gt; 2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Больше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Меньше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1" name="Shape 440"/>
          <p:cNvSpPr txBox="1"/>
          <p:nvPr/>
        </p:nvSpPr>
        <p:spPr>
          <a:xfrm>
            <a:off x="6891553" y="3024705"/>
            <a:ext cx="9189198" cy="3378200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24" name="Shape 396"/>
          <p:cNvSpPr/>
          <p:nvPr/>
        </p:nvSpPr>
        <p:spPr>
          <a:xfrm>
            <a:off x="9980540" y="3241114"/>
            <a:ext cx="3257489" cy="1349530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&gt; 2</a:t>
            </a:r>
          </a:p>
        </p:txBody>
      </p:sp>
      <p:sp>
        <p:nvSpPr>
          <p:cNvPr id="25" name="Shape 397"/>
          <p:cNvSpPr txBox="1"/>
          <p:nvPr/>
        </p:nvSpPr>
        <p:spPr>
          <a:xfrm>
            <a:off x="12784308" y="4613913"/>
            <a:ext cx="3176051" cy="116338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Больше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6" name="Shape 398"/>
          <p:cNvCxnSpPr/>
          <p:nvPr/>
        </p:nvCxnSpPr>
        <p:spPr>
          <a:xfrm rot="10800000" flipH="1">
            <a:off x="13214762" y="3892612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7" name="Shape 399"/>
          <p:cNvCxnSpPr/>
          <p:nvPr/>
        </p:nvCxnSpPr>
        <p:spPr>
          <a:xfrm rot="10800000" flipH="1">
            <a:off x="1444213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8" name="Shape 400"/>
          <p:cNvCxnSpPr/>
          <p:nvPr/>
        </p:nvCxnSpPr>
        <p:spPr>
          <a:xfrm rot="10800000" flipH="1">
            <a:off x="11638370" y="6213572"/>
            <a:ext cx="2822672" cy="2908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9" name="Shape 401"/>
          <p:cNvSpPr txBox="1"/>
          <p:nvPr/>
        </p:nvSpPr>
        <p:spPr>
          <a:xfrm>
            <a:off x="13683026" y="3293467"/>
            <a:ext cx="810008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" name="Shape 402"/>
          <p:cNvSpPr txBox="1"/>
          <p:nvPr/>
        </p:nvSpPr>
        <p:spPr>
          <a:xfrm>
            <a:off x="9310255" y="3293467"/>
            <a:ext cx="745904" cy="511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1" name="Shape 403"/>
          <p:cNvCxnSpPr/>
          <p:nvPr/>
        </p:nvCxnSpPr>
        <p:spPr>
          <a:xfrm rot="10800000">
            <a:off x="14434866" y="5765668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2" name="Shape 404"/>
          <p:cNvCxnSpPr/>
          <p:nvPr/>
        </p:nvCxnSpPr>
        <p:spPr>
          <a:xfrm rot="10800000">
            <a:off x="11622373" y="2649239"/>
            <a:ext cx="4362" cy="629684"/>
          </a:xfrm>
          <a:prstGeom prst="straightConnector1">
            <a:avLst/>
          </a:prstGeom>
          <a:noFill/>
          <a:ln w="635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" name="Shape 405"/>
          <p:cNvSpPr txBox="1"/>
          <p:nvPr/>
        </p:nvSpPr>
        <p:spPr>
          <a:xfrm>
            <a:off x="10061978" y="1751976"/>
            <a:ext cx="3176051" cy="884175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4</a:t>
            </a:r>
          </a:p>
        </p:txBody>
      </p:sp>
      <p:cxnSp>
        <p:nvCxnSpPr>
          <p:cNvPr id="34" name="Shape 406"/>
          <p:cNvCxnSpPr/>
          <p:nvPr/>
        </p:nvCxnSpPr>
        <p:spPr>
          <a:xfrm rot="10800000" flipH="1">
            <a:off x="8805517" y="3915880"/>
            <a:ext cx="1278272" cy="11633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5" name="Shape 407"/>
          <p:cNvCxnSpPr/>
          <p:nvPr/>
        </p:nvCxnSpPr>
        <p:spPr>
          <a:xfrm rot="10800000" flipH="1">
            <a:off x="8788067" y="3910062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" name="Shape 409"/>
          <p:cNvCxnSpPr/>
          <p:nvPr/>
        </p:nvCxnSpPr>
        <p:spPr>
          <a:xfrm flipH="1">
            <a:off x="8783702" y="6222298"/>
            <a:ext cx="2856119" cy="2908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" name="Shape 410"/>
          <p:cNvCxnSpPr/>
          <p:nvPr/>
        </p:nvCxnSpPr>
        <p:spPr>
          <a:xfrm rot="10800000">
            <a:off x="8757526" y="5777302"/>
            <a:ext cx="8725" cy="42318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" name="Shape 411"/>
          <p:cNvCxnSpPr/>
          <p:nvPr/>
        </p:nvCxnSpPr>
        <p:spPr>
          <a:xfrm rot="10800000" flipH="1">
            <a:off x="11650004" y="6283375"/>
            <a:ext cx="17450" cy="683491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" name="Shape 412"/>
          <p:cNvSpPr txBox="1"/>
          <p:nvPr/>
        </p:nvSpPr>
        <p:spPr>
          <a:xfrm>
            <a:off x="10015442" y="6940691"/>
            <a:ext cx="3176051" cy="884175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33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" name="Shape 408"/>
          <p:cNvSpPr txBox="1"/>
          <p:nvPr/>
        </p:nvSpPr>
        <p:spPr>
          <a:xfrm>
            <a:off x="7083585" y="4602279"/>
            <a:ext cx="3393915" cy="116338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 больше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89830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800" dirty="0" smtClean="0">
                <a:solidFill>
                  <a:srgbClr val="FFD966"/>
                </a:solidFill>
              </a:rPr>
              <a:t>Другие условные структуры</a:t>
            </a:r>
            <a:r>
              <a:rPr lang="is-IS" sz="7800" dirty="0" smtClean="0">
                <a:solidFill>
                  <a:srgbClr val="FFD966"/>
                </a:solidFill>
              </a:rPr>
              <a:t>…</a:t>
            </a:r>
            <a:endParaRPr lang="en-US" sz="78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1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414250" y="492398"/>
            <a:ext cx="8925339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Несколько условий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endParaRPr lang="en-US" sz="3000" b="1" i="0" u="none" strike="noStrike" cap="none" dirty="0" smtClean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маленький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Средний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БОЛЬШОЙ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rint</a:t>
            </a:r>
            <a:r>
              <a:rPr lang="ru-RU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96412" y="2286710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52613" y="2376410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маленький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86368" y="2939840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27836" y="6893651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9312" y="2202616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2" name="Shape 472"/>
          <p:cNvSpPr txBox="1"/>
          <p:nvPr/>
        </p:nvSpPr>
        <p:spPr>
          <a:xfrm>
            <a:off x="8478974" y="3503271"/>
            <a:ext cx="6572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9225" y="2955278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8748" y="1716348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82986" y="6743717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807624" y="7377204"/>
            <a:ext cx="3061023" cy="8520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7" name="Shape 477"/>
          <p:cNvSpPr/>
          <p:nvPr/>
        </p:nvSpPr>
        <p:spPr>
          <a:xfrm>
            <a:off x="7785199" y="4002229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41401" y="4091929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Средний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75155" y="4655359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23862" y="3974197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52870" y="2939840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9232" y="46441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38212" y="3578833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594601" y="5616835"/>
            <a:ext cx="3489976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БОЛЬШОЙ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84387" y="5295942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246225" y="5073027"/>
            <a:ext cx="710561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657726" y="421237"/>
            <a:ext cx="680038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55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Несколько условий</a:t>
            </a:r>
            <a:endParaRPr lang="en-US" sz="55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3000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маленький</a:t>
            </a: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Средний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БОЛЬШОЙ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94315" y="2283417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50516" y="2373117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маленький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84271" y="29365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25739" y="6890358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403840" y="2199323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2" name="Shape 472"/>
          <p:cNvSpPr txBox="1"/>
          <p:nvPr/>
        </p:nvSpPr>
        <p:spPr>
          <a:xfrm>
            <a:off x="8476877" y="3499978"/>
            <a:ext cx="6572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7128" y="2951985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6651" y="1713055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80889" y="6740424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805527" y="7373911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7" name="Shape 477"/>
          <p:cNvSpPr/>
          <p:nvPr/>
        </p:nvSpPr>
        <p:spPr>
          <a:xfrm>
            <a:off x="7783102" y="3998936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39304" y="4088636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Средний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73058" y="465206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21765" y="3970904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50773" y="2936547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7135" y="4640854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36115" y="3575540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602488" y="5613542"/>
            <a:ext cx="3496617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БОЛЬШОЙ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82290" y="5292649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279476" y="5069734"/>
            <a:ext cx="675213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" name="Shape 501"/>
          <p:cNvSpPr txBox="1"/>
          <p:nvPr/>
        </p:nvSpPr>
        <p:spPr>
          <a:xfrm>
            <a:off x="7602488" y="972862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65715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657726" y="745588"/>
            <a:ext cx="693848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55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Несколько условий</a:t>
            </a:r>
            <a:endParaRPr lang="en-US" sz="55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1023921" y="2933700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rgbClr val="FFFF00"/>
              </a:buClr>
              <a:buSzPct val="25000"/>
            </a:pP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</a:t>
            </a:r>
            <a:r>
              <a:rPr lang="en-US" sz="30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5 </a:t>
            </a:r>
            <a:endParaRPr lang="en-US" sz="3000" i="0" u="none" strike="noStrike" cap="none" dirty="0" smtClean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маленький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elif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Средний</a:t>
            </a:r>
            <a:r>
              <a:rPr lang="en-US" sz="3000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БОЛЬШОЙ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88036" y="2276842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44237" y="2366542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маленький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77992" y="2929972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19460" y="6883783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80936" y="2192748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2" name="Shape 472"/>
          <p:cNvSpPr txBox="1"/>
          <p:nvPr/>
        </p:nvSpPr>
        <p:spPr>
          <a:xfrm>
            <a:off x="8470598" y="3493403"/>
            <a:ext cx="6572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30849" y="2945410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70372" y="1706480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74610" y="6733849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799248" y="7367336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3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7" name="Shape 477"/>
          <p:cNvSpPr/>
          <p:nvPr/>
        </p:nvSpPr>
        <p:spPr>
          <a:xfrm>
            <a:off x="7776823" y="3992361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33025" y="4082061"/>
            <a:ext cx="3061023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Средний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66779" y="4645491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15486" y="3964329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44494" y="2929972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610856" y="4634279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29836" y="3568965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596209" y="5606967"/>
            <a:ext cx="3479992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БОЛЬШОЙ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76011" y="5286074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312727" y="5063159"/>
            <a:ext cx="635683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" name="Shape 501"/>
          <p:cNvSpPr txBox="1"/>
          <p:nvPr/>
        </p:nvSpPr>
        <p:spPr>
          <a:xfrm>
            <a:off x="7596209" y="966287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  <a:endParaRPr lang="en-US" sz="36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68933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title"/>
          </p:nvPr>
        </p:nvSpPr>
        <p:spPr>
          <a:xfrm>
            <a:off x="822172" y="745588"/>
            <a:ext cx="655195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55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Несколько условий</a:t>
            </a:r>
            <a:endParaRPr lang="en-US" sz="55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1033161" y="2935664"/>
            <a:ext cx="5102699" cy="445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rgbClr val="FFFF00"/>
              </a:buClr>
              <a:buSzPct val="25000"/>
            </a:pP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x = </a:t>
            </a:r>
            <a:r>
              <a:rPr lang="en-US" sz="30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20</a:t>
            </a:r>
            <a:endParaRPr lang="en-US" sz="3000" i="0" u="none" strike="noStrike" cap="none" dirty="0" smtClean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x &lt;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маленький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elif x &lt; 10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Средний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БОЛЬШОЙ</a:t>
            </a: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i="0" u="none" strike="noStrike" cap="none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b="1" dirty="0" smtClean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endParaRPr lang="en-US" sz="3000" b="1" i="0" u="none" strike="noStrike" cap="none" dirty="0">
              <a:solidFill>
                <a:srgbClr val="FFC0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7776941" y="2267096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2</a:t>
            </a:r>
          </a:p>
        </p:txBody>
      </p:sp>
      <p:sp>
        <p:nvSpPr>
          <p:cNvPr id="468" name="Shape 468"/>
          <p:cNvSpPr txBox="1"/>
          <p:nvPr/>
        </p:nvSpPr>
        <p:spPr>
          <a:xfrm>
            <a:off x="11533142" y="2356796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маленький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69" name="Shape 469"/>
          <p:cNvCxnSpPr/>
          <p:nvPr/>
        </p:nvCxnSpPr>
        <p:spPr>
          <a:xfrm rot="10800000">
            <a:off x="10966897" y="292022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0" name="Shape 470"/>
          <p:cNvCxnSpPr/>
          <p:nvPr/>
        </p:nvCxnSpPr>
        <p:spPr>
          <a:xfrm rot="10800000" flipH="1">
            <a:off x="9408365" y="6874037"/>
            <a:ext cx="5728196" cy="91113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1" name="Shape 471"/>
          <p:cNvSpPr txBox="1"/>
          <p:nvPr/>
        </p:nvSpPr>
        <p:spPr>
          <a:xfrm>
            <a:off x="10369841" y="2183002"/>
            <a:ext cx="695265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2" name="Shape 472"/>
          <p:cNvSpPr txBox="1"/>
          <p:nvPr/>
        </p:nvSpPr>
        <p:spPr>
          <a:xfrm>
            <a:off x="8459503" y="3483657"/>
            <a:ext cx="65721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73" name="Shape 473"/>
          <p:cNvCxnSpPr/>
          <p:nvPr/>
        </p:nvCxnSpPr>
        <p:spPr>
          <a:xfrm rot="10800000">
            <a:off x="15119754" y="2935664"/>
            <a:ext cx="33637" cy="395520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74" name="Shape 474"/>
          <p:cNvCxnSpPr/>
          <p:nvPr/>
        </p:nvCxnSpPr>
        <p:spPr>
          <a:xfrm rot="10800000">
            <a:off x="9359277" y="1696734"/>
            <a:ext cx="4237" cy="606802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5" name="Shape 475"/>
          <p:cNvCxnSpPr/>
          <p:nvPr/>
        </p:nvCxnSpPr>
        <p:spPr>
          <a:xfrm rot="10800000" flipH="1">
            <a:off x="9363515" y="6724103"/>
            <a:ext cx="16686" cy="658714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6" name="Shape 476"/>
          <p:cNvSpPr txBox="1"/>
          <p:nvPr/>
        </p:nvSpPr>
        <p:spPr>
          <a:xfrm>
            <a:off x="7788153" y="7357590"/>
            <a:ext cx="3061023" cy="8520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3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r>
              <a:rPr lang="en-US" sz="33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3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7" name="Shape 477"/>
          <p:cNvSpPr/>
          <p:nvPr/>
        </p:nvSpPr>
        <p:spPr>
          <a:xfrm>
            <a:off x="7765728" y="3982615"/>
            <a:ext cx="3139423" cy="1300743"/>
          </a:xfrm>
          <a:prstGeom prst="diamond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&lt; 10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11521930" y="4072315"/>
            <a:ext cx="3061023" cy="1121165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Средний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79" name="Shape 479"/>
          <p:cNvCxnSpPr/>
          <p:nvPr/>
        </p:nvCxnSpPr>
        <p:spPr>
          <a:xfrm rot="10800000">
            <a:off x="10955684" y="4635745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0" name="Shape 480"/>
          <p:cNvSpPr txBox="1"/>
          <p:nvPr/>
        </p:nvSpPr>
        <p:spPr>
          <a:xfrm>
            <a:off x="10504391" y="3954583"/>
            <a:ext cx="773062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81" name="Shape 481"/>
          <p:cNvCxnSpPr/>
          <p:nvPr/>
        </p:nvCxnSpPr>
        <p:spPr>
          <a:xfrm rot="10800000">
            <a:off x="14633399" y="2920226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2" name="Shape 482"/>
          <p:cNvCxnSpPr/>
          <p:nvPr/>
        </p:nvCxnSpPr>
        <p:spPr>
          <a:xfrm rot="10800000">
            <a:off x="14599761" y="4624533"/>
            <a:ext cx="528401" cy="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3" name="Shape 483"/>
          <p:cNvCxnSpPr/>
          <p:nvPr/>
        </p:nvCxnSpPr>
        <p:spPr>
          <a:xfrm rot="10800000">
            <a:off x="9318741" y="3559219"/>
            <a:ext cx="1324" cy="49767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4" name="Shape 484"/>
          <p:cNvSpPr txBox="1"/>
          <p:nvPr/>
        </p:nvSpPr>
        <p:spPr>
          <a:xfrm>
            <a:off x="7585114" y="5597221"/>
            <a:ext cx="3479992" cy="1121165"/>
          </a:xfrm>
          <a:prstGeom prst="rect">
            <a:avLst/>
          </a:prstGeom>
          <a:noFill/>
          <a:ln w="50800" cap="rnd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БОЛЬШОЙ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85" name="Shape 485"/>
          <p:cNvCxnSpPr/>
          <p:nvPr/>
        </p:nvCxnSpPr>
        <p:spPr>
          <a:xfrm rot="10800000" flipH="1">
            <a:off x="9364916" y="5276328"/>
            <a:ext cx="4237" cy="361538"/>
          </a:xfrm>
          <a:prstGeom prst="straightConnector1">
            <a:avLst/>
          </a:prstGeom>
          <a:noFill/>
          <a:ln w="63500" cap="rnd" cmpd="sng">
            <a:solidFill>
              <a:srgbClr val="FFC0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6" name="Shape 486"/>
          <p:cNvSpPr txBox="1"/>
          <p:nvPr/>
        </p:nvSpPr>
        <p:spPr>
          <a:xfrm>
            <a:off x="8279476" y="5053413"/>
            <a:ext cx="657839" cy="4934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" name="Shape 501"/>
          <p:cNvSpPr txBox="1"/>
          <p:nvPr/>
        </p:nvSpPr>
        <p:spPr>
          <a:xfrm>
            <a:off x="7585114" y="956541"/>
            <a:ext cx="3467099" cy="691062"/>
          </a:xfrm>
          <a:prstGeom prst="rect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20</a:t>
            </a:r>
            <a:endParaRPr lang="en-US" sz="36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206996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>
            <a:spLocks noGrp="1"/>
          </p:cNvSpPr>
          <p:nvPr>
            <p:ph type="title"/>
          </p:nvPr>
        </p:nvSpPr>
        <p:spPr>
          <a:xfrm>
            <a:off x="5854700" y="768096"/>
            <a:ext cx="9588499" cy="13655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Условные шаги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8" name="Shape 568"/>
          <p:cNvSpPr txBox="1"/>
          <p:nvPr/>
        </p:nvSpPr>
        <p:spPr>
          <a:xfrm>
            <a:off x="13183984" y="3562350"/>
            <a:ext cx="2493819" cy="2184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Результат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Меньше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Конец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9" name="Shape 569"/>
          <p:cNvSpPr txBox="1"/>
          <p:nvPr/>
        </p:nvSpPr>
        <p:spPr>
          <a:xfrm>
            <a:off x="7799386" y="2873375"/>
            <a:ext cx="4535286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Программа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&lt; 10: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ru-RU" sz="2800" dirty="0" smtClean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Меньше</a:t>
            </a:r>
            <a:r>
              <a:rPr lang="en-US" sz="2800" dirty="0" smtClean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28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 &gt; 20: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2800" u="none" strike="noStrike" cap="none" dirty="0">
                <a:solidFill>
                  <a:srgbClr val="FF7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  </a:t>
            </a:r>
            <a:r>
              <a:rPr lang="en-US" sz="2800" u="none" strike="noStrike" cap="none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print(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ru-RU" sz="2800" dirty="0" smtClean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Больше</a:t>
            </a:r>
            <a:r>
              <a:rPr lang="en-US" sz="2800" dirty="0" smtClean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28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</a:t>
            </a:r>
            <a:r>
              <a:rPr lang="en-US" sz="2800" u="none" strike="noStrike" cap="none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rint(</a:t>
            </a:r>
            <a:r>
              <a:rPr lang="en-US" sz="2800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ru-RU" sz="2800" u="none" strike="noStrike" cap="none" dirty="0" smtClean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Конец</a:t>
            </a:r>
            <a:r>
              <a:rPr lang="en-US" sz="2800" u="none" strike="noStrike" cap="none" dirty="0" smtClean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'</a:t>
            </a:r>
            <a:r>
              <a:rPr lang="en-US" sz="28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)</a:t>
            </a:r>
            <a:endParaRPr lang="en-US" sz="2800" u="none" strike="noStrike" cap="none" dirty="0">
              <a:solidFill>
                <a:srgbClr val="00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  <p:sp>
        <p:nvSpPr>
          <p:cNvPr id="570" name="Shape 570"/>
          <p:cNvSpPr txBox="1"/>
          <p:nvPr/>
        </p:nvSpPr>
        <p:spPr>
          <a:xfrm>
            <a:off x="1244600" y="977900"/>
            <a:ext cx="2743199" cy="597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= 5</a:t>
            </a:r>
          </a:p>
        </p:txBody>
      </p:sp>
      <p:cxnSp>
        <p:nvCxnSpPr>
          <p:cNvPr id="571" name="Shape 571"/>
          <p:cNvCxnSpPr/>
          <p:nvPr/>
        </p:nvCxnSpPr>
        <p:spPr>
          <a:xfrm rot="10800000">
            <a:off x="2597149" y="156051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2" name="Shape 572"/>
          <p:cNvCxnSpPr/>
          <p:nvPr/>
        </p:nvCxnSpPr>
        <p:spPr>
          <a:xfrm flipH="1">
            <a:off x="11681322" y="4948237"/>
            <a:ext cx="1206230" cy="417513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3" name="Shape 573"/>
          <p:cNvSpPr/>
          <p:nvPr/>
        </p:nvSpPr>
        <p:spPr>
          <a:xfrm>
            <a:off x="1181100" y="21209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&lt; 10 ?</a:t>
            </a:r>
          </a:p>
        </p:txBody>
      </p:sp>
      <p:cxnSp>
        <p:nvCxnSpPr>
          <p:cNvPr id="574" name="Shape 574"/>
          <p:cNvCxnSpPr/>
          <p:nvPr/>
        </p:nvCxnSpPr>
        <p:spPr>
          <a:xfrm rot="10800000">
            <a:off x="2597150" y="3338512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75" name="Shape 575"/>
          <p:cNvSpPr txBox="1"/>
          <p:nvPr/>
        </p:nvSpPr>
        <p:spPr>
          <a:xfrm>
            <a:off x="3327400" y="33528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Меньше</a:t>
            </a:r>
            <a:r>
              <a:rPr lang="en-U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76" name="Shape 576"/>
          <p:cNvCxnSpPr/>
          <p:nvPr/>
        </p:nvCxnSpPr>
        <p:spPr>
          <a:xfrm rot="10800000">
            <a:off x="4038599" y="27495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7" name="Shape 577"/>
          <p:cNvCxnSpPr/>
          <p:nvPr/>
        </p:nvCxnSpPr>
        <p:spPr>
          <a:xfrm rot="10800000" flipH="1">
            <a:off x="4783137" y="27495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78" name="Shape 578"/>
          <p:cNvCxnSpPr/>
          <p:nvPr/>
        </p:nvCxnSpPr>
        <p:spPr>
          <a:xfrm flipH="1">
            <a:off x="4783137" y="4087812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79" name="Shape 579"/>
          <p:cNvCxnSpPr/>
          <p:nvPr/>
        </p:nvCxnSpPr>
        <p:spPr>
          <a:xfrm>
            <a:off x="2649536" y="44196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0" name="Shape 580"/>
          <p:cNvSpPr/>
          <p:nvPr/>
        </p:nvSpPr>
        <p:spPr>
          <a:xfrm>
            <a:off x="1181100" y="4864100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&gt; 20 ?</a:t>
            </a:r>
          </a:p>
        </p:txBody>
      </p:sp>
      <p:cxnSp>
        <p:nvCxnSpPr>
          <p:cNvPr id="581" name="Shape 581"/>
          <p:cNvCxnSpPr/>
          <p:nvPr/>
        </p:nvCxnSpPr>
        <p:spPr>
          <a:xfrm rot="10800000">
            <a:off x="2597150" y="6081711"/>
            <a:ext cx="19049" cy="160972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2" name="Shape 582"/>
          <p:cNvSpPr txBox="1"/>
          <p:nvPr/>
        </p:nvSpPr>
        <p:spPr>
          <a:xfrm>
            <a:off x="3327400" y="609600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Больше</a:t>
            </a:r>
            <a:r>
              <a:rPr lang="en-U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83" name="Shape 583"/>
          <p:cNvCxnSpPr/>
          <p:nvPr/>
        </p:nvCxnSpPr>
        <p:spPr>
          <a:xfrm rot="10800000">
            <a:off x="4038599" y="549274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4" name="Shape 584"/>
          <p:cNvCxnSpPr/>
          <p:nvPr/>
        </p:nvCxnSpPr>
        <p:spPr>
          <a:xfrm rot="10800000" flipH="1">
            <a:off x="4783137" y="549275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5" name="Shape 585"/>
          <p:cNvCxnSpPr/>
          <p:nvPr/>
        </p:nvCxnSpPr>
        <p:spPr>
          <a:xfrm flipH="1">
            <a:off x="4783137" y="6831011"/>
            <a:ext cx="15875" cy="3143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586" name="Shape 586"/>
          <p:cNvCxnSpPr/>
          <p:nvPr/>
        </p:nvCxnSpPr>
        <p:spPr>
          <a:xfrm>
            <a:off x="2649536" y="7162800"/>
            <a:ext cx="2149474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87" name="Shape 587"/>
          <p:cNvCxnSpPr/>
          <p:nvPr/>
        </p:nvCxnSpPr>
        <p:spPr>
          <a:xfrm flipH="1">
            <a:off x="10778238" y="5508625"/>
            <a:ext cx="2109314" cy="1654175"/>
          </a:xfrm>
          <a:prstGeom prst="straightConnector1">
            <a:avLst/>
          </a:prstGeom>
          <a:noFill/>
          <a:ln w="50800" cap="rnd" cmpd="sng">
            <a:solidFill>
              <a:srgbClr val="FF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88" name="Shape 588"/>
          <p:cNvSpPr txBox="1"/>
          <p:nvPr/>
        </p:nvSpPr>
        <p:spPr>
          <a:xfrm>
            <a:off x="1244600" y="76581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Конец</a:t>
            </a:r>
            <a:r>
              <a:rPr lang="en-US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9" name="Shape 589"/>
          <p:cNvSpPr txBox="1"/>
          <p:nvPr/>
        </p:nvSpPr>
        <p:spPr>
          <a:xfrm>
            <a:off x="4414837" y="2108200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0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90" name="Shape 590"/>
          <p:cNvSpPr txBox="1"/>
          <p:nvPr/>
        </p:nvSpPr>
        <p:spPr>
          <a:xfrm>
            <a:off x="5747875" y="278505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1" name="Shape 591"/>
          <p:cNvSpPr txBox="1"/>
          <p:nvPr/>
        </p:nvSpPr>
        <p:spPr>
          <a:xfrm>
            <a:off x="1549262" y="6097586"/>
            <a:ext cx="725399" cy="5277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0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" name="Shape 589"/>
          <p:cNvSpPr txBox="1"/>
          <p:nvPr/>
        </p:nvSpPr>
        <p:spPr>
          <a:xfrm>
            <a:off x="4436269" y="4765676"/>
            <a:ext cx="72548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0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" name="Shape 591"/>
          <p:cNvSpPr txBox="1"/>
          <p:nvPr/>
        </p:nvSpPr>
        <p:spPr>
          <a:xfrm>
            <a:off x="1590537" y="3394076"/>
            <a:ext cx="725399" cy="70802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0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50447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xfrm>
            <a:off x="1060450" y="745588"/>
            <a:ext cx="6607676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55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Несколько условий</a:t>
            </a:r>
            <a:endParaRPr lang="en-US" sz="55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75" name="Shape 575"/>
          <p:cNvSpPr txBox="1"/>
          <p:nvPr/>
        </p:nvSpPr>
        <p:spPr>
          <a:xfrm>
            <a:off x="1243605" y="3121862"/>
            <a:ext cx="5311799" cy="41870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# </a:t>
            </a:r>
            <a:r>
              <a:rPr lang="ru-RU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Без оператора</a:t>
            </a:r>
            <a:r>
              <a:rPr lang="en-US" sz="30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ru-RU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Маленький</a:t>
            </a:r>
            <a:r>
              <a:rPr lang="en-US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 x &lt; 10 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ru-RU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Средний</a:t>
            </a:r>
            <a:r>
              <a:rPr lang="en-US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76" name="Shape 576"/>
          <p:cNvSpPr txBox="1"/>
          <p:nvPr/>
        </p:nvSpPr>
        <p:spPr>
          <a:xfrm>
            <a:off x="8707420" y="1563873"/>
            <a:ext cx="6437700" cy="61777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ru-RU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Маленький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 x &lt; 10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Средний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 x &lt; 20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Большой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 x &lt; 40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Внушительный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 x &lt; 100: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Огромный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Гигантский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>
            <a:spLocks noGrp="1"/>
          </p:cNvSpPr>
          <p:nvPr>
            <p:ph type="title"/>
          </p:nvPr>
        </p:nvSpPr>
        <p:spPr>
          <a:xfrm>
            <a:off x="445052" y="745588"/>
            <a:ext cx="15365896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Запутанность множества условий 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2" name="Shape 582"/>
          <p:cNvSpPr txBox="1"/>
          <p:nvPr/>
        </p:nvSpPr>
        <p:spPr>
          <a:xfrm>
            <a:off x="8677001" y="3640379"/>
            <a:ext cx="6410699" cy="40464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ru-RU" sz="3000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Меньше</a:t>
            </a:r>
            <a:r>
              <a:rPr lang="en-US" sz="3000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 x &lt; 20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Меньше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20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elif x &lt; 10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Меньше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10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Что-то </a:t>
            </a:r>
            <a:r>
              <a:rPr lang="ru-RU" sz="3000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еще</a:t>
            </a:r>
            <a:r>
              <a:rPr lang="en-US" sz="3000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83" name="Shape 583"/>
          <p:cNvSpPr txBox="1"/>
          <p:nvPr/>
        </p:nvSpPr>
        <p:spPr>
          <a:xfrm>
            <a:off x="1404925" y="4496066"/>
            <a:ext cx="6554852" cy="322090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 2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Меньше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 x &gt;= 2 :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Два или более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Что-то </a:t>
            </a:r>
            <a:r>
              <a:rPr lang="ru-RU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еще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b="1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84" name="Shape 584"/>
          <p:cNvSpPr txBox="1"/>
          <p:nvPr/>
        </p:nvSpPr>
        <p:spPr>
          <a:xfrm>
            <a:off x="925250" y="2782278"/>
            <a:ext cx="7034527" cy="13574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никогда не будет выведено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вне зависимости от значения 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x?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Shape 5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Конструкция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 / 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90" name="Shape 590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454551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Окружайте рискованные блоки кода конструкцией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</a:t>
            </a:r>
            <a:r>
              <a:rPr lang="ru-RU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попытаться)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  <a:r>
              <a:rPr lang="ru-RU" sz="36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 исключением)</a:t>
            </a: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533400">
              <a:buSzPct val="171000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Если код внутри блока 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работает,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выполнение кода внутри </a:t>
            </a:r>
            <a:r>
              <a:rPr lang="en-US" sz="3600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пропускается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Если код внутри 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терпит неудачу, программа переходит к выполнению кода из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блока </a:t>
            </a:r>
            <a:r>
              <a:rPr lang="en-US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  <a:r>
              <a:rPr lang="ru-RU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/>
          <p:nvPr/>
        </p:nvSpPr>
        <p:spPr>
          <a:xfrm>
            <a:off x="2468884" y="4147704"/>
            <a:ext cx="51587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$ cat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notry.py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Привет, Боб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Первый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0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Второй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0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96" name="Shape 596"/>
          <p:cNvSpPr txBox="1"/>
          <p:nvPr/>
        </p:nvSpPr>
        <p:spPr>
          <a:xfrm>
            <a:off x="8039653" y="1046297"/>
            <a:ext cx="7660182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python3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Traceback</a:t>
            </a:r>
            <a:r>
              <a:rPr lang="en-US" sz="3600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(most recent call last):  File "notry.py", line 2, in &lt;module&gt;   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ValueError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invalid literal for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with base 10: </a:t>
            </a:r>
            <a:r>
              <a:rPr lang="en-US" sz="3600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3600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Привет, Боб</a:t>
            </a:r>
            <a:r>
              <a:rPr lang="en-US" sz="3600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endParaRPr lang="en-US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97" name="Shape 597"/>
          <p:cNvCxnSpPr>
            <a:endCxn id="598" idx="1"/>
          </p:cNvCxnSpPr>
          <p:nvPr/>
        </p:nvCxnSpPr>
        <p:spPr>
          <a:xfrm>
            <a:off x="10837890" y="4272196"/>
            <a:ext cx="1855586" cy="1122385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98" name="Shape 598"/>
          <p:cNvSpPr txBox="1"/>
          <p:nvPr/>
        </p:nvSpPr>
        <p:spPr>
          <a:xfrm>
            <a:off x="12693476" y="4823081"/>
            <a:ext cx="19049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endParaRPr lang="en-US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/>
          <p:nvPr/>
        </p:nvSpPr>
        <p:spPr>
          <a:xfrm>
            <a:off x="2762799" y="4091999"/>
            <a:ext cx="51587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cat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notry.py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Привет, Боб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30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print('First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0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print('Second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0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96" name="Shape 596"/>
          <p:cNvSpPr txBox="1"/>
          <p:nvPr/>
        </p:nvSpPr>
        <p:spPr>
          <a:xfrm>
            <a:off x="8039653" y="1046297"/>
            <a:ext cx="7660182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python3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notry.py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dirty="0" err="1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Traceback</a:t>
            </a:r>
            <a:r>
              <a:rPr lang="en-US" sz="3600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(most recent call last):  File "notry.py", line 2, in &lt;module&gt;   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ValueError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invalid literal for </a:t>
            </a:r>
            <a:r>
              <a:rPr lang="en-US" sz="3600" dirty="0" err="1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with base 10: </a:t>
            </a:r>
            <a:r>
              <a:rPr lang="en-US" sz="3600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3600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Привет, Боб</a:t>
            </a:r>
            <a:r>
              <a:rPr lang="en-US" sz="3600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endParaRPr lang="en-US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97" name="Shape 597"/>
          <p:cNvCxnSpPr>
            <a:endCxn id="598" idx="1"/>
          </p:cNvCxnSpPr>
          <p:nvPr/>
        </p:nvCxnSpPr>
        <p:spPr>
          <a:xfrm>
            <a:off x="10837890" y="4272196"/>
            <a:ext cx="1855586" cy="1122385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98" name="Shape 598"/>
          <p:cNvSpPr txBox="1"/>
          <p:nvPr/>
        </p:nvSpPr>
        <p:spPr>
          <a:xfrm>
            <a:off x="12693476" y="4823081"/>
            <a:ext cx="19049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endParaRPr lang="en-US" sz="36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" name="Shape 604"/>
          <p:cNvCxnSpPr/>
          <p:nvPr/>
        </p:nvCxnSpPr>
        <p:spPr>
          <a:xfrm rot="10800000">
            <a:off x="1421130" y="5574171"/>
            <a:ext cx="1217400" cy="13499"/>
          </a:xfrm>
          <a:prstGeom prst="straightConnector1">
            <a:avLst/>
          </a:prstGeom>
          <a:noFill/>
          <a:ln w="76200" cap="rnd" cmpd="sng">
            <a:solidFill>
              <a:srgbClr val="E06666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7" name="Shape 605"/>
          <p:cNvSpPr txBox="1"/>
          <p:nvPr/>
        </p:nvSpPr>
        <p:spPr>
          <a:xfrm>
            <a:off x="174714" y="3121504"/>
            <a:ext cx="2463819" cy="2844577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Программа останавли-вается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здесь</a:t>
            </a:r>
            <a:endParaRPr lang="en-US" sz="32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8" name="Shape 609"/>
          <p:cNvSpPr txBox="1"/>
          <p:nvPr/>
        </p:nvSpPr>
        <p:spPr>
          <a:xfrm>
            <a:off x="2638533" y="5791200"/>
            <a:ext cx="4819500" cy="2171614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E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4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 txBox="1"/>
          <p:nvPr/>
        </p:nvSpPr>
        <p:spPr>
          <a:xfrm>
            <a:off x="6096000" y="1022885"/>
            <a:ext cx="3454399" cy="6852985"/>
          </a:xfrm>
          <a:prstGeom prst="rect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2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Программное обеспечение</a:t>
            </a:r>
            <a:endParaRPr lang="en-US" sz="26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5" name="Shape 615"/>
          <p:cNvSpPr txBox="1"/>
          <p:nvPr/>
        </p:nvSpPr>
        <p:spPr>
          <a:xfrm>
            <a:off x="2460568" y="1665571"/>
            <a:ext cx="2517831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Устройства ввода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6" name="Shape 616"/>
          <p:cNvSpPr txBox="1"/>
          <p:nvPr/>
        </p:nvSpPr>
        <p:spPr>
          <a:xfrm>
            <a:off x="6289967" y="2237071"/>
            <a:ext cx="3066464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Центральный процессор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7" name="Shape 617"/>
          <p:cNvSpPr txBox="1"/>
          <p:nvPr/>
        </p:nvSpPr>
        <p:spPr>
          <a:xfrm>
            <a:off x="6731000" y="527237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Основная память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8" name="Shape 618"/>
          <p:cNvSpPr txBox="1"/>
          <p:nvPr/>
        </p:nvSpPr>
        <p:spPr>
          <a:xfrm>
            <a:off x="2460568" y="5246971"/>
            <a:ext cx="2517832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Устройства вывода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9" name="Shape 619"/>
          <p:cNvSpPr txBox="1"/>
          <p:nvPr/>
        </p:nvSpPr>
        <p:spPr>
          <a:xfrm>
            <a:off x="11264900" y="3443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Вторичная память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20" name="Shape 620"/>
          <p:cNvCxnSpPr/>
          <p:nvPr/>
        </p:nvCxnSpPr>
        <p:spPr>
          <a:xfrm flipH="1">
            <a:off x="4992686" y="2792696"/>
            <a:ext cx="1058862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1" name="Shape 621"/>
          <p:cNvCxnSpPr/>
          <p:nvPr/>
        </p:nvCxnSpPr>
        <p:spPr>
          <a:xfrm rot="10800000">
            <a:off x="7391400" y="4246845"/>
            <a:ext cx="0" cy="97155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2" name="Shape 622"/>
          <p:cNvCxnSpPr/>
          <p:nvPr/>
        </p:nvCxnSpPr>
        <p:spPr>
          <a:xfrm>
            <a:off x="8345486" y="4264308"/>
            <a:ext cx="0" cy="919162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3" name="Shape 623"/>
          <p:cNvCxnSpPr/>
          <p:nvPr/>
        </p:nvCxnSpPr>
        <p:spPr>
          <a:xfrm rot="10800000" flipH="1">
            <a:off x="5024437" y="6288371"/>
            <a:ext cx="989012" cy="1904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4" name="Shape 624"/>
          <p:cNvCxnSpPr/>
          <p:nvPr/>
        </p:nvCxnSpPr>
        <p:spPr>
          <a:xfrm flipH="1">
            <a:off x="9655175" y="3886483"/>
            <a:ext cx="1562099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5" name="Shape 625"/>
          <p:cNvCxnSpPr/>
          <p:nvPr/>
        </p:nvCxnSpPr>
        <p:spPr>
          <a:xfrm>
            <a:off x="9620250" y="4891371"/>
            <a:ext cx="1579562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grpSp>
        <p:nvGrpSpPr>
          <p:cNvPr id="627" name="Shape 627"/>
          <p:cNvGrpSpPr/>
          <p:nvPr/>
        </p:nvGrpSpPr>
        <p:grpSpPr>
          <a:xfrm>
            <a:off x="8556625" y="3745196"/>
            <a:ext cx="814387" cy="1300161"/>
            <a:chOff x="0" y="0"/>
            <a:chExt cx="812800" cy="1300161"/>
          </a:xfrm>
        </p:grpSpPr>
        <p:pic>
          <p:nvPicPr>
            <p:cNvPr id="628" name="Shape 62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5600" y="649287"/>
              <a:ext cx="457200" cy="6508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29" name="Shape 629"/>
            <p:cNvCxnSpPr/>
            <p:nvPr/>
          </p:nvCxnSpPr>
          <p:spPr>
            <a:xfrm>
              <a:off x="0" y="0"/>
              <a:ext cx="428625" cy="709612"/>
            </a:xfrm>
            <a:prstGeom prst="straightConnector1">
              <a:avLst/>
            </a:prstGeom>
            <a:noFill/>
            <a:ln w="762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  <p:sp>
        <p:nvSpPr>
          <p:cNvPr id="18" name="Shape 365"/>
          <p:cNvSpPr txBox="1"/>
          <p:nvPr/>
        </p:nvSpPr>
        <p:spPr>
          <a:xfrm>
            <a:off x="12438060" y="1022885"/>
            <a:ext cx="2325343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Типичный компьютер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614"/>
          <p:cNvSpPr txBox="1"/>
          <p:nvPr/>
        </p:nvSpPr>
        <p:spPr>
          <a:xfrm>
            <a:off x="6096000" y="1022885"/>
            <a:ext cx="3454399" cy="6852985"/>
          </a:xfrm>
          <a:prstGeom prst="rect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2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Программное обеспечение</a:t>
            </a:r>
            <a:endParaRPr lang="en-US" sz="26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6" name="Shape 616"/>
          <p:cNvSpPr txBox="1"/>
          <p:nvPr/>
        </p:nvSpPr>
        <p:spPr>
          <a:xfrm>
            <a:off x="6289967" y="2237071"/>
            <a:ext cx="3066464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Центральный процессор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7" name="Shape 617"/>
          <p:cNvSpPr txBox="1"/>
          <p:nvPr/>
        </p:nvSpPr>
        <p:spPr>
          <a:xfrm>
            <a:off x="6731000" y="527237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Основная память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19" name="Shape 619"/>
          <p:cNvSpPr txBox="1"/>
          <p:nvPr/>
        </p:nvSpPr>
        <p:spPr>
          <a:xfrm>
            <a:off x="11264900" y="3443571"/>
            <a:ext cx="2184399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Вторичная память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20" name="Shape 620"/>
          <p:cNvCxnSpPr/>
          <p:nvPr/>
        </p:nvCxnSpPr>
        <p:spPr>
          <a:xfrm flipH="1">
            <a:off x="4992686" y="2792696"/>
            <a:ext cx="1058862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1" name="Shape 621"/>
          <p:cNvCxnSpPr/>
          <p:nvPr/>
        </p:nvCxnSpPr>
        <p:spPr>
          <a:xfrm rot="10800000">
            <a:off x="7391400" y="4246845"/>
            <a:ext cx="0" cy="97155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2" name="Shape 622"/>
          <p:cNvCxnSpPr/>
          <p:nvPr/>
        </p:nvCxnSpPr>
        <p:spPr>
          <a:xfrm>
            <a:off x="8345486" y="4264308"/>
            <a:ext cx="0" cy="919162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3" name="Shape 623"/>
          <p:cNvCxnSpPr/>
          <p:nvPr/>
        </p:nvCxnSpPr>
        <p:spPr>
          <a:xfrm rot="10800000" flipH="1">
            <a:off x="5024437" y="6288371"/>
            <a:ext cx="989012" cy="1904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4" name="Shape 624"/>
          <p:cNvCxnSpPr/>
          <p:nvPr/>
        </p:nvCxnSpPr>
        <p:spPr>
          <a:xfrm flipH="1">
            <a:off x="9655175" y="3886483"/>
            <a:ext cx="1562099" cy="17461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25" name="Shape 625"/>
          <p:cNvCxnSpPr/>
          <p:nvPr/>
        </p:nvCxnSpPr>
        <p:spPr>
          <a:xfrm>
            <a:off x="9620250" y="4891371"/>
            <a:ext cx="1579562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grpSp>
        <p:nvGrpSpPr>
          <p:cNvPr id="627" name="Shape 627"/>
          <p:cNvGrpSpPr/>
          <p:nvPr/>
        </p:nvGrpSpPr>
        <p:grpSpPr>
          <a:xfrm>
            <a:off x="8556625" y="3745196"/>
            <a:ext cx="814387" cy="1300161"/>
            <a:chOff x="0" y="0"/>
            <a:chExt cx="812800" cy="1300161"/>
          </a:xfrm>
        </p:grpSpPr>
        <p:pic>
          <p:nvPicPr>
            <p:cNvPr id="628" name="Shape 62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55600" y="649287"/>
              <a:ext cx="457200" cy="65087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29" name="Shape 629"/>
            <p:cNvCxnSpPr/>
            <p:nvPr/>
          </p:nvCxnSpPr>
          <p:spPr>
            <a:xfrm>
              <a:off x="0" y="0"/>
              <a:ext cx="428625" cy="709612"/>
            </a:xfrm>
            <a:prstGeom prst="straightConnector1">
              <a:avLst/>
            </a:prstGeom>
            <a:noFill/>
            <a:ln w="762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  <p:sp>
        <p:nvSpPr>
          <p:cNvPr id="18" name="Shape 609"/>
          <p:cNvSpPr txBox="1"/>
          <p:nvPr/>
        </p:nvSpPr>
        <p:spPr>
          <a:xfrm>
            <a:off x="8775215" y="4303110"/>
            <a:ext cx="687873" cy="880360"/>
          </a:xfrm>
          <a:prstGeom prst="rect">
            <a:avLst/>
          </a:prstGeom>
          <a:solidFill>
            <a:srgbClr val="E06666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E06666"/>
              </a:solidFill>
            </a:endParaRPr>
          </a:p>
        </p:txBody>
      </p:sp>
      <p:sp>
        <p:nvSpPr>
          <p:cNvPr id="38" name="Shape 365"/>
          <p:cNvSpPr txBox="1"/>
          <p:nvPr/>
        </p:nvSpPr>
        <p:spPr>
          <a:xfrm>
            <a:off x="12438060" y="1022885"/>
            <a:ext cx="2325343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Типичный компьютер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" name="Shape 615"/>
          <p:cNvSpPr txBox="1"/>
          <p:nvPr/>
        </p:nvSpPr>
        <p:spPr>
          <a:xfrm>
            <a:off x="2460568" y="1665571"/>
            <a:ext cx="2517831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Устройства ввода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1" name="Shape 618"/>
          <p:cNvSpPr txBox="1"/>
          <p:nvPr/>
        </p:nvSpPr>
        <p:spPr>
          <a:xfrm>
            <a:off x="2460568" y="5246971"/>
            <a:ext cx="2517832" cy="21843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Устройства вывода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1892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 634"/>
          <p:cNvSpPr txBox="1"/>
          <p:nvPr/>
        </p:nvSpPr>
        <p:spPr>
          <a:xfrm>
            <a:off x="2882900" y="1130300"/>
            <a:ext cx="5204399" cy="718924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 err="1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Привет, Боб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ru-RU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Первый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ru-RU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Второй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35" name="Shape 635"/>
          <p:cNvSpPr txBox="1"/>
          <p:nvPr/>
        </p:nvSpPr>
        <p:spPr>
          <a:xfrm>
            <a:off x="9926612" y="3460549"/>
            <a:ext cx="5204399" cy="16890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python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tryexcept.py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Первый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ru-RU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Второй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123</a:t>
            </a:r>
          </a:p>
        </p:txBody>
      </p:sp>
      <p:sp>
        <p:nvSpPr>
          <p:cNvPr id="636" name="Shape 636"/>
          <p:cNvSpPr txBox="1"/>
          <p:nvPr/>
        </p:nvSpPr>
        <p:spPr>
          <a:xfrm>
            <a:off x="8087299" y="1130299"/>
            <a:ext cx="7043712" cy="20139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Когда первое преобразование терпит неудачу, программа переходит к коду в блоке </a:t>
            </a:r>
            <a:r>
              <a:rPr lang="en-US" sz="30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  <a:r>
              <a:rPr lang="ru-RU" sz="30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и</a:t>
            </a:r>
            <a:r>
              <a:rPr lang="en-US" sz="30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выполнение программы продолжается</a:t>
            </a:r>
            <a:endParaRPr lang="en-US" sz="30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37" name="Shape 637"/>
          <p:cNvCxnSpPr/>
          <p:nvPr/>
        </p:nvCxnSpPr>
        <p:spPr>
          <a:xfrm flipH="1">
            <a:off x="1469169" y="2565411"/>
            <a:ext cx="1241400" cy="1890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38" name="Shape 638"/>
          <p:cNvSpPr txBox="1"/>
          <p:nvPr/>
        </p:nvSpPr>
        <p:spPr>
          <a:xfrm>
            <a:off x="9047747" y="6675114"/>
            <a:ext cx="6427463" cy="184324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Когда второе преобразование завершается удачно, код в блоке </a:t>
            </a:r>
            <a:r>
              <a:rPr lang="en-US" sz="30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 </a:t>
            </a:r>
            <a:r>
              <a:rPr lang="ru-RU" sz="30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игнорируется и выполнение программы продолжается</a:t>
            </a:r>
            <a:r>
              <a:rPr lang="en-US" sz="30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endParaRPr lang="en-US" sz="30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39" name="Shape 639"/>
          <p:cNvCxnSpPr/>
          <p:nvPr/>
        </p:nvCxnSpPr>
        <p:spPr>
          <a:xfrm>
            <a:off x="6301625" y="3443150"/>
            <a:ext cx="903299" cy="17399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40" name="Shape 640"/>
          <p:cNvCxnSpPr/>
          <p:nvPr/>
        </p:nvCxnSpPr>
        <p:spPr>
          <a:xfrm flipH="1">
            <a:off x="1390096" y="6179937"/>
            <a:ext cx="1241400" cy="189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41" name="Shape 641"/>
          <p:cNvCxnSpPr/>
          <p:nvPr/>
        </p:nvCxnSpPr>
        <p:spPr>
          <a:xfrm rot="10800000" flipH="1">
            <a:off x="7866125" y="7987829"/>
            <a:ext cx="969900" cy="1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59839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 / except</a:t>
            </a:r>
          </a:p>
        </p:txBody>
      </p:sp>
      <p:sp>
        <p:nvSpPr>
          <p:cNvPr id="647" name="Shape 647"/>
          <p:cNvSpPr txBox="1"/>
          <p:nvPr/>
        </p:nvSpPr>
        <p:spPr>
          <a:xfrm>
            <a:off x="7581900" y="9525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Боб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48" name="Shape 648"/>
          <p:cNvCxnSpPr/>
          <p:nvPr/>
        </p:nvCxnSpPr>
        <p:spPr>
          <a:xfrm rot="10800000">
            <a:off x="11690350" y="2797174"/>
            <a:ext cx="2417761" cy="206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sp>
        <p:nvSpPr>
          <p:cNvPr id="649" name="Shape 649"/>
          <p:cNvSpPr txBox="1"/>
          <p:nvPr/>
        </p:nvSpPr>
        <p:spPr>
          <a:xfrm>
            <a:off x="1328126" y="2840245"/>
            <a:ext cx="5171100" cy="47511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Боб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ru-RU" sz="3000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Привет</a:t>
            </a:r>
            <a:r>
              <a:rPr lang="en-US" sz="3000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astr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ru-RU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Здесь</a:t>
            </a:r>
            <a:r>
              <a:rPr lang="en-US" sz="3000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ru-RU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0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istr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650" name="Shape 650"/>
          <p:cNvSpPr txBox="1"/>
          <p:nvPr/>
        </p:nvSpPr>
        <p:spPr>
          <a:xfrm>
            <a:off x="8229600" y="23876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Привет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51" name="Shape 651"/>
          <p:cNvSpPr txBox="1"/>
          <p:nvPr/>
        </p:nvSpPr>
        <p:spPr>
          <a:xfrm>
            <a:off x="8229600" y="50800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Здесь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52" name="Shape 652"/>
          <p:cNvSpPr txBox="1"/>
          <p:nvPr/>
        </p:nvSpPr>
        <p:spPr>
          <a:xfrm>
            <a:off x="8229600" y="37719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653" name="Shape 653"/>
          <p:cNvSpPr txBox="1"/>
          <p:nvPr/>
        </p:nvSpPr>
        <p:spPr>
          <a:xfrm>
            <a:off x="8153400" y="74422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', </a:t>
            </a:r>
            <a:r>
              <a:rPr lang="en-US" sz="32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654" name="Shape 654"/>
          <p:cNvCxnSpPr/>
          <p:nvPr/>
        </p:nvCxnSpPr>
        <p:spPr>
          <a:xfrm rot="10800000">
            <a:off x="9947275" y="3227386"/>
            <a:ext cx="19049" cy="541337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5" name="Shape 655"/>
          <p:cNvCxnSpPr/>
          <p:nvPr/>
        </p:nvCxnSpPr>
        <p:spPr>
          <a:xfrm rot="10800000" flipH="1">
            <a:off x="9947275" y="4618036"/>
            <a:ext cx="22225" cy="439736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656" name="Shape 656"/>
          <p:cNvSpPr txBox="1"/>
          <p:nvPr/>
        </p:nvSpPr>
        <p:spPr>
          <a:xfrm>
            <a:off x="12369800" y="6324600"/>
            <a:ext cx="3467099" cy="838199"/>
          </a:xfrm>
          <a:prstGeom prst="rect">
            <a:avLst/>
          </a:prstGeom>
          <a:noFill/>
          <a:ln w="50800" cap="rnd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-1</a:t>
            </a:r>
          </a:p>
        </p:txBody>
      </p:sp>
      <p:cxnSp>
        <p:nvCxnSpPr>
          <p:cNvPr id="657" name="Shape 657"/>
          <p:cNvCxnSpPr/>
          <p:nvPr/>
        </p:nvCxnSpPr>
        <p:spPr>
          <a:xfrm rot="10800000" flipH="1">
            <a:off x="9942675" y="5940375"/>
            <a:ext cx="4799" cy="1550399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8" name="Shape 658"/>
          <p:cNvCxnSpPr/>
          <p:nvPr/>
        </p:nvCxnSpPr>
        <p:spPr>
          <a:xfrm rot="10800000">
            <a:off x="9293225" y="1884361"/>
            <a:ext cx="673099" cy="48577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659" name="Shape 659"/>
          <p:cNvCxnSpPr/>
          <p:nvPr/>
        </p:nvCxnSpPr>
        <p:spPr>
          <a:xfrm rot="10800000">
            <a:off x="11690349" y="4181475"/>
            <a:ext cx="2400300" cy="17461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0" name="Shape 660"/>
          <p:cNvCxnSpPr/>
          <p:nvPr/>
        </p:nvCxnSpPr>
        <p:spPr>
          <a:xfrm rot="10800000">
            <a:off x="11690349" y="5489575"/>
            <a:ext cx="2400300" cy="3333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1" name="Shape 661"/>
          <p:cNvCxnSpPr/>
          <p:nvPr/>
        </p:nvCxnSpPr>
        <p:spPr>
          <a:xfrm rot="10800000">
            <a:off x="14150600" y="2753249"/>
            <a:ext cx="14999" cy="35115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cxnSp>
        <p:nvCxnSpPr>
          <p:cNvPr id="662" name="Shape 662"/>
          <p:cNvCxnSpPr/>
          <p:nvPr/>
        </p:nvCxnSpPr>
        <p:spPr>
          <a:xfrm rot="10800000" flipH="1">
            <a:off x="9927550" y="6737349"/>
            <a:ext cx="2351700" cy="405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dash"/>
            <a:miter/>
            <a:headEnd type="stealth" w="med" len="med"/>
            <a:tailEnd type="none" w="med" len="med"/>
          </a:ln>
        </p:spPr>
      </p:cxnSp>
      <p:sp>
        <p:nvSpPr>
          <p:cNvPr id="663" name="Shape 663"/>
          <p:cNvSpPr txBox="1"/>
          <p:nvPr/>
        </p:nvSpPr>
        <p:spPr>
          <a:xfrm>
            <a:off x="12560968" y="7340600"/>
            <a:ext cx="3096127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подстраховка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 txBox="1">
            <a:spLocks noGrp="1"/>
          </p:cNvSpPr>
          <p:nvPr>
            <p:ph type="title"/>
          </p:nvPr>
        </p:nvSpPr>
        <p:spPr>
          <a:xfrm>
            <a:off x="237189" y="745588"/>
            <a:ext cx="15781623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Пример использования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 / except</a:t>
            </a:r>
          </a:p>
        </p:txBody>
      </p:sp>
      <p:sp>
        <p:nvSpPr>
          <p:cNvPr id="669" name="Shape 669"/>
          <p:cNvSpPr txBox="1"/>
          <p:nvPr/>
        </p:nvSpPr>
        <p:spPr>
          <a:xfrm>
            <a:off x="9999150" y="3585854"/>
            <a:ext cx="5941499" cy="374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python3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trynum.py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Введите число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42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Отличная работа!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python3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trynum.py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Введите число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forty-two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Не является числом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</a:t>
            </a:r>
          </a:p>
        </p:txBody>
      </p:sp>
      <p:sp>
        <p:nvSpPr>
          <p:cNvPr id="670" name="Shape 670"/>
          <p:cNvSpPr txBox="1"/>
          <p:nvPr/>
        </p:nvSpPr>
        <p:spPr>
          <a:xfrm>
            <a:off x="910375" y="2860675"/>
            <a:ext cx="85610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rawstr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input('</a:t>
            </a:r>
            <a:r>
              <a:rPr lang="ru-RU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Введите число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:')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try: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rawstr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except: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endParaRPr lang="en-US" sz="3000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&gt; 0 : 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Отличная работа!</a:t>
            </a:r>
            <a:r>
              <a:rPr lang="en-US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else: 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Не является числом</a:t>
            </a:r>
            <a:r>
              <a:rPr lang="en-US" sz="30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 сравнения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356718" y="2803008"/>
            <a:ext cx="7744545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45694">
              <a:spcBef>
                <a:spcPts val="0"/>
              </a:spcBef>
              <a:buClr>
                <a:srgbClr val="FFFF00"/>
              </a:buClr>
              <a:buSzPct val="100000"/>
            </a:pPr>
            <a:r>
              <a:rPr lang="ru-RU" sz="27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Булево / логическое выражение </a:t>
            </a:r>
            <a:r>
              <a:rPr lang="ru-RU" sz="2700" dirty="0" smtClean="0">
                <a:solidFill>
                  <a:schemeClr val="bg1"/>
                </a:solidFill>
              </a:rPr>
              <a:t>—выражение, </a:t>
            </a:r>
            <a:r>
              <a:rPr lang="ru-RU" sz="27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результатом вычисления которого является либо «Да», либо «Нет». Этот результат</a:t>
            </a:r>
            <a:r>
              <a:rPr lang="ru-RU" sz="27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мы затем используем для управления ходом программы</a:t>
            </a:r>
            <a:endParaRPr lang="en-US" sz="27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ru-RU" sz="27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Булевы выражения</a:t>
            </a:r>
            <a:r>
              <a:rPr lang="en-US" sz="27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7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используют</a:t>
            </a:r>
            <a:r>
              <a:rPr lang="en-US" sz="27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7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 сравнения</a:t>
            </a:r>
            <a:r>
              <a:rPr lang="ru-RU" sz="27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чтобы вычислить</a:t>
            </a:r>
            <a:r>
              <a:rPr lang="en-US" sz="27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7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результат: «</a:t>
            </a:r>
            <a:r>
              <a:rPr lang="ru-RU" sz="27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Истина»</a:t>
            </a:r>
            <a:r>
              <a:rPr lang="en-US" sz="27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7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 </a:t>
            </a:r>
            <a:r>
              <a:rPr lang="ru-RU" sz="27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«Ложь»</a:t>
            </a:r>
            <a:r>
              <a:rPr lang="en-US" sz="27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7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или</a:t>
            </a:r>
            <a:r>
              <a:rPr lang="en-US" sz="27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7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«Да»</a:t>
            </a:r>
            <a:r>
              <a:rPr lang="en-US" sz="27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7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 </a:t>
            </a:r>
            <a:r>
              <a:rPr lang="ru-RU" sz="27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«Нет»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ru-RU" sz="27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 сравнения оценивают значения переменных, но не меняют их</a:t>
            </a:r>
            <a:endParaRPr lang="en-US" sz="27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3" name="Shape 283"/>
          <p:cNvSpPr txBox="1"/>
          <p:nvPr/>
        </p:nvSpPr>
        <p:spPr>
          <a:xfrm>
            <a:off x="8440442" y="7762186"/>
            <a:ext cx="7307877" cy="4814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FF00FF"/>
              </a:buClr>
              <a:buSzPct val="25000"/>
            </a:pPr>
            <a:r>
              <a:rPr lang="en-US" sz="2400" u="sng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https://</a:t>
            </a:r>
            <a:r>
              <a:rPr lang="en-US" sz="2400" u="sng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ru.wikipedia.org/wiki/</a:t>
            </a:r>
            <a:r>
              <a:rPr lang="ru-RU" sz="2400" u="sng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Буль,_Джордж</a:t>
            </a:r>
            <a:endParaRPr lang="en-US" sz="24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4"/>
            </a:endParaRPr>
          </a:p>
        </p:txBody>
      </p:sp>
      <p:sp>
        <p:nvSpPr>
          <p:cNvPr id="284" name="Shape 284"/>
          <p:cNvSpPr txBox="1"/>
          <p:nvPr/>
        </p:nvSpPr>
        <p:spPr>
          <a:xfrm>
            <a:off x="8751728" y="6917437"/>
            <a:ext cx="6794231" cy="513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Запомните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 </a:t>
            </a:r>
            <a:r>
              <a:rPr lang="ru-RU" sz="3000" dirty="0" smtClean="0">
                <a:solidFill>
                  <a:schemeClr val="lt1"/>
                </a:solidFill>
                <a:ea typeface="Arial" charset="0"/>
              </a:rPr>
              <a:t>"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</a:t>
            </a:r>
            <a:r>
              <a:rPr lang="en-US" sz="30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cs typeface="Arial" charset="0"/>
                <a:sym typeface="Cabin"/>
              </a:rPr>
              <a:t> </a:t>
            </a:r>
            <a:r>
              <a:rPr lang="ru-RU" sz="3200" dirty="0">
                <a:solidFill>
                  <a:schemeClr val="bg1"/>
                </a:solidFill>
              </a:rPr>
              <a:t>—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cs typeface="Arial" charset="0"/>
                <a:sym typeface="Cabin"/>
              </a:rPr>
              <a:t> 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знак присвоения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aphicFrame>
        <p:nvGraphicFramePr>
          <p:cNvPr id="285" name="Shape 285"/>
          <p:cNvGraphicFramePr/>
          <p:nvPr>
            <p:extLst>
              <p:ext uri="{D42A27DB-BD31-4B8C-83A1-F6EECF244321}">
                <p14:modId xmlns:p14="http://schemas.microsoft.com/office/powerpoint/2010/main" val="3971975302"/>
              </p:ext>
            </p:extLst>
          </p:nvPr>
        </p:nvGraphicFramePr>
        <p:xfrm>
          <a:off x="8440443" y="2530257"/>
          <a:ext cx="7105516" cy="3873170"/>
        </p:xfrm>
        <a:graphic>
          <a:graphicData uri="http://schemas.openxmlformats.org/drawingml/2006/table">
            <a:tbl>
              <a:tblPr>
                <a:noFill/>
                <a:tableStyleId>{B8F067E2-09F7-453C-9FDD-70E00E45BC5A}</a:tableStyleId>
              </a:tblPr>
              <a:tblGrid>
                <a:gridCol w="2276726"/>
                <a:gridCol w="4828790"/>
              </a:tblGrid>
              <a:tr h="5794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300" b="0" i="0" u="none" dirty="0" smtClean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Пайтон</a:t>
                      </a:r>
                      <a:endParaRPr lang="en-US" sz="3300" b="0" i="0" u="none" dirty="0">
                        <a:solidFill>
                          <a:srgbClr val="00FFFF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300" b="0" i="0" u="none" dirty="0" smtClean="0">
                          <a:solidFill>
                            <a:srgbClr val="FFFF00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Значение</a:t>
                      </a:r>
                      <a:endParaRPr lang="en-US" sz="3300" b="0" i="0" u="none" dirty="0">
                        <a:solidFill>
                          <a:srgbClr val="FFFF00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&lt;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1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Меньше</a:t>
                      </a:r>
                      <a:endParaRPr lang="en-US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&lt;=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1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Меньше или равно</a:t>
                      </a:r>
                      <a:endParaRPr lang="en-US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 == 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1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Равно</a:t>
                      </a:r>
                      <a:endParaRPr lang="en-US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&gt;=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1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Больше или равно</a:t>
                      </a:r>
                      <a:endParaRPr lang="en-US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&gt;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1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Больше</a:t>
                      </a:r>
                      <a:endParaRPr lang="en-US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6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!=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ru-RU" sz="3100" b="0" i="0" u="none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Не равно</a:t>
                      </a:r>
                      <a:endParaRPr lang="en-US" sz="3100" b="0" i="0" u="none" dirty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  <a:sym typeface="Cabin"/>
                      </a:endParaRP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title"/>
          </p:nvPr>
        </p:nvSpPr>
        <p:spPr>
          <a:xfrm>
            <a:off x="1155700" y="745588"/>
            <a:ext cx="132588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89" name="Shape 689"/>
          <p:cNvSpPr txBox="1">
            <a:spLocks noGrp="1"/>
          </p:cNvSpPr>
          <p:nvPr>
            <p:ph type="body" idx="1"/>
          </p:nvPr>
        </p:nvSpPr>
        <p:spPr>
          <a:xfrm>
            <a:off x="1155700" y="2945058"/>
            <a:ext cx="13932000" cy="470564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43789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 сравнения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/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==   &lt;=   &gt;=   &gt;   &lt;   </a:t>
            </a:r>
            <a:r>
              <a:rPr lang="en-US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!=</a:t>
            </a:r>
            <a:endParaRPr lang="en-US" sz="36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Отступы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Односторонние решения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Двусторонние решения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/>
            </a:r>
            <a:b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 </a:t>
            </a:r>
            <a:r>
              <a:rPr lang="en-US" sz="36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else</a:t>
            </a:r>
            <a:r>
              <a:rPr lang="en-US" sz="36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</p:txBody>
      </p:sp>
      <p:sp>
        <p:nvSpPr>
          <p:cNvPr id="690" name="Shape 690"/>
          <p:cNvSpPr txBox="1">
            <a:spLocks noGrp="1"/>
          </p:cNvSpPr>
          <p:nvPr>
            <p:ph type="body" idx="4294967295"/>
          </p:nvPr>
        </p:nvSpPr>
        <p:spPr>
          <a:xfrm>
            <a:off x="7967691" y="2945058"/>
            <a:ext cx="7737530" cy="478286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43789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Вложенные решения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Многосторонние решения с использованием оператора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elif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43789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ry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 </a:t>
            </a:r>
            <a:r>
              <a:rPr lang="en-US" sz="36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xcept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для компенсации ошибок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 txBox="1"/>
          <p:nvPr/>
        </p:nvSpPr>
        <p:spPr>
          <a:xfrm>
            <a:off x="734310" y="828150"/>
            <a:ext cx="2068851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Задание</a:t>
            </a:r>
            <a:endParaRPr lang="en-US" sz="3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6" name="Shape 676"/>
          <p:cNvSpPr txBox="1"/>
          <p:nvPr/>
        </p:nvSpPr>
        <p:spPr>
          <a:xfrm>
            <a:off x="2476500" y="2182600"/>
            <a:ext cx="12522868" cy="50844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Перепишите программу расчета заработной платы, принимая в расчет, что за каждый сверхурочный час (после того, как отработал больше 40 часов) сотрудник получает 1,5-кратную ставку. </a:t>
            </a: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ru-RU" sz="3800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Введите </a:t>
            </a:r>
            <a:r>
              <a:rPr lang="ru-RU" sz="3800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количество </a:t>
            </a:r>
            <a:r>
              <a:rPr lang="ru-RU" sz="3800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часов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45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Введите</a:t>
            </a:r>
            <a:r>
              <a:rPr lang="ru-RU" sz="3800" u="none" strike="noStrike" cap="none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ставку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10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endParaRPr lang="en-US" sz="3800" u="none" strike="noStrike" cap="none" dirty="0" smtClean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Оплата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: 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475.0</a:t>
            </a:r>
          </a:p>
        </p:txBody>
      </p:sp>
      <p:sp>
        <p:nvSpPr>
          <p:cNvPr id="677" name="Shape 677"/>
          <p:cNvSpPr txBox="1"/>
          <p:nvPr/>
        </p:nvSpPr>
        <p:spPr>
          <a:xfrm>
            <a:off x="9896474" y="6731000"/>
            <a:ext cx="5483433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475 = 40 * 10 + 5 *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Shape 682"/>
          <p:cNvSpPr txBox="1"/>
          <p:nvPr/>
        </p:nvSpPr>
        <p:spPr>
          <a:xfrm>
            <a:off x="509457" y="837575"/>
            <a:ext cx="2503566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Задание</a:t>
            </a:r>
            <a:endParaRPr lang="en-US" sz="3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83" name="Shape 683"/>
          <p:cNvSpPr txBox="1"/>
          <p:nvPr/>
        </p:nvSpPr>
        <p:spPr>
          <a:xfrm>
            <a:off x="3136899" y="1916225"/>
            <a:ext cx="12022889" cy="5689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Перепишите программу оплаты с использованием конструкции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try </a:t>
            </a: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 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except</a:t>
            </a:r>
            <a:r>
              <a:rPr lang="ru-RU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чтобы программа корректно обрабатывала нечисловой ввод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ru-RU" sz="3800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Введите </a:t>
            </a:r>
            <a:r>
              <a:rPr lang="ru-RU" sz="3800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количество </a:t>
            </a:r>
            <a:r>
              <a:rPr lang="ru-RU" sz="3800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часов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20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Введите</a:t>
            </a:r>
            <a:r>
              <a:rPr lang="ru-RU" sz="3800" u="none" strike="noStrike" cap="none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ставку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: </a:t>
            </a:r>
            <a:r>
              <a:rPr lang="ru-RU" sz="3800" u="none" strike="noStrike" cap="none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девять</a:t>
            </a:r>
            <a:endParaRPr lang="en-US"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Ошибка</a:t>
            </a:r>
            <a:r>
              <a:rPr lang="en-US" sz="3800" u="none" strike="noStrike" cap="none" dirty="0" smtClean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, </a:t>
            </a:r>
            <a:r>
              <a:rPr lang="ru-RU" sz="3800" u="none" strike="noStrike" cap="none" dirty="0" smtClean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пожалуйста, введите числовое значение</a:t>
            </a:r>
            <a:endParaRPr lang="en-US" sz="3800" u="none" strike="noStrike" cap="none" dirty="0">
              <a:solidFill>
                <a:srgbClr val="E06666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ru-RU" sz="3800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Введите </a:t>
            </a:r>
            <a:r>
              <a:rPr lang="ru-RU" sz="3800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количество </a:t>
            </a:r>
            <a:r>
              <a:rPr lang="ru-RU" sz="3800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часов</a:t>
            </a:r>
            <a:r>
              <a:rPr lang="en-US" sz="3800" u="none" strike="noStrike" cap="none" dirty="0" smtClean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: </a:t>
            </a:r>
            <a:r>
              <a:rPr lang="ru-RU" sz="3800" dirty="0" smtClean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сорок</a:t>
            </a:r>
            <a:endParaRPr lang="en-US" sz="3800" u="none" strike="noStrike" cap="none" dirty="0">
              <a:solidFill>
                <a:schemeClr val="lt1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 smtClean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Ошибка</a:t>
            </a:r>
            <a:r>
              <a:rPr lang="en-US" sz="3800" u="none" strike="noStrike" cap="none" dirty="0" smtClean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, </a:t>
            </a:r>
            <a:r>
              <a:rPr lang="ru-RU" sz="3800" u="none" strike="noStrike" cap="none" dirty="0" smtClean="0">
                <a:solidFill>
                  <a:srgbClr val="E06666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пожалуйста, введите числовое значение</a:t>
            </a:r>
            <a:endParaRPr lang="en-US" sz="3800" u="none" strike="noStrike" cap="none" dirty="0">
              <a:solidFill>
                <a:srgbClr val="E06666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Shape 5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ru-RU" sz="3600" dirty="0">
                <a:solidFill>
                  <a:srgbClr val="FFFF00"/>
                </a:solidFill>
              </a:rPr>
              <a:t>Авторы </a:t>
            </a:r>
            <a:r>
              <a:rPr lang="en-US" sz="3600" dirty="0">
                <a:solidFill>
                  <a:srgbClr val="FFFF00"/>
                </a:solidFill>
              </a:rPr>
              <a:t> / </a:t>
            </a:r>
            <a:r>
              <a:rPr lang="ru-RU" sz="3600">
                <a:solidFill>
                  <a:srgbClr val="FFFF00"/>
                </a:solidFill>
              </a:rPr>
              <a:t>Благодарности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49" name="Shape 549"/>
          <p:cNvSpPr txBox="1"/>
          <p:nvPr/>
        </p:nvSpPr>
        <p:spPr>
          <a:xfrm>
            <a:off x="1155700" y="2171403"/>
            <a:ext cx="6797699" cy="59438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1800" dirty="0">
                <a:solidFill>
                  <a:srgbClr val="FFFFFF"/>
                </a:solidFill>
              </a:rPr>
              <a:t>Авторские права на эти слайды принадлежат  Чарльзу Р. Северансу (</a:t>
            </a:r>
            <a:r>
              <a:rPr lang="ru-RU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ru-RU" sz="1800" dirty="0">
                <a:solidFill>
                  <a:srgbClr val="FFFFFF"/>
                </a:solidFill>
              </a:rPr>
              <a:t>) , 2010 г., Школа Информации Мичиганского Университета  и доступны по лицензии </a:t>
            </a:r>
            <a:r>
              <a:rPr lang="ru-RU" sz="1800" dirty="0" err="1">
                <a:solidFill>
                  <a:srgbClr val="FFFFFF"/>
                </a:solidFill>
              </a:rPr>
              <a:t>Creative</a:t>
            </a:r>
            <a:r>
              <a:rPr lang="ru-RU" sz="1800" dirty="0">
                <a:solidFill>
                  <a:srgbClr val="FFFFFF"/>
                </a:solidFill>
              </a:rPr>
              <a:t> </a:t>
            </a:r>
            <a:r>
              <a:rPr lang="ru-RU" sz="1800" dirty="0" err="1">
                <a:solidFill>
                  <a:srgbClr val="FFFFFF"/>
                </a:solidFill>
              </a:rPr>
              <a:t>Commons</a:t>
            </a:r>
            <a:r>
              <a:rPr lang="ru-RU" sz="1800" dirty="0">
                <a:solidFill>
                  <a:srgbClr val="FFFFFF"/>
                </a:solidFill>
              </a:rPr>
              <a:t> </a:t>
            </a:r>
            <a:r>
              <a:rPr lang="ru-RU" sz="1800" dirty="0" err="1">
                <a:solidFill>
                  <a:srgbClr val="FFFFFF"/>
                </a:solidFill>
              </a:rPr>
              <a:t>Attribution</a:t>
            </a:r>
            <a:r>
              <a:rPr lang="ru-RU" sz="1800" dirty="0">
                <a:solidFill>
                  <a:srgbClr val="FFFFFF"/>
                </a:solidFill>
              </a:rPr>
              <a:t> 4.0 </a:t>
            </a:r>
            <a:r>
              <a:rPr lang="ru-RU" sz="1800" dirty="0" err="1">
                <a:solidFill>
                  <a:srgbClr val="FFFFFF"/>
                </a:solidFill>
              </a:rPr>
              <a:t>License</a:t>
            </a:r>
            <a:r>
              <a:rPr lang="ru-RU" sz="1800" dirty="0">
                <a:solidFill>
                  <a:srgbClr val="FFFFFF"/>
                </a:solidFill>
              </a:rPr>
              <a:t>. Пожалуйста, сохраняйте этот слайд во всех копиях этого документа, в соответствии с требованиями Лицензии. Если вы внесли изменения, добавьте свое имя или организацию в список участников на этой странице.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/>
            <a:r>
              <a:rPr lang="ru-RU" sz="1800" dirty="0">
                <a:solidFill>
                  <a:srgbClr val="FFFFFF"/>
                </a:solidFill>
              </a:rPr>
              <a:t>Исходная разработка:  Чарльз Северанс, Школа Информации Мичиганского </a:t>
            </a:r>
            <a:r>
              <a:rPr lang="ru-RU" sz="1800" dirty="0" smtClean="0">
                <a:solidFill>
                  <a:srgbClr val="FFFFFF"/>
                </a:solidFill>
              </a:rPr>
              <a:t>Университета</a:t>
            </a:r>
            <a:r>
              <a:rPr lang="en-US" sz="1800" dirty="0" smtClean="0">
                <a:solidFill>
                  <a:srgbClr val="FFFFFF"/>
                </a:solidFill>
              </a:rPr>
              <a:t>.</a:t>
            </a:r>
          </a:p>
          <a:p>
            <a:pPr lvl="0"/>
            <a:endParaRPr lang="en-US" sz="1800" dirty="0">
              <a:solidFill>
                <a:srgbClr val="FFFFFF"/>
              </a:solidFill>
            </a:endParaRPr>
          </a:p>
          <a:p>
            <a:r>
              <a:rPr lang="ru-RU" sz="1800">
                <a:solidFill>
                  <a:srgbClr val="FFFFFF"/>
                </a:solidFill>
              </a:rPr>
              <a:t>Перевод выполнила Фомкина Виолетта.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>
              <a:buClr>
                <a:schemeClr val="dk2"/>
              </a:buClr>
              <a:buSzPct val="61111"/>
            </a:pPr>
            <a:r>
              <a:rPr lang="ru-RU" sz="1800" dirty="0">
                <a:solidFill>
                  <a:schemeClr val="lt1"/>
                </a:solidFill>
              </a:rPr>
              <a:t>… Добавьте сюда новых авторов и переводчиков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</p:txBody>
      </p:sp>
      <p:pic>
        <p:nvPicPr>
          <p:cNvPr id="550" name="Shape 5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7900" y="991903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Shape 55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97687" y="1170103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52" name="Shape 552"/>
          <p:cNvSpPr txBox="1"/>
          <p:nvPr/>
        </p:nvSpPr>
        <p:spPr>
          <a:xfrm>
            <a:off x="8704400" y="2369453"/>
            <a:ext cx="6797699" cy="57458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919407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 сравнения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1" name="Shape 291"/>
          <p:cNvSpPr txBox="1"/>
          <p:nvPr/>
        </p:nvSpPr>
        <p:spPr>
          <a:xfrm>
            <a:off x="1155700" y="2608285"/>
            <a:ext cx="8797769" cy="54714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== 5 : 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Равно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if x &gt; 4 : 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Больше, чем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en-US" sz="3000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if  x &gt;= 5 :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Больше или равно</a:t>
            </a:r>
            <a:r>
              <a:rPr lang="en-US" sz="30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en-US" sz="30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0000"/>
              </a:buClr>
              <a:buSzPct val="25000"/>
            </a:pPr>
            <a:r>
              <a:rPr lang="en-US" sz="3000" i="0" u="none" strike="noStrike" cap="none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if x &lt; 6 : </a:t>
            </a:r>
            <a:r>
              <a:rPr lang="en-US" sz="3000" i="0" u="none" strike="noStrike" cap="none" dirty="0" smtClean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Меньше, чем</a:t>
            </a:r>
            <a:r>
              <a:rPr lang="en-US" sz="3000" i="0" u="none" strike="noStrike" cap="none" dirty="0" smtClean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  <a:r>
              <a:rPr lang="en-US" sz="3000" dirty="0">
                <a:solidFill>
                  <a:srgbClr val="D9D9D9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000" i="0" u="none" strike="noStrike" cap="none" dirty="0">
              <a:solidFill>
                <a:srgbClr val="D9D9D9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x &lt;= 5 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Меньше или равно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if x != 6 :</a:t>
            </a:r>
          </a:p>
          <a:p>
            <a:pPr lvl="0">
              <a:buClr>
                <a:srgbClr val="00FFFF"/>
              </a:buClr>
              <a:buSzPct val="25000"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Не равно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  <a:r>
              <a:rPr lang="en-US" sz="30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92" name="Shape 292"/>
          <p:cNvSpPr txBox="1"/>
          <p:nvPr/>
        </p:nvSpPr>
        <p:spPr>
          <a:xfrm>
            <a:off x="10513900" y="2985796"/>
            <a:ext cx="5240762" cy="52028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Равно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Больше, чем</a:t>
            </a:r>
            <a:r>
              <a:rPr lang="en-US" sz="36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Больше или равно</a:t>
            </a:r>
            <a:r>
              <a:rPr lang="en-US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rgbClr val="CCCCCC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Меньше, чем</a:t>
            </a:r>
            <a:r>
              <a:rPr lang="en-US" sz="3600" u="none" strike="noStrike" cap="none" dirty="0" smtClean="0">
                <a:solidFill>
                  <a:srgbClr val="CCCCCC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CCCCCC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Меньше или равно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 равно</a:t>
            </a:r>
            <a:r>
              <a:rPr lang="en-US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2377935" y="564876"/>
            <a:ext cx="11500131" cy="1070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Односторонние</a:t>
            </a:r>
            <a:r>
              <a:rPr lang="ru-RU" sz="6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решения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9" name="Shape 299"/>
          <p:cNvSpPr txBox="1"/>
          <p:nvPr/>
        </p:nvSpPr>
        <p:spPr>
          <a:xfrm>
            <a:off x="631900" y="1543987"/>
            <a:ext cx="5712000" cy="65057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5</a:t>
            </a:r>
          </a:p>
          <a:p>
            <a:pPr lvl="0">
              <a:buClr>
                <a:srgbClr val="FF7F00"/>
              </a:buClr>
              <a:buSzPct val="25000"/>
            </a:pPr>
            <a:r>
              <a:rPr lang="en-US" sz="32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2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Перед</a:t>
            </a:r>
            <a:r>
              <a:rPr lang="en-US" sz="32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en-US" sz="3200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if  x == 5 :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2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Равно</a:t>
            </a:r>
            <a:r>
              <a:rPr lang="en-US" sz="32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en-US" sz="3200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2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Все еще</a:t>
            </a:r>
            <a:r>
              <a:rPr lang="en-US" sz="32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en-US" sz="3200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00FF"/>
              </a:buClr>
              <a:buSzPct val="25000"/>
            </a:pP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2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Снова</a:t>
            </a:r>
            <a:r>
              <a:rPr lang="en-US" sz="32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en-US" sz="3200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r>
              <a:rPr lang="ru-RU" sz="3200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200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2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2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Потом</a:t>
            </a:r>
            <a:r>
              <a:rPr lang="en-US" sz="32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5'</a:t>
            </a:r>
            <a:r>
              <a:rPr lang="en-US" sz="3200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2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2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Перед</a:t>
            </a:r>
            <a:r>
              <a:rPr lang="en-US" sz="32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6'</a:t>
            </a:r>
            <a:r>
              <a:rPr lang="en-US" sz="3200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if x == 6 :</a:t>
            </a: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2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Равно</a:t>
            </a:r>
            <a:r>
              <a:rPr lang="en-US" sz="32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</a:t>
            </a:r>
            <a:r>
              <a:rPr lang="en-US" sz="32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2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Все еще </a:t>
            </a:r>
            <a:r>
              <a:rPr lang="en-US" sz="32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</a:t>
            </a:r>
            <a:r>
              <a:rPr lang="en-US" sz="32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00FF00"/>
              </a:buClr>
              <a:buSzPct val="25000"/>
            </a:pP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2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Снова</a:t>
            </a:r>
            <a:r>
              <a:rPr lang="en-US" sz="32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6'</a:t>
            </a:r>
            <a:r>
              <a:rPr lang="en-US" sz="32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dirty="0">
              <a:solidFill>
                <a:schemeClr val="accen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rgbClr val="FF7F00"/>
              </a:buClr>
              <a:buSzPct val="25000"/>
            </a:pP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2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2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Потом</a:t>
            </a:r>
            <a:r>
              <a:rPr lang="en-US" sz="3200" i="0" u="none" strike="noStrike" cap="none" dirty="0" smtClean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  <a:r>
              <a:rPr lang="en-US" sz="32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2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00" name="Shape 300"/>
          <p:cNvSpPr txBox="1"/>
          <p:nvPr/>
        </p:nvSpPr>
        <p:spPr>
          <a:xfrm>
            <a:off x="7321666" y="2088625"/>
            <a:ext cx="2826846" cy="596109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Перед</a:t>
            </a:r>
            <a:r>
              <a:rPr lang="en-US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Равно</a:t>
            </a:r>
            <a:r>
              <a:rPr lang="en-US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Все еще </a:t>
            </a:r>
            <a:r>
              <a:rPr lang="en-US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  <a:endParaRPr lang="en-US" sz="36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Снова</a:t>
            </a:r>
            <a:r>
              <a:rPr lang="en-US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Потом</a:t>
            </a:r>
            <a:r>
              <a:rPr lang="en-US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Перед</a:t>
            </a:r>
            <a:r>
              <a:rPr lang="en-US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 smtClean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endParaRPr lang="en-US" sz="3600" u="none" strike="noStrike" cap="none" dirty="0" smtClean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Потом</a:t>
            </a:r>
            <a:r>
              <a:rPr lang="en-US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cxnSp>
        <p:nvCxnSpPr>
          <p:cNvPr id="301" name="Shape 301"/>
          <p:cNvCxnSpPr/>
          <p:nvPr/>
        </p:nvCxnSpPr>
        <p:spPr>
          <a:xfrm flipH="1" flipV="1">
            <a:off x="6384210" y="3857360"/>
            <a:ext cx="794254" cy="6525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2" name="Shape 302"/>
          <p:cNvCxnSpPr/>
          <p:nvPr/>
        </p:nvCxnSpPr>
        <p:spPr>
          <a:xfrm flipH="1">
            <a:off x="5382786" y="6345736"/>
            <a:ext cx="1669419" cy="11606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3" name="Shape 303"/>
          <p:cNvCxnSpPr/>
          <p:nvPr/>
        </p:nvCxnSpPr>
        <p:spPr>
          <a:xfrm rot="10800000">
            <a:off x="12087268" y="1315710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04" name="Shape 304"/>
          <p:cNvSpPr/>
          <p:nvPr/>
        </p:nvSpPr>
        <p:spPr>
          <a:xfrm>
            <a:off x="10671332" y="1876061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 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== 5 ?</a:t>
            </a:r>
          </a:p>
        </p:txBody>
      </p:sp>
      <p:cxnSp>
        <p:nvCxnSpPr>
          <p:cNvPr id="305" name="Shape 305"/>
          <p:cNvCxnSpPr/>
          <p:nvPr/>
        </p:nvCxnSpPr>
        <p:spPr>
          <a:xfrm rot="10800000">
            <a:off x="12087393" y="3093698"/>
            <a:ext cx="49200" cy="4060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6" name="Shape 306"/>
          <p:cNvCxnSpPr/>
          <p:nvPr/>
        </p:nvCxnSpPr>
        <p:spPr>
          <a:xfrm rot="10800000">
            <a:off x="13528956" y="2504710"/>
            <a:ext cx="724500" cy="57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07" name="Shape 307"/>
          <p:cNvCxnSpPr/>
          <p:nvPr/>
        </p:nvCxnSpPr>
        <p:spPr>
          <a:xfrm rot="10800000" flipH="1">
            <a:off x="14273369" y="2504835"/>
            <a:ext cx="15899" cy="644400"/>
          </a:xfrm>
          <a:prstGeom prst="straightConnector1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8" name="Shape 308"/>
          <p:cNvCxnSpPr/>
          <p:nvPr/>
        </p:nvCxnSpPr>
        <p:spPr>
          <a:xfrm>
            <a:off x="12144418" y="6345736"/>
            <a:ext cx="21494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09" name="Shape 309"/>
          <p:cNvSpPr txBox="1"/>
          <p:nvPr/>
        </p:nvSpPr>
        <p:spPr>
          <a:xfrm>
            <a:off x="13365944" y="1667311"/>
            <a:ext cx="1114555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0" name="Shape 310"/>
          <p:cNvSpPr txBox="1"/>
          <p:nvPr/>
        </p:nvSpPr>
        <p:spPr>
          <a:xfrm>
            <a:off x="12817632" y="42128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2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Все еще</a:t>
            </a:r>
            <a:r>
              <a:rPr lang="en-US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5')</a:t>
            </a:r>
            <a:endParaRPr lang="en-US" sz="2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12817632" y="53177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25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Снова</a:t>
            </a:r>
            <a:r>
              <a:rPr lang="en-US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5')</a:t>
            </a:r>
            <a:endParaRPr lang="en-US" sz="2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10806545" y="3171461"/>
            <a:ext cx="906187" cy="6221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Нет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3" name="Shape 313"/>
          <p:cNvSpPr txBox="1"/>
          <p:nvPr/>
        </p:nvSpPr>
        <p:spPr>
          <a:xfrm>
            <a:off x="12817632" y="3107961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2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ru-RU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Равно</a:t>
            </a:r>
            <a:r>
              <a:rPr lang="en-US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5')</a:t>
            </a:r>
            <a:endParaRPr lang="en-US" sz="2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14" name="Shape 314"/>
          <p:cNvCxnSpPr>
            <a:endCxn id="313" idx="2"/>
          </p:cNvCxnSpPr>
          <p:nvPr/>
        </p:nvCxnSpPr>
        <p:spPr>
          <a:xfrm rot="10800000" flipH="1">
            <a:off x="14267981" y="3857360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5" name="Shape 315"/>
          <p:cNvCxnSpPr/>
          <p:nvPr/>
        </p:nvCxnSpPr>
        <p:spPr>
          <a:xfrm rot="10800000" flipH="1">
            <a:off x="14267982" y="4999998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6" name="Shape 316"/>
          <p:cNvCxnSpPr/>
          <p:nvPr/>
        </p:nvCxnSpPr>
        <p:spPr>
          <a:xfrm rot="10800000" flipH="1">
            <a:off x="14276219" y="6066435"/>
            <a:ext cx="10200" cy="35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727075" y="745588"/>
            <a:ext cx="13512800" cy="17943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Отступы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946523" y="2592296"/>
            <a:ext cx="14269178" cy="56401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45694">
              <a:spcBef>
                <a:spcPts val="0"/>
              </a:spcBef>
              <a:buClr>
                <a:srgbClr val="FF7F00"/>
              </a:buClr>
              <a:buSzPct val="100000"/>
            </a:pPr>
            <a:r>
              <a:rPr lang="ru-RU" sz="3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Увеличивайте отступ 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после операторов </a:t>
            </a:r>
            <a:r>
              <a:rPr lang="en-US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или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после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символа </a:t>
            </a:r>
            <a:r>
              <a:rPr lang="ru-RU" sz="3200" dirty="0" smtClean="0">
                <a:solidFill>
                  <a:schemeClr val="lt1"/>
                </a:solidFill>
                <a:ea typeface="Arial" charset="0"/>
              </a:rPr>
              <a:t>" </a:t>
            </a: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ru-RU" sz="3200" dirty="0" smtClean="0">
                <a:solidFill>
                  <a:schemeClr val="lt1"/>
                </a:solidFill>
                <a:ea typeface="Arial" charset="0"/>
              </a:rPr>
              <a:t>"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ru-RU" sz="3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Сохраняйте отступ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чтобы обозначить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блок кода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строки, на которые влияют операторы </a:t>
            </a:r>
            <a:r>
              <a:rPr lang="en-US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</a:t>
            </a:r>
            <a:r>
              <a:rPr lang="en-US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ru-RU" sz="3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Сократите отступ</a:t>
            </a:r>
            <a:r>
              <a:rPr lang="ru-RU" sz="32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чтобы вернуться на уровень оператора </a:t>
            </a:r>
            <a:r>
              <a:rPr lang="en-US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или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и обозначить конец данного блока кода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ru-RU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Пустые строки </a:t>
            </a:r>
            <a:r>
              <a:rPr lang="ru-RU" sz="32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игнорируются и никак не влияют на</a:t>
            </a:r>
            <a:r>
              <a:rPr lang="en-US" sz="32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отступы</a:t>
            </a:r>
            <a:endParaRPr lang="en-US" sz="32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ru-RU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Комментарии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 строке сами по себе</a:t>
            </a:r>
            <a:r>
              <a:rPr lang="en-US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игнорируются с учетом </a:t>
            </a:r>
            <a:r>
              <a:rPr lang="ru-RU" sz="32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отступа</a:t>
            </a:r>
            <a:endParaRPr lang="en-US" sz="32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508000" y="745588"/>
            <a:ext cx="15240000" cy="154843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ru-RU" sz="60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Внимание</a:t>
            </a:r>
            <a:r>
              <a:rPr lang="en-US" sz="60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r>
              <a:rPr lang="en-US" sz="60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6000" u="sng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 используйте</a:t>
            </a:r>
            <a:r>
              <a:rPr lang="en-US" sz="6000" u="none" strike="noStrike" cap="none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6000" u="none" strike="noStrike" cap="none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клавишу </a:t>
            </a:r>
            <a:r>
              <a:rPr lang="en-US" sz="6000" u="none" strike="noStrike" cap="none" dirty="0" smtClean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Tab!</a:t>
            </a:r>
            <a:endParaRPr lang="en-US" sz="6000" u="none" strike="noStrike" cap="none" dirty="0">
              <a:solidFill>
                <a:srgbClr val="E066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4188888" cy="612340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45694">
              <a:spcBef>
                <a:spcPts val="0"/>
              </a:spcBef>
              <a:buSzPct val="100000"/>
            </a:pPr>
            <a:r>
              <a:rPr lang="ru-RU" sz="27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Редактор </a:t>
            </a:r>
            <a:r>
              <a:rPr lang="en-US" sz="27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Atom </a:t>
            </a:r>
            <a:r>
              <a:rPr lang="ru-RU" sz="27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автоматически использует пробелы для файлов с расширением </a:t>
            </a:r>
            <a:r>
              <a:rPr lang="en-US" sz="27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".</a:t>
            </a:r>
            <a:r>
              <a:rPr lang="en-US" sz="2700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</a:t>
            </a:r>
            <a:r>
              <a:rPr lang="en-US" sz="27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 </a:t>
            </a:r>
            <a:r>
              <a:rPr lang="en-US" sz="27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27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Приятно</a:t>
            </a:r>
            <a:r>
              <a:rPr lang="en-US" sz="27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!)</a:t>
            </a:r>
          </a:p>
          <a:p>
            <a:pPr marL="403606" lvl="0" indent="0">
              <a:spcBef>
                <a:spcPts val="0"/>
              </a:spcBef>
              <a:buSzPct val="100000"/>
              <a:buNone/>
            </a:pPr>
            <a:endParaRPr lang="en-US" sz="27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345694">
              <a:spcBef>
                <a:spcPts val="0"/>
              </a:spcBef>
              <a:buSzPct val="100000"/>
            </a:pPr>
            <a:r>
              <a:rPr lang="ru-RU" sz="27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Большинство текстовых редакторов </a:t>
            </a:r>
            <a:r>
              <a:rPr lang="ru-RU" sz="27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могут преобразовывать </a:t>
            </a:r>
            <a:r>
              <a:rPr lang="ru-RU" sz="2700" dirty="0" err="1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таб</a:t>
            </a:r>
            <a:r>
              <a:rPr lang="ru-RU" sz="2700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-отступы</a:t>
            </a:r>
            <a:r>
              <a:rPr lang="en-US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</a:t>
            </a:r>
            <a:r>
              <a:rPr lang="en-US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7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пробелы</a:t>
            </a:r>
            <a:r>
              <a:rPr lang="ru-RU" sz="27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О</a:t>
            </a:r>
            <a:r>
              <a:rPr lang="ru-RU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бязательно включите эту функцию!</a:t>
            </a:r>
            <a:endParaRPr lang="en-US" sz="27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957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</a:t>
            </a:r>
            <a:r>
              <a:rPr lang="en-US" sz="27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NotePad</a:t>
            </a:r>
            <a:r>
              <a:rPr lang="en-US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++:  </a:t>
            </a:r>
            <a:r>
              <a:rPr lang="ru-RU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Настройки</a:t>
            </a:r>
            <a:r>
              <a:rPr lang="en-US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-&gt; </a:t>
            </a:r>
            <a:r>
              <a:rPr lang="ru-RU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Предпочтения</a:t>
            </a:r>
            <a:r>
              <a:rPr lang="en-US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-&gt; </a:t>
            </a:r>
            <a:r>
              <a:rPr lang="ru-RU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Языковое меню</a:t>
            </a:r>
            <a:r>
              <a:rPr lang="en-US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</a:t>
            </a:r>
            <a:r>
              <a:rPr lang="ru-RU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Настройка </a:t>
            </a:r>
            <a:r>
              <a:rPr lang="ru-RU" sz="27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Отступов</a:t>
            </a:r>
            <a:endParaRPr lang="en-US" sz="27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957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</a:t>
            </a:r>
            <a:r>
              <a:rPr lang="en-US" sz="270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TextWrangler</a:t>
            </a:r>
            <a:r>
              <a:rPr lang="en-US" sz="2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 </a:t>
            </a:r>
            <a:r>
              <a:rPr lang="en-US" sz="27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TextWrangler</a:t>
            </a:r>
            <a:r>
              <a:rPr lang="en-US" sz="2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-&gt; </a:t>
            </a:r>
            <a:r>
              <a:rPr lang="ru-RU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Настройки</a:t>
            </a:r>
            <a:r>
              <a:rPr lang="en-US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7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-&gt; </a:t>
            </a:r>
            <a:r>
              <a:rPr lang="ru-RU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Настройки редактора по умолчанию</a:t>
            </a:r>
            <a:endParaRPr lang="en-US" sz="27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Пайтон </a:t>
            </a:r>
            <a:r>
              <a:rPr lang="ru-RU" sz="27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</a:t>
            </a:r>
            <a:r>
              <a:rPr lang="ru-RU" sz="27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Очень</a:t>
            </a:r>
            <a:r>
              <a:rPr lang="en-US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7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чувствителен к отступам</a:t>
            </a:r>
            <a:r>
              <a:rPr lang="en-US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</a:t>
            </a:r>
            <a:r>
              <a:rPr lang="ru-RU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Одновременное использование </a:t>
            </a:r>
            <a:r>
              <a:rPr lang="ru-RU" sz="2700" u="none" strike="noStrike" cap="none" dirty="0" err="1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таб</a:t>
            </a:r>
            <a:r>
              <a:rPr lang="ru-RU" sz="27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-отступов</a:t>
            </a:r>
            <a:r>
              <a:rPr lang="ru-RU" sz="27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7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пробелов</a:t>
            </a:r>
            <a:r>
              <a:rPr lang="en-US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может привести к </a:t>
            </a:r>
            <a:r>
              <a:rPr lang="en-US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2700" b="0" i="0" u="none" strike="noStrike" cap="none" dirty="0" smtClean="0">
                <a:solidFill>
                  <a:schemeClr val="lt1"/>
                </a:solidFill>
                <a:sym typeface="Arial"/>
              </a:rPr>
              <a:t>«</a:t>
            </a:r>
            <a:r>
              <a:rPr lang="ru-RU" sz="27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ошибкам отступов</a:t>
            </a:r>
            <a:r>
              <a:rPr lang="ru-RU" sz="2700" b="0" i="0" u="none" strike="noStrike" cap="none" dirty="0" smtClean="0">
                <a:solidFill>
                  <a:schemeClr val="lt1"/>
                </a:solidFill>
                <a:sym typeface="Arial"/>
              </a:rPr>
              <a:t>»</a:t>
            </a:r>
            <a:r>
              <a:rPr lang="ru-RU" sz="2700" dirty="0" smtClean="0">
                <a:solidFill>
                  <a:schemeClr val="lt1"/>
                </a:solidFill>
                <a:latin typeface="Arial" charset="0"/>
                <a:cs typeface="Arial" charset="0"/>
                <a:sym typeface="Cabin"/>
              </a:rPr>
              <a:t>. Причем</a:t>
            </a:r>
            <a:r>
              <a:rPr lang="ru-RU" sz="27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визуально все может выглядеть правильно</a:t>
            </a:r>
            <a:endParaRPr lang="en-US" sz="27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" name="Shape 3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7240" y="830184"/>
            <a:ext cx="7693547" cy="5858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64436" y="3624290"/>
            <a:ext cx="7755120" cy="4483596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Shape 336"/>
          <p:cNvSpPr/>
          <p:nvPr/>
        </p:nvSpPr>
        <p:spPr>
          <a:xfrm>
            <a:off x="1923738" y="1809750"/>
            <a:ext cx="1270000" cy="1270000"/>
          </a:xfrm>
          <a:prstGeom prst="rightArrow">
            <a:avLst>
              <a:gd name="adj1" fmla="val 41925"/>
              <a:gd name="adj2" fmla="val 23141"/>
            </a:avLst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11986930" y="6513643"/>
            <a:ext cx="1270000" cy="1270000"/>
          </a:xfrm>
          <a:prstGeom prst="rightArrow">
            <a:avLst>
              <a:gd name="adj1" fmla="val 28791"/>
              <a:gd name="adj2" fmla="val 26088"/>
            </a:avLst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Shape 338"/>
          <p:cNvSpPr txBox="1"/>
          <p:nvPr/>
        </p:nvSpPr>
        <p:spPr>
          <a:xfrm>
            <a:off x="10556875" y="977900"/>
            <a:ext cx="4279900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Это сбережет вам много нервов</a:t>
            </a:r>
            <a:endParaRPr lang="en-US" sz="3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/>
        </p:nvSpPr>
        <p:spPr>
          <a:xfrm>
            <a:off x="5395988" y="2404977"/>
            <a:ext cx="7918337" cy="6006500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b="1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if 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&gt; 2 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Больше, чем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Все еще больше</a:t>
            </a:r>
            <a:r>
              <a:rPr lang="en-US" sz="32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Закончил с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for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range(5)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</a:t>
            </a:r>
            <a:r>
              <a:rPr lang="en-US" sz="3200" i="0" u="none" strike="noStrike" cap="none" dirty="0" err="1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if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&gt; 2 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print(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2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Больше, чем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2')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print(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Закончил с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2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2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print</a:t>
            </a:r>
            <a:r>
              <a:rPr lang="en-US" sz="32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32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32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 </a:t>
            </a:r>
            <a:endParaRPr lang="en-US" sz="32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4" name="Shape 344"/>
          <p:cNvSpPr txBox="1"/>
          <p:nvPr/>
        </p:nvSpPr>
        <p:spPr>
          <a:xfrm>
            <a:off x="2643447" y="957300"/>
            <a:ext cx="11687695" cy="12572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Увеличивайте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/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поддерживайте</a:t>
            </a:r>
            <a:r>
              <a:rPr lang="en-US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отступ после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</a:t>
            </a:r>
            <a:r>
              <a:rPr lang="ru-RU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for</a:t>
            </a:r>
            <a:r>
              <a:rPr lang="ru-RU" sz="360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endParaRPr lang="en-US" sz="36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Cabin"/>
              <a:buNone/>
            </a:pPr>
            <a:endParaRPr sz="1200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Сокращайте отступ</a:t>
            </a:r>
            <a:r>
              <a:rPr lang="ru-RU" sz="3600" u="none" strike="noStrike" cap="none" dirty="0" smtClean="0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чтобы обозначить конец блока.</a:t>
            </a:r>
            <a:endParaRPr lang="en-US" sz="3600" u="none" strike="noStrike" cap="none" dirty="0">
              <a:solidFill>
                <a:srgbClr val="F3F3F3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Font typeface="Cabin"/>
              <a:buNone/>
            </a:pPr>
            <a:endParaRPr dirty="0"/>
          </a:p>
        </p:txBody>
      </p:sp>
      <p:cxnSp>
        <p:nvCxnSpPr>
          <p:cNvPr id="345" name="Shape 345"/>
          <p:cNvCxnSpPr/>
          <p:nvPr/>
        </p:nvCxnSpPr>
        <p:spPr>
          <a:xfrm>
            <a:off x="3187095" y="47879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6" name="Shape 346"/>
          <p:cNvCxnSpPr/>
          <p:nvPr/>
        </p:nvCxnSpPr>
        <p:spPr>
          <a:xfrm rot="10800000">
            <a:off x="3818860" y="37210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7" name="Shape 347"/>
          <p:cNvCxnSpPr/>
          <p:nvPr/>
        </p:nvCxnSpPr>
        <p:spPr>
          <a:xfrm rot="10800000">
            <a:off x="4503199" y="71929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8" name="Shape 348"/>
          <p:cNvCxnSpPr/>
          <p:nvPr/>
        </p:nvCxnSpPr>
        <p:spPr>
          <a:xfrm>
            <a:off x="3794955" y="76200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9" name="Shape 349"/>
          <p:cNvCxnSpPr/>
          <p:nvPr/>
        </p:nvCxnSpPr>
        <p:spPr>
          <a:xfrm rot="10800000">
            <a:off x="3830000" y="62737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0" name="Shape 350"/>
          <p:cNvCxnSpPr/>
          <p:nvPr/>
        </p:nvCxnSpPr>
        <p:spPr>
          <a:xfrm rot="10800000">
            <a:off x="3830000" y="4241762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1" name="Shape 351"/>
          <p:cNvCxnSpPr/>
          <p:nvPr/>
        </p:nvCxnSpPr>
        <p:spPr>
          <a:xfrm rot="10800000">
            <a:off x="3830000" y="67944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 rot="10800000">
            <a:off x="3261800" y="5718064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 rot="10800000">
            <a:off x="3395540" y="27050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4" name="Shape 354"/>
          <p:cNvCxnSpPr/>
          <p:nvPr/>
        </p:nvCxnSpPr>
        <p:spPr>
          <a:xfrm rot="10800000">
            <a:off x="3395540" y="3187661"/>
            <a:ext cx="673199" cy="4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5" name="Shape 355"/>
          <p:cNvCxnSpPr/>
          <p:nvPr/>
        </p:nvCxnSpPr>
        <p:spPr>
          <a:xfrm>
            <a:off x="3261800" y="8077200"/>
            <a:ext cx="568200" cy="0"/>
          </a:xfrm>
          <a:prstGeom prst="straightConnector1">
            <a:avLst/>
          </a:prstGeom>
          <a:noFill/>
          <a:ln w="762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2181</Words>
  <Application>Microsoft Office PowerPoint</Application>
  <PresentationFormat>Произвольный</PresentationFormat>
  <Paragraphs>449</Paragraphs>
  <Slides>33</Slides>
  <Notes>32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Title &amp; Subtitle</vt:lpstr>
      <vt:lpstr>Обработка условий</vt:lpstr>
      <vt:lpstr>Условные шаги</vt:lpstr>
      <vt:lpstr>Операторы сравнения</vt:lpstr>
      <vt:lpstr>Операторы сравнения</vt:lpstr>
      <vt:lpstr>Односторонние решения</vt:lpstr>
      <vt:lpstr>Отступы</vt:lpstr>
      <vt:lpstr>Внимание: Не используйте клавишу Tab!</vt:lpstr>
      <vt:lpstr>Презентация PowerPoint</vt:lpstr>
      <vt:lpstr>Презентация PowerPoint</vt:lpstr>
      <vt:lpstr>Презентация PowerPoint</vt:lpstr>
      <vt:lpstr>Презентация PowerPoint</vt:lpstr>
      <vt:lpstr>Двусторонние решения</vt:lpstr>
      <vt:lpstr>Двусторонние решения с оператором else:</vt:lpstr>
      <vt:lpstr>Старайтесь визуально представить блоки кода</vt:lpstr>
      <vt:lpstr>Другие условные структуры…</vt:lpstr>
      <vt:lpstr>Несколько условий</vt:lpstr>
      <vt:lpstr>Несколько условий</vt:lpstr>
      <vt:lpstr>Несколько условий</vt:lpstr>
      <vt:lpstr>Несколько условий</vt:lpstr>
      <vt:lpstr>Несколько условий</vt:lpstr>
      <vt:lpstr>Запутанность множества условий </vt:lpstr>
      <vt:lpstr>Конструкция try / except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try / except</vt:lpstr>
      <vt:lpstr>Пример использования try / except</vt:lpstr>
      <vt:lpstr>Резюме</vt:lpstr>
      <vt:lpstr>Презентация PowerPoint</vt:lpstr>
      <vt:lpstr>Презентация PowerPoint</vt:lpstr>
      <vt:lpstr>Авторы  / Благодарности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Execution</dc:title>
  <cp:lastModifiedBy>Vita</cp:lastModifiedBy>
  <cp:revision>230</cp:revision>
  <dcterms:modified xsi:type="dcterms:W3CDTF">2021-05-07T18:30:33Z</dcterms:modified>
</cp:coreProperties>
</file>