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3" r:id="rId9"/>
    <p:sldId id="264" r:id="rId10"/>
    <p:sldId id="281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DFF"/>
    <a:srgbClr val="00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12"/>
    <p:restoredTop sz="94485"/>
  </p:normalViewPr>
  <p:slideViewPr>
    <p:cSldViewPr snapToGrid="0" snapToObjects="1">
      <p:cViewPr>
        <p:scale>
          <a:sx n="57" d="100"/>
          <a:sy n="57" d="100"/>
        </p:scale>
        <p:origin x="-438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4176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ru-RU" dirty="0" smtClean="0">
                <a:solidFill>
                  <a:schemeClr val="dk2"/>
                </a:solidFill>
              </a:rPr>
              <a:t>. При использовании этих материалов, 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ru-RU" dirty="0" smtClean="0">
                <a:solidFill>
                  <a:schemeClr val="dk2"/>
                </a:solidFill>
              </a:rPr>
              <a:t>, 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ru-RU" dirty="0" smtClean="0">
                <a:solidFill>
                  <a:schemeClr val="dk2"/>
                </a:solidFill>
              </a:rPr>
              <a:t>CC-BY 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«Благодарности».</a:t>
            </a:r>
            <a:endParaRPr lang="ru-RU" dirty="0" smtClean="0"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074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741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50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46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31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18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975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152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4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97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120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163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977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464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713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Shape 4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77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3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791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31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55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623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364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7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40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9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30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930675" y="7016745"/>
            <a:ext cx="8236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для всех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957824" y="7425500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Создание собственных функций</a:t>
            </a:r>
            <a:r>
              <a:rPr lang="is-IS" sz="7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…</a:t>
            </a:r>
            <a:endParaRPr lang="en-US" sz="78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Создание собственных функций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40304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Чтобы создать новую функцию, используется ключевое слово </a:t>
            </a:r>
            <a:r>
              <a:rPr lang="en-US" sz="3600" u="none" strike="noStrike" cap="none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за которым в скобочках следуют параметры, если необходимо. 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Тело функции требует отступа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Следующая запись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определяет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функцию, но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выполняет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команды, содержащиеся в ней: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3" name="Shape 303"/>
          <p:cNvSpPr txBox="1"/>
          <p:nvPr/>
        </p:nvSpPr>
        <p:spPr>
          <a:xfrm>
            <a:off x="3817000" y="6633900"/>
            <a:ext cx="99383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ru-RU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Я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лесоруб и все пучком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en-US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Сплю 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ночью и работаю днем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.')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61599" y="1935150"/>
            <a:ext cx="10739875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ru-RU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Я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ru-RU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лесоруб и все пучком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en-US" sz="28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Сплю ночью и работаю днем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.')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Эй!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ru-RU" sz="28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9" name="Shape 309"/>
          <p:cNvSpPr txBox="1"/>
          <p:nvPr/>
        </p:nvSpPr>
        <p:spPr>
          <a:xfrm>
            <a:off x="12901353" y="4229901"/>
            <a:ext cx="1898909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Эй!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9626600" y="1174754"/>
            <a:ext cx="6218238" cy="14731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</a:t>
            </a:r>
            <a:r>
              <a:rPr lang="ru-RU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Я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лесоруб и все пучком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."</a:t>
            </a:r>
            <a:r>
              <a:rPr lang="en-US" sz="25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endParaRPr lang="en-US" sz="2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Сплю 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ночью и работаю днем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.'</a:t>
            </a:r>
            <a:r>
              <a:rPr lang="en-US" sz="25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25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7416799" y="1657354"/>
            <a:ext cx="2180091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print_lyrics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5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Определение и использование функции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1074767" y="2482253"/>
            <a:ext cx="14106467" cy="39165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только мы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определили/создали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функцию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вызывать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столько раз, сколько потребуется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называется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хранением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повторным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использованием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1078375" y="985825"/>
            <a:ext cx="11715899" cy="609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Я лесоруб и все пучком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en-US"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Сплю ночью и работаю днем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.')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Эй!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8877300" y="5327650"/>
            <a:ext cx="6913685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Эй!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 лесоруб и все пучком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Сплю ночью и работаю днем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cxnSp>
        <p:nvCxnSpPr>
          <p:cNvPr id="324" name="Shape 324"/>
          <p:cNvCxnSpPr/>
          <p:nvPr/>
        </p:nvCxnSpPr>
        <p:spPr>
          <a:xfrm rot="10800000">
            <a:off x="4334486" y="5532361"/>
            <a:ext cx="4353900" cy="1343099"/>
          </a:xfrm>
          <a:prstGeom prst="straightConnector1">
            <a:avLst/>
          </a:prstGeom>
          <a:noFill/>
          <a:ln w="889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6271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39116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SzPct val="100000"/>
            </a:pPr>
            <a:r>
              <a:rPr lang="ru-RU" sz="32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—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значение, которое мы передаем </a:t>
            </a:r>
            <a:r>
              <a:rPr lang="ru-RU" sz="32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в момент вызова в качестве </a:t>
            </a:r>
            <a:r>
              <a:rPr lang="ru-RU" sz="32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входных данных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buSzPct val="100000"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используем </a:t>
            </a:r>
            <a:r>
              <a:rPr lang="ru-RU" sz="32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чтобы 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 </a:t>
            </a:r>
            <a:r>
              <a:rPr lang="ru-RU" sz="32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различных 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вызовах </a:t>
            </a:r>
            <a:r>
              <a:rPr lang="ru-RU" sz="32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могла выполнить разные виды расчетов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buSzPct val="100000"/>
            </a:pPr>
            <a:r>
              <a:rPr lang="ru-RU" sz="32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</a:t>
            </a:r>
            <a:r>
              <a:rPr lang="ru-RU" sz="32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ргументы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помещаем внутрь скобок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имени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1" name="Shape 331"/>
          <p:cNvSpPr txBox="1"/>
          <p:nvPr/>
        </p:nvSpPr>
        <p:spPr>
          <a:xfrm>
            <a:off x="4635500" y="6718296"/>
            <a:ext cx="7580313" cy="81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49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49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49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Привет, мир!</a:t>
            </a:r>
            <a:r>
              <a:rPr lang="en-US" sz="49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49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49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2" name="Shape 332"/>
          <p:cNvSpPr txBox="1"/>
          <p:nvPr/>
        </p:nvSpPr>
        <p:spPr>
          <a:xfrm>
            <a:off x="11498261" y="7823196"/>
            <a:ext cx="244633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33" name="Shape 333"/>
          <p:cNvCxnSpPr/>
          <p:nvPr/>
        </p:nvCxnSpPr>
        <p:spPr>
          <a:xfrm>
            <a:off x="10014325" y="7538196"/>
            <a:ext cx="1288800" cy="6389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0376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988175" cy="505036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215900" indent="0">
              <a:lnSpc>
                <a:spcPct val="115000"/>
              </a:lnSpc>
              <a:spcBef>
                <a:spcPts val="0"/>
              </a:spcBef>
              <a:buSzPct val="171000"/>
              <a:buNone/>
            </a:pPr>
            <a:r>
              <a:rPr lang="ru-RU" sz="36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переменная, которую мы используем </a:t>
            </a:r>
            <a:r>
              <a:rPr lang="ru-RU" sz="36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внутри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определения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</a:t>
            </a:r>
            <a:r>
              <a:rPr lang="en-US" sz="3600" dirty="0" smtClean="0">
                <a:solidFill>
                  <a:schemeClr val="lt1"/>
                </a:solidFill>
              </a:rPr>
              <a:t>“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дескриптор</a:t>
            </a:r>
            <a:r>
              <a:rPr lang="en-US" sz="3600" dirty="0" smtClean="0">
                <a:solidFill>
                  <a:schemeClr val="lt1"/>
                </a:solidFill>
              </a:rPr>
              <a:t>”</a:t>
            </a:r>
            <a:r>
              <a:rPr lang="ru-RU" sz="3600" dirty="0" smtClean="0">
                <a:solidFill>
                  <a:schemeClr val="lt1"/>
                </a:solidFill>
              </a:rPr>
              <a:t>, который позволяет коду внутри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обращаться к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аргументам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 вызове </a:t>
            </a:r>
            <a:r>
              <a:rPr lang="ru-RU" sz="36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9867323" y="2188908"/>
            <a:ext cx="5713800" cy="6648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Возвращаемое значение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670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ункция принимает свои аргументы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производит некоторые вычисления 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значение, которое будет использоваться в качестве значения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вызова функции в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вызывающем выражении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этого используется ключевое слово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7" name="Shape 347"/>
          <p:cNvSpPr txBox="1"/>
          <p:nvPr/>
        </p:nvSpPr>
        <p:spPr>
          <a:xfrm>
            <a:off x="2911989" y="5370512"/>
            <a:ext cx="6832088" cy="2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ru-RU" sz="32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Привет, 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endParaRPr lang="en-US" sz="32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ru-RU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Аня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en-US" sz="32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ru-RU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Михаил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en-US" sz="32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8" name="Shape 348"/>
          <p:cNvSpPr txBox="1"/>
          <p:nvPr/>
        </p:nvSpPr>
        <p:spPr>
          <a:xfrm>
            <a:off x="10894613" y="5947162"/>
            <a:ext cx="4000500" cy="1193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ru-RU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Привет, Аня</a:t>
            </a:r>
            <a:endParaRPr lang="en-US" sz="3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ru-RU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Привет, Михаил</a:t>
            </a:r>
            <a:endParaRPr lang="en-US" sz="3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5424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Возвращаемое значение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1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«Плодотворная»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дает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завершает выполнение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 </a:t>
            </a:r>
            <a:r>
              <a:rPr lang="en-US" sz="3600" dirty="0" smtClean="0">
                <a:solidFill>
                  <a:schemeClr val="lt1"/>
                </a:solidFill>
              </a:rPr>
              <a:t>“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назад</a:t>
            </a:r>
            <a:r>
              <a:rPr lang="en-US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выполнения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5" name="Shape 355"/>
          <p:cNvSpPr txBox="1"/>
          <p:nvPr/>
        </p:nvSpPr>
        <p:spPr>
          <a:xfrm>
            <a:off x="9002225" y="2309525"/>
            <a:ext cx="6722399" cy="642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),'Glenn</a:t>
            </a:r>
            <a:r>
              <a:rPr lang="en-US" sz="25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5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),'Sally</a:t>
            </a:r>
            <a:r>
              <a:rPr lang="en-US" sz="25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5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),'Michael</a:t>
            </a:r>
            <a:r>
              <a:rPr lang="en-US" sz="25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5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 Michael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xfrm>
            <a:off x="771237" y="803564"/>
            <a:ext cx="1471352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r>
              <a:rPr lang="en-US" sz="6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6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r>
              <a:rPr lang="en-US" sz="6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6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Результаты</a:t>
            </a:r>
            <a:endParaRPr lang="en-US" sz="64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1" name="Shape 361"/>
          <p:cNvSpPr txBox="1"/>
          <p:nvPr/>
        </p:nvSpPr>
        <p:spPr>
          <a:xfrm>
            <a:off x="1155700" y="2908300"/>
            <a:ext cx="7557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2" name="Shape 362"/>
          <p:cNvSpPr txBox="1"/>
          <p:nvPr/>
        </p:nvSpPr>
        <p:spPr>
          <a:xfrm>
            <a:off x="7805637" y="4011400"/>
            <a:ext cx="3127800" cy="34833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 smtClean="0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return 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  <p:cxnSp>
        <p:nvCxnSpPr>
          <p:cNvPr id="363" name="Shape 363"/>
          <p:cNvCxnSpPr/>
          <p:nvPr/>
        </p:nvCxnSpPr>
        <p:spPr>
          <a:xfrm flipH="1">
            <a:off x="6569200" y="5608275"/>
            <a:ext cx="1016099" cy="3600"/>
          </a:xfrm>
          <a:prstGeom prst="straightConnector1">
            <a:avLst/>
          </a:prstGeom>
          <a:noFill/>
          <a:ln w="889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3530600" y="5283200"/>
            <a:ext cx="284956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3066711" y="5232400"/>
            <a:ext cx="64452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</p:txBody>
      </p:sp>
      <p:cxnSp>
        <p:nvCxnSpPr>
          <p:cNvPr id="366" name="Shape 366"/>
          <p:cNvCxnSpPr/>
          <p:nvPr/>
        </p:nvCxnSpPr>
        <p:spPr>
          <a:xfrm flipH="1">
            <a:off x="11153774" y="55943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1700213" y="6502400"/>
            <a:ext cx="232568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68" name="Shape 368"/>
          <p:cNvCxnSpPr/>
          <p:nvPr/>
        </p:nvCxnSpPr>
        <p:spPr>
          <a:xfrm flipH="1">
            <a:off x="3027375" y="5965150"/>
            <a:ext cx="903299" cy="5324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1231561" y="2908300"/>
            <a:ext cx="247967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0056975" y="3373299"/>
            <a:ext cx="1049100" cy="107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12646024" y="6743700"/>
            <a:ext cx="244167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2" name="Shape 372"/>
          <p:cNvCxnSpPr/>
          <p:nvPr/>
        </p:nvCxnSpPr>
        <p:spPr>
          <a:xfrm>
            <a:off x="13377862" y="5940425"/>
            <a:ext cx="0" cy="7112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615141" y="803564"/>
            <a:ext cx="15145789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Хранимые</a:t>
            </a:r>
            <a:r>
              <a:rPr lang="en-US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повторно используемые</a:t>
            </a:r>
            <a:r>
              <a:rPr lang="en-US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Шаги</a:t>
            </a:r>
            <a:endParaRPr lang="en-US" sz="5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12869861" y="3721100"/>
            <a:ext cx="3162300" cy="3746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Здорово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Вжик!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Здорово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5" name="Shape 215"/>
          <p:cNvSpPr txBox="1"/>
          <p:nvPr/>
        </p:nvSpPr>
        <p:spPr>
          <a:xfrm>
            <a:off x="7899399" y="2971800"/>
            <a:ext cx="3586161" cy="38004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thing():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25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25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5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25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Здорово</a:t>
            </a:r>
            <a:r>
              <a:rPr lang="en-US" sz="25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5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5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25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Вжик!</a:t>
            </a:r>
            <a:r>
              <a:rPr lang="en-US" sz="25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5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62000" y="2730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>
            <a:off x="2114550" y="3313111"/>
            <a:ext cx="6349" cy="18494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 flipH="1">
            <a:off x="9366249" y="5416550"/>
            <a:ext cx="3421062" cy="3428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>
            <a:off x="9423474" y="6615025"/>
            <a:ext cx="3334500" cy="2702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4429850" y="3608375"/>
            <a:ext cx="3084855" cy="1115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en-US" sz="3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Здорово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762000" y="50927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2" name="Shape 222"/>
          <p:cNvCxnSpPr/>
          <p:nvPr/>
        </p:nvCxnSpPr>
        <p:spPr>
          <a:xfrm rot="10800000">
            <a:off x="2114549" y="571341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 flipH="1">
            <a:off x="3491700" y="4099050"/>
            <a:ext cx="856500" cy="102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 flipH="1">
            <a:off x="3527425" y="4723637"/>
            <a:ext cx="2100300" cy="893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>
            <a:endCxn id="216" idx="3"/>
          </p:cNvCxnSpPr>
          <p:nvPr/>
        </p:nvCxnSpPr>
        <p:spPr>
          <a:xfrm rot="10800000">
            <a:off x="3505199" y="3028950"/>
            <a:ext cx="951900" cy="5796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6" name="Shape 226"/>
          <p:cNvSpPr txBox="1"/>
          <p:nvPr/>
        </p:nvSpPr>
        <p:spPr>
          <a:xfrm>
            <a:off x="2724727" y="8089746"/>
            <a:ext cx="10806546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называем эти повторно используемые части «функциями»</a:t>
            </a:r>
            <a:endParaRPr lang="en-US" sz="2800" b="0" i="0" u="none" strike="noStrike" cap="none" dirty="0">
              <a:solidFill>
                <a:schemeClr val="lt1"/>
              </a:solidFill>
              <a:sym typeface="Arial"/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5038724" y="2997200"/>
            <a:ext cx="1767873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62000" y="7302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9" name="Shape 229"/>
          <p:cNvCxnSpPr/>
          <p:nvPr/>
        </p:nvCxnSpPr>
        <p:spPr>
          <a:xfrm rot="10800000">
            <a:off x="2114549" y="67294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30" name="Shape 230"/>
          <p:cNvSpPr txBox="1"/>
          <p:nvPr/>
        </p:nvSpPr>
        <p:spPr>
          <a:xfrm>
            <a:off x="762000" y="62230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en-US" sz="35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5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Вжик!</a:t>
            </a:r>
            <a:r>
              <a:rPr lang="en-US" sz="35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648393" y="803564"/>
            <a:ext cx="1479870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</a:t>
            </a:r>
            <a:r>
              <a:rPr lang="en-US" sz="5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5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r>
              <a:rPr lang="en-US" sz="5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5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 </a:t>
            </a:r>
            <a:r>
              <a:rPr lang="ru-RU" sz="5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5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588250" cy="58588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указать больше одного 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определении </a:t>
            </a:r>
            <a:r>
              <a:rPr lang="ru-RU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запросто можем добавить больше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аргументов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 вызове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сопоставляем количество и порядок аргументов и параметров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9" name="Shape 379"/>
          <p:cNvSpPr txBox="1"/>
          <p:nvPr/>
        </p:nvSpPr>
        <p:spPr>
          <a:xfrm>
            <a:off x="9966100" y="3380664"/>
            <a:ext cx="5481000" cy="3934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a,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added =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added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3, 5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A9A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Пустые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неплодотворные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функция не возвращает значение, мы называем ее «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пустой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» функцией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Функции, которые возвращают значение, называются «плодотворными»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Пустые</a:t>
            </a:r>
            <a:r>
              <a:rPr lang="ru-RU" sz="36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»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 не являются </a:t>
            </a: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плодотворными»</a:t>
            </a: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Создавать или не создавать функцию</a:t>
            </a:r>
            <a:r>
              <a:rPr lang="en-US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SzPct val="100000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Организуйте свой код в виде </a:t>
            </a:r>
            <a:r>
              <a:rPr lang="en-US" sz="3200" dirty="0" smtClean="0">
                <a:solidFill>
                  <a:schemeClr val="lt1"/>
                </a:solidFill>
              </a:rPr>
              <a:t>“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параграфов</a:t>
            </a:r>
            <a:r>
              <a:rPr lang="en-US" sz="3200" dirty="0" smtClean="0">
                <a:solidFill>
                  <a:schemeClr val="lt1"/>
                </a:solidFill>
              </a:rPr>
              <a:t>”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зафиксируйте мысль и дайте ей название</a:t>
            </a:r>
            <a:endParaRPr lang="en-US" sz="3300" b="0" i="0" u="none" strike="noStrike" cap="none" dirty="0">
              <a:solidFill>
                <a:schemeClr val="lt1"/>
              </a:solidFill>
              <a:sym typeface="Arial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повторяйтесь. Создайте функцию единожды, а затем повторно используйте по необходимости.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код начинает быть длинным или слишком сложным, разбейте его на логические фрагменты и поместите их в функции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3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Создайте библиотеку часто используемого кода. Возможно, вы захотите поделиться ей с друзьями…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376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4" name="Shape 404"/>
          <p:cNvSpPr txBox="1">
            <a:spLocks noGrp="1"/>
          </p:cNvSpPr>
          <p:nvPr>
            <p:ph type="body" idx="1"/>
          </p:nvPr>
        </p:nvSpPr>
        <p:spPr>
          <a:xfrm>
            <a:off x="8178800" y="2886163"/>
            <a:ext cx="69089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360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Результаты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плодотворные функции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Пустые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неплодотворные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Зачем нам функции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1353078" y="2886163"/>
            <a:ext cx="6370638" cy="49672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Встроенные функции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en-US" sz="3600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float)</a:t>
            </a: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735013" y="871538"/>
            <a:ext cx="1993900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Задание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7" name="Shape 397"/>
          <p:cNvSpPr txBox="1"/>
          <p:nvPr/>
        </p:nvSpPr>
        <p:spPr>
          <a:xfrm>
            <a:off x="2410691" y="2133599"/>
            <a:ext cx="11770822" cy="54309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Перепишите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программу расчета оплаты с полуторной ставкой за переработку и создайте функцию с именем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computepay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которая принимает два параметра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количество часов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ставка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).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количество часов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ставку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n-US" sz="38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Оплата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475.0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9746384" y="7061200"/>
            <a:ext cx="5233988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-RU" sz="3600" dirty="0">
                <a:solidFill>
                  <a:srgbClr val="FFFF00"/>
                </a:solidFill>
              </a:rPr>
              <a:t>Авторы </a:t>
            </a:r>
            <a:r>
              <a:rPr lang="en-US" sz="3600" dirty="0">
                <a:solidFill>
                  <a:srgbClr val="FFFF00"/>
                </a:solidFill>
              </a:rPr>
              <a:t> / </a:t>
            </a:r>
            <a:r>
              <a:rPr lang="ru-RU" sz="3600">
                <a:solidFill>
                  <a:srgbClr val="FFFF00"/>
                </a:solidFill>
              </a:rPr>
              <a:t>Благодарности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11" name="Shape 411"/>
          <p:cNvSpPr txBox="1"/>
          <p:nvPr/>
        </p:nvSpPr>
        <p:spPr>
          <a:xfrm>
            <a:off x="1234676" y="2124684"/>
            <a:ext cx="6797699" cy="59191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Школа Информации Мичиганского Университета  и доступны по лицензии </a:t>
            </a:r>
            <a:r>
              <a:rPr lang="ru-RU" sz="1800" dirty="0" err="1">
                <a:solidFill>
                  <a:srgbClr val="FFFFFF"/>
                </a:solidFill>
              </a:rPr>
              <a:t>Creative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Commons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Attribution</a:t>
            </a:r>
            <a:r>
              <a:rPr lang="ru-RU" sz="1800" dirty="0">
                <a:solidFill>
                  <a:srgbClr val="FFFFFF"/>
                </a:solidFill>
              </a:rPr>
              <a:t> 4.0 </a:t>
            </a:r>
            <a:r>
              <a:rPr lang="ru-RU" sz="1800" dirty="0" err="1">
                <a:solidFill>
                  <a:srgbClr val="FFFFFF"/>
                </a:solidFill>
              </a:rPr>
              <a:t>License</a:t>
            </a:r>
            <a:r>
              <a:rPr lang="ru-RU" sz="1800" dirty="0">
                <a:solidFill>
                  <a:srgbClr val="FFFFFF"/>
                </a:solidFill>
              </a:rPr>
              <a:t>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 dirty="0">
                <a:solidFill>
                  <a:srgbClr val="FFFFFF"/>
                </a:solidFill>
              </a:rPr>
              <a:t>Перевод выполнила Фомкина Виолетта</a:t>
            </a:r>
            <a:r>
              <a:rPr lang="ru-RU" sz="1800" dirty="0" smtClean="0">
                <a:solidFill>
                  <a:srgbClr val="FFFFFF"/>
                </a:solidFill>
              </a:rPr>
              <a:t>.</a:t>
            </a:r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</p:txBody>
      </p:sp>
      <p:pic>
        <p:nvPicPr>
          <p:cNvPr id="412" name="Shape 4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863322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Shape 4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041522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Shape 414"/>
          <p:cNvSpPr txBox="1"/>
          <p:nvPr/>
        </p:nvSpPr>
        <p:spPr>
          <a:xfrm>
            <a:off x="8732976" y="2140854"/>
            <a:ext cx="6797699" cy="59458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 в Пайтон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Пайтон два вида функций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Встроенные функции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поставляемые как часть языка Пайтон: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print(), 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(), type(), float(), </a:t>
            </a:r>
            <a:r>
              <a:rPr lang="en-US" sz="3600" u="none" strike="noStrike" cap="none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;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Функции, которые мы создаем сами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затем используем.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Стоит воспринимать имена встроенных функций, как «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новые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»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ключевые слова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используйте их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качестве имен для переменных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Определение функции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в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блок повторно используемого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кода,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который принимает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ы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качестве входных данных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производит вычислени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 и затем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 результат(ы)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создаем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функцию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используя специальное слово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ru-RU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вызываем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функцию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используя имя функции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круглые скобки 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выражении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8564550" y="4876800"/>
            <a:ext cx="6984899" cy="3302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world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world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032000" y="1714500"/>
            <a:ext cx="7979375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49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 </a:t>
            </a:r>
            <a:r>
              <a:rPr lang="en-US" sz="49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 dirty="0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</a:t>
            </a:r>
            <a:r>
              <a:rPr lang="en-US" sz="49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4900" u="none" strike="noStrike" cap="none" dirty="0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4900" u="none" strike="noStrike" cap="none" dirty="0">
              <a:solidFill>
                <a:srgbClr val="FF4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8814399" y="947883"/>
            <a:ext cx="239395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50" name="Shape 250"/>
          <p:cNvCxnSpPr>
            <a:endCxn id="249" idx="1"/>
          </p:cNvCxnSpPr>
          <p:nvPr/>
        </p:nvCxnSpPr>
        <p:spPr>
          <a:xfrm flipV="1">
            <a:off x="7723909" y="1259033"/>
            <a:ext cx="1090490" cy="565149"/>
          </a:xfrm>
          <a:prstGeom prst="straightConnector1">
            <a:avLst/>
          </a:prstGeom>
          <a:noFill/>
          <a:ln w="762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1" name="Shape 251"/>
          <p:cNvSpPr txBox="1"/>
          <p:nvPr/>
        </p:nvSpPr>
        <p:spPr>
          <a:xfrm>
            <a:off x="3771900" y="3460750"/>
            <a:ext cx="61436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'w'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4387850" y="3927475"/>
            <a:ext cx="1214437" cy="709612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3" name="Shape 253"/>
          <p:cNvSpPr txBox="1"/>
          <p:nvPr/>
        </p:nvSpPr>
        <p:spPr>
          <a:xfrm>
            <a:off x="5751511" y="4406900"/>
            <a:ext cx="21622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endParaRPr lang="en-US" sz="3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54" name="Shape 254"/>
          <p:cNvCxnSpPr/>
          <p:nvPr/>
        </p:nvCxnSpPr>
        <p:spPr>
          <a:xfrm>
            <a:off x="2614611" y="2671761"/>
            <a:ext cx="711200" cy="596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5" name="Shape 255"/>
          <p:cNvSpPr txBox="1"/>
          <p:nvPr/>
        </p:nvSpPr>
        <p:spPr>
          <a:xfrm>
            <a:off x="334947" y="2857500"/>
            <a:ext cx="2622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</a:t>
            </a:r>
            <a:endParaRPr lang="en-US" sz="34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56" name="Shape 256"/>
          <p:cNvCxnSpPr/>
          <p:nvPr/>
        </p:nvCxnSpPr>
        <p:spPr>
          <a:xfrm rot="10800000" flipH="1">
            <a:off x="4054475" y="2633662"/>
            <a:ext cx="204786" cy="841374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1155700" y="576350"/>
            <a:ext cx="13932000" cy="12081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845300" y="4468805"/>
            <a:ext cx="2819400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 dirty="0">
                <a:solidFill>
                  <a:srgbClr val="FF7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 dirty="0">
                <a:solidFill>
                  <a:srgbClr val="FF7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</a:t>
            </a:r>
            <a:r>
              <a:rPr lang="en-US" sz="3600" u="none" strike="noStrike" cap="none" dirty="0" smtClean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F3F3F3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 dirty="0">
                <a:solidFill>
                  <a:srgbClr val="00F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 dirty="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7" name="Shape 267"/>
          <p:cNvCxnSpPr/>
          <p:nvPr/>
        </p:nvCxnSpPr>
        <p:spPr>
          <a:xfrm flipH="1">
            <a:off x="9680574" y="58721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9664700" y="1745673"/>
            <a:ext cx="5750025" cy="355498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некий сохраненный код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который мы используем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получает набор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входных данных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9" name="Shape 269"/>
          <p:cNvSpPr txBox="1"/>
          <p:nvPr/>
        </p:nvSpPr>
        <p:spPr>
          <a:xfrm>
            <a:off x="5476096" y="7618405"/>
            <a:ext cx="530380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Гвидо написал этот код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3" name="Shape 263"/>
          <p:cNvSpPr txBox="1"/>
          <p:nvPr/>
        </p:nvSpPr>
        <p:spPr>
          <a:xfrm>
            <a:off x="6669089" y="4462455"/>
            <a:ext cx="3159124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 smtClean="0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en-US" sz="24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242403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 dirty="0">
                <a:solidFill>
                  <a:srgbClr val="FF7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 dirty="0">
                <a:solidFill>
                  <a:srgbClr val="FF7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</a:t>
            </a:r>
            <a:r>
              <a:rPr lang="en-US" sz="3600" u="none" strike="noStrike" cap="none" dirty="0" smtClean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F3F3F3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 dirty="0">
                <a:solidFill>
                  <a:srgbClr val="00F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 dirty="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7" name="Shape 267"/>
          <p:cNvCxnSpPr/>
          <p:nvPr/>
        </p:nvCxnSpPr>
        <p:spPr>
          <a:xfrm flipH="1">
            <a:off x="10093569" y="5872155"/>
            <a:ext cx="1079255" cy="0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2" name="Shape 261"/>
          <p:cNvSpPr txBox="1">
            <a:spLocks noGrp="1"/>
          </p:cNvSpPr>
          <p:nvPr>
            <p:ph type="title"/>
          </p:nvPr>
        </p:nvSpPr>
        <p:spPr>
          <a:xfrm>
            <a:off x="1155700" y="609601"/>
            <a:ext cx="13932000" cy="12081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3" name="Shape 269"/>
          <p:cNvSpPr txBox="1"/>
          <p:nvPr/>
        </p:nvSpPr>
        <p:spPr>
          <a:xfrm>
            <a:off x="5476096" y="7618405"/>
            <a:ext cx="530380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Гвидо написал этот код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4" name="Shape 268"/>
          <p:cNvSpPr txBox="1"/>
          <p:nvPr/>
        </p:nvSpPr>
        <p:spPr>
          <a:xfrm>
            <a:off x="9664700" y="1745673"/>
            <a:ext cx="5750025" cy="355498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некий сохраненный код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который мы используем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получает набор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входных данных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900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1155699" y="2603500"/>
            <a:ext cx="644213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вы помещаете в выражение целое число и число с плавающей точкой, целое число </a:t>
            </a: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преобразуется</a:t>
            </a:r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число с плавающей точкой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 можете устанавливать и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изменять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 при помощи встроенных функций </a:t>
            </a:r>
            <a:r>
              <a:rPr lang="en-US" sz="36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float()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9" name="Shape 289"/>
          <p:cNvSpPr txBox="1"/>
          <p:nvPr/>
        </p:nvSpPr>
        <p:spPr>
          <a:xfrm>
            <a:off x="7940325" y="2064450"/>
            <a:ext cx="7874399" cy="659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8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(3)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28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5)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-2.5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1155700" y="606822"/>
            <a:ext cx="6288088" cy="21539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1166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 можете использовать функции </a:t>
            </a:r>
            <a:r>
              <a:rPr lang="en-US" sz="3600" u="none" strike="noStrike" cap="none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преобразований между строками и числами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случае, если строка не содержит числовых символов, вы получите сообщение об </a:t>
            </a:r>
            <a:r>
              <a:rPr lang="ru-RU" sz="36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ошибке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6" name="Shape 296"/>
          <p:cNvSpPr txBox="1"/>
          <p:nvPr/>
        </p:nvSpPr>
        <p:spPr>
          <a:xfrm>
            <a:off x="7946600" y="742950"/>
            <a:ext cx="7369199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1)</a:t>
            </a:r>
            <a:endParaRPr lang="en-US" sz="25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25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1)</a:t>
            </a:r>
            <a:endParaRPr lang="en-US" sz="25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7204</TotalTime>
  <Words>1485</Words>
  <Application>Microsoft Office PowerPoint</Application>
  <PresentationFormat>Произвольный</PresentationFormat>
  <Paragraphs>273</Paragraphs>
  <Slides>25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Title &amp; Subtitle</vt:lpstr>
      <vt:lpstr>Функции</vt:lpstr>
      <vt:lpstr>Хранимые (и повторно используемые) Шаги</vt:lpstr>
      <vt:lpstr>Функции в Пайтон</vt:lpstr>
      <vt:lpstr>Определение функции</vt:lpstr>
      <vt:lpstr>Презентация PowerPoint</vt:lpstr>
      <vt:lpstr>Функция Max()</vt:lpstr>
      <vt:lpstr>Функция Max()</vt:lpstr>
      <vt:lpstr>Преобразование типов</vt:lpstr>
      <vt:lpstr>Преобразование строк</vt:lpstr>
      <vt:lpstr>Создание собственных функций…</vt:lpstr>
      <vt:lpstr>Создание собственных функций</vt:lpstr>
      <vt:lpstr>Презентация PowerPoint</vt:lpstr>
      <vt:lpstr>Определение и использование функции</vt:lpstr>
      <vt:lpstr>Презентация PowerPoint</vt:lpstr>
      <vt:lpstr>Аргументы</vt:lpstr>
      <vt:lpstr>Параметры</vt:lpstr>
      <vt:lpstr>Возвращаемое значение</vt:lpstr>
      <vt:lpstr>Возвращаемое значение</vt:lpstr>
      <vt:lpstr>Аргументы, Параметры и Результаты</vt:lpstr>
      <vt:lpstr>Множественные Параметры / Аргументы</vt:lpstr>
      <vt:lpstr>Пустые (неплодотворные) функции</vt:lpstr>
      <vt:lpstr>Создавать или не создавать функцию...</vt:lpstr>
      <vt:lpstr>Резюме</vt:lpstr>
      <vt:lpstr>Презентация PowerPoint</vt:lpstr>
      <vt:lpstr>Авторы  / Благодарности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cp:lastModifiedBy>Vita</cp:lastModifiedBy>
  <cp:revision>146</cp:revision>
  <dcterms:modified xsi:type="dcterms:W3CDTF">2021-05-07T18:30:55Z</dcterms:modified>
</cp:coreProperties>
</file>