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55"/>
  </p:notesMasterIdLst>
  <p:sldIdLst>
    <p:sldId id="256" r:id="rId2"/>
    <p:sldId id="257" r:id="rId3"/>
    <p:sldId id="258" r:id="rId4"/>
    <p:sldId id="30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295" r:id="rId41"/>
    <p:sldId id="319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17" r:id="rId50"/>
    <p:sldId id="304" r:id="rId51"/>
    <p:sldId id="305" r:id="rId52"/>
    <p:sldId id="306" r:id="rId53"/>
    <p:sldId id="307" r:id="rId5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4" autoAdjust="0"/>
    <p:restoredTop sz="94519"/>
  </p:normalViewPr>
  <p:slideViewPr>
    <p:cSldViewPr snapToGrid="0" snapToObjects="1">
      <p:cViewPr>
        <p:scale>
          <a:sx n="57" d="100"/>
          <a:sy n="57" d="100"/>
        </p:scale>
        <p:origin x="-678" y="216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3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dk2"/>
                </a:solidFill>
              </a:rPr>
              <a:t>Заметка</a:t>
            </a:r>
            <a:r>
              <a:rPr lang="ru-RU" baseline="0" dirty="0" smtClean="0">
                <a:solidFill>
                  <a:schemeClr val="dk2"/>
                </a:solidFill>
              </a:rPr>
              <a:t> от Чарльза</a:t>
            </a:r>
            <a:r>
              <a:rPr lang="ru-RU" dirty="0" smtClean="0">
                <a:solidFill>
                  <a:schemeClr val="dk2"/>
                </a:solidFill>
              </a:rPr>
              <a:t>. При использовании этих материалов, вы можете удалить логотип университета</a:t>
            </a:r>
            <a:r>
              <a:rPr lang="ru-RU" baseline="0" dirty="0" smtClean="0">
                <a:solidFill>
                  <a:schemeClr val="dk2"/>
                </a:solidFill>
              </a:rPr>
              <a:t> и заменить его собственным</a:t>
            </a:r>
            <a:r>
              <a:rPr lang="ru-RU" dirty="0" smtClean="0">
                <a:solidFill>
                  <a:schemeClr val="dk2"/>
                </a:solidFill>
              </a:rPr>
              <a:t>, но,</a:t>
            </a:r>
            <a:r>
              <a:rPr lang="ru-RU" baseline="0" dirty="0" smtClean="0">
                <a:solidFill>
                  <a:schemeClr val="dk2"/>
                </a:solidFill>
              </a:rPr>
              <a:t> пожалуйста, сохраните </a:t>
            </a:r>
            <a:r>
              <a:rPr lang="ru-RU" dirty="0" smtClean="0">
                <a:solidFill>
                  <a:schemeClr val="dk2"/>
                </a:solidFill>
              </a:rPr>
              <a:t>CC-BY логотип</a:t>
            </a:r>
            <a:r>
              <a:rPr lang="ru-RU" baseline="0" dirty="0" smtClean="0">
                <a:solidFill>
                  <a:schemeClr val="dk2"/>
                </a:solidFill>
              </a:rPr>
              <a:t> на первой странице, а также на последней странице  - «Благодарности».</a:t>
            </a:r>
            <a:endParaRPr lang="ru-RU" dirty="0" smtClean="0"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68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7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65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56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06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461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504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354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5" name="Shape 5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424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10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515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882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4765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3865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9372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7957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646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1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6650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09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9806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4244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6779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896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253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213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858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7121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30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998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391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440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474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4" name="Shape 6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17383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2" name="Shape 7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16959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0" name="Shape 7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132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8" name="Shape 7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4469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48731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73170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0426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41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9" name="Shape 7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3456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02326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Shape 7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3" name="Shape 7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4878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9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36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504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Bump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>
                <a:solidFill>
                  <a:schemeClr val="bg1"/>
                </a:solidFill>
              </a:defRPr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029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01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en.wikipedia.org/wiki/Transporter_(Star_Trek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и</a:t>
            </a:r>
            <a:r>
              <a:rPr lang="en-US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повторения (итерации)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Глава</a:t>
            </a:r>
            <a:r>
              <a:rPr lang="en-US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934250" y="6959474"/>
            <a:ext cx="8374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для всех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40562" y="7307173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Shape 358"/>
          <p:cNvCxnSpPr/>
          <p:nvPr/>
        </p:nvCxnSpPr>
        <p:spPr>
          <a:xfrm rot="10800000">
            <a:off x="10991736" y="938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9" name="Shape 359"/>
          <p:cNvSpPr/>
          <p:nvPr/>
        </p:nvSpPr>
        <p:spPr>
          <a:xfrm>
            <a:off x="9575800" y="1498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Верно</a:t>
            </a:r>
            <a:r>
              <a:rPr lang="en-US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cxnSp>
        <p:nvCxnSpPr>
          <p:cNvPr id="360" name="Shape 360"/>
          <p:cNvCxnSpPr/>
          <p:nvPr/>
        </p:nvCxnSpPr>
        <p:spPr>
          <a:xfrm flipH="1" flipV="1">
            <a:off x="10995701" y="2681851"/>
            <a:ext cx="34625" cy="39205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1" name="Shape 361"/>
          <p:cNvCxnSpPr/>
          <p:nvPr/>
        </p:nvCxnSpPr>
        <p:spPr>
          <a:xfrm rot="10800000">
            <a:off x="12433374" y="2127325"/>
            <a:ext cx="678900" cy="10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2" name="Shape 362"/>
          <p:cNvCxnSpPr/>
          <p:nvPr/>
        </p:nvCxnSpPr>
        <p:spPr>
          <a:xfrm>
            <a:off x="10991725" y="6602410"/>
            <a:ext cx="21783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3" name="Shape 363"/>
          <p:cNvCxnSpPr/>
          <p:nvPr/>
        </p:nvCxnSpPr>
        <p:spPr>
          <a:xfrm flipH="1">
            <a:off x="9220174" y="2143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4" name="Shape 364"/>
          <p:cNvCxnSpPr/>
          <p:nvPr/>
        </p:nvCxnSpPr>
        <p:spPr>
          <a:xfrm rot="10800000" flipH="1">
            <a:off x="10917236" y="7027978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flipV="1">
            <a:off x="9245749" y="2133612"/>
            <a:ext cx="33237" cy="4911703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6" name="Shape 366"/>
          <p:cNvCxnSpPr/>
          <p:nvPr/>
        </p:nvCxnSpPr>
        <p:spPr>
          <a:xfrm>
            <a:off x="9161461" y="7045315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8696324" y="1384300"/>
            <a:ext cx="87947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9278986" y="7643804"/>
            <a:ext cx="3306483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Готово!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/>
          <p:nvPr/>
        </p:nvSpPr>
        <p:spPr>
          <a:xfrm>
            <a:off x="13295312" y="1828800"/>
            <a:ext cx="8778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1563350" y="1304775"/>
            <a:ext cx="3002099" cy="2858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2057400" y="2355850"/>
            <a:ext cx="62909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raw_input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</a:t>
            </a:r>
            <a:r>
              <a:rPr lang="en-US" sz="30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3F3F3"/>
                </a:solidFill>
                <a:latin typeface="Courier"/>
                <a:ea typeface="Courier"/>
                <a:cs typeface="Courier"/>
                <a:sym typeface="Courier New"/>
              </a:rPr>
              <a:t>'#'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!')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dirty="0" smtClean="0">
                <a:sym typeface="Courier New"/>
              </a:rPr>
              <a:t>('!')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372" name="Shape 372"/>
          <p:cNvCxnSpPr/>
          <p:nvPr/>
        </p:nvCxnSpPr>
        <p:spPr>
          <a:xfrm flipH="1">
            <a:off x="1703325" y="3029550"/>
            <a:ext cx="265199" cy="8375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3" name="Shape 373"/>
          <p:cNvCxnSpPr/>
          <p:nvPr/>
        </p:nvCxnSpPr>
        <p:spPr>
          <a:xfrm>
            <a:off x="1701738" y="3878074"/>
            <a:ext cx="1237200" cy="464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4" name="Shape 374"/>
          <p:cNvSpPr txBox="1"/>
          <p:nvPr/>
        </p:nvSpPr>
        <p:spPr>
          <a:xfrm>
            <a:off x="11696700" y="54991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4546262" y="1285875"/>
            <a:ext cx="846000" cy="2917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>
            <a:endCxn id="377" idx="2"/>
          </p:cNvCxnSpPr>
          <p:nvPr/>
        </p:nvCxnSpPr>
        <p:spPr>
          <a:xfrm rot="10800000">
            <a:off x="13144549" y="3573512"/>
            <a:ext cx="1454100" cy="739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7" name="Shape 377"/>
          <p:cNvSpPr txBox="1"/>
          <p:nvPr/>
        </p:nvSpPr>
        <p:spPr>
          <a:xfrm>
            <a:off x="11684000" y="2824112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3500100" y="43307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cxnSp>
        <p:nvCxnSpPr>
          <p:cNvPr id="379" name="Shape 379"/>
          <p:cNvCxnSpPr>
            <a:endCxn id="377" idx="2"/>
          </p:cNvCxnSpPr>
          <p:nvPr/>
        </p:nvCxnSpPr>
        <p:spPr>
          <a:xfrm rot="10800000">
            <a:off x="13144549" y="3573512"/>
            <a:ext cx="25500" cy="192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 flipH="1" flipV="1">
            <a:off x="13213562" y="6226200"/>
            <a:ext cx="16663" cy="4032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1" name="Shape 381"/>
          <p:cNvCxnSpPr/>
          <p:nvPr/>
        </p:nvCxnSpPr>
        <p:spPr>
          <a:xfrm rot="10800000">
            <a:off x="13128537" y="2186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Неопределенные циклы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11620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SzPct val="100000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с оператором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называются </a:t>
            </a:r>
            <a:r>
              <a:rPr lang="ru-RU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неопределенными циклами»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потому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они продолжают свое выполнение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 тех пор, пока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логическое условие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станет равно </a:t>
            </a: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/Ложь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Циклы, с которыми мы сталкивались до сих пор, достаточно просты, чтобы проверить являются ли они «бесконечными» или завершатся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 иногда бывает сложно понять, завершится цикл или 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800" dirty="0" smtClean="0">
                <a:solidFill>
                  <a:srgbClr val="FFD966"/>
                </a:solidFill>
              </a:rPr>
              <a:t>Циклы со счетчиком</a:t>
            </a:r>
            <a:endParaRPr lang="en-US" sz="7800" dirty="0">
              <a:solidFill>
                <a:srgbClr val="FFD96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Итерация по набору элементов</a:t>
            </a:r>
            <a:r>
              <a:rPr lang="is-IS" dirty="0" smtClean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со счетчиком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SzPct val="100000"/>
            </a:pPr>
            <a:r>
              <a:rPr lang="ru-RU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Достаточно часто у нас есть некий </a:t>
            </a:r>
            <a:r>
              <a:rPr lang="ru-RU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</a:t>
            </a:r>
            <a:r>
              <a:rPr lang="en-US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элементов, например, </a:t>
            </a:r>
            <a:r>
              <a:rPr lang="ru-RU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 в файле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то есть фактически определенный </a:t>
            </a:r>
            <a:r>
              <a:rPr lang="ru-RU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конечный набор</a:t>
            </a:r>
            <a:r>
              <a:rPr lang="en-US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элементов</a:t>
            </a:r>
            <a:endParaRPr lang="en-US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написать цикл, запускающийся однократно для каждого из элементов списка, используя оператор </a:t>
            </a:r>
            <a:r>
              <a:rPr lang="en-US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endParaRPr lang="en-US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Такие циклы называются </a:t>
            </a:r>
            <a:r>
              <a:rPr lang="ru-RU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циклами со счетчиком</a:t>
            </a:r>
            <a:r>
              <a:rPr lang="ru-RU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»</a:t>
            </a:r>
            <a:r>
              <a:rPr lang="ru-RU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так как они выполняются определенное количество раз</a:t>
            </a:r>
            <a:endParaRPr lang="en-US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говорим, что</a:t>
            </a:r>
            <a:r>
              <a:rPr lang="en-US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со счетчиком проходят через элементы набора»</a:t>
            </a:r>
            <a:endParaRPr lang="en-US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>
            <a:spLocks noGrp="1"/>
          </p:cNvSpPr>
          <p:nvPr>
            <p:ph type="title"/>
          </p:nvPr>
        </p:nvSpPr>
        <p:spPr>
          <a:xfrm>
            <a:off x="933450" y="817418"/>
            <a:ext cx="1438910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Простейший цикл со счетчиком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9" name="Shape 399"/>
          <p:cNvSpPr txBox="1"/>
          <p:nvPr/>
        </p:nvSpPr>
        <p:spPr>
          <a:xfrm>
            <a:off x="1926625" y="3414325"/>
            <a:ext cx="7524599" cy="254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Старт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!'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00" name="Shape 400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8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Старт</a:t>
            </a:r>
            <a:r>
              <a:rPr lang="en-US" sz="48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48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4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со счетчиком и элементами типа строка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698125" y="4144325"/>
            <a:ext cx="92139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Василий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Дмитрий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Татьяна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С Новым Годом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:'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!'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07" name="Shape 407"/>
          <p:cNvSpPr txBox="1"/>
          <p:nvPr/>
        </p:nvSpPr>
        <p:spPr>
          <a:xfrm>
            <a:off x="10257905" y="3551825"/>
            <a:ext cx="5797070" cy="309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00FF"/>
              </a:buClr>
              <a:buSzPct val="25000"/>
            </a:pP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Новым Годом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Василий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Новым </a:t>
            </a: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Годом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Дмитрий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rgbClr val="FF00FF"/>
              </a:buClr>
              <a:buSzPct val="25000"/>
            </a:pPr>
            <a:r>
              <a:rPr lang="ru-RU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Новым </a:t>
            </a: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Годом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Татьяна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8" name="Shape 408"/>
          <p:cNvCxnSpPr/>
          <p:nvPr/>
        </p:nvCxnSpPr>
        <p:spPr>
          <a:xfrm flipH="1">
            <a:off x="7780713" y="4534150"/>
            <a:ext cx="2247690" cy="95225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 flipV="1">
            <a:off x="3342756" y="5972174"/>
            <a:ext cx="6411949" cy="243725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3545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Простой цикл со счетчиком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7" name="Shape 417"/>
          <p:cNvSpPr txBox="1"/>
          <p:nvPr/>
        </p:nvSpPr>
        <p:spPr>
          <a:xfrm>
            <a:off x="10291156" y="3524225"/>
            <a:ext cx="3602144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Старт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!'</a:t>
            </a:r>
            <a:r>
              <a:rPr lang="en-US" sz="2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18" name="Shape 418"/>
          <p:cNvSpPr txBox="1"/>
          <p:nvPr/>
        </p:nvSpPr>
        <p:spPr>
          <a:xfrm>
            <a:off x="14170825" y="3059375"/>
            <a:ext cx="16599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0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Старт</a:t>
            </a:r>
            <a:r>
              <a:rPr lang="en-US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0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19" name="Shape 419"/>
          <p:cNvCxnSpPr/>
          <p:nvPr/>
        </p:nvCxnSpPr>
        <p:spPr>
          <a:xfrm rot="10800000">
            <a:off x="3041537" y="21879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20" name="Shape 420"/>
          <p:cNvSpPr/>
          <p:nvPr/>
        </p:nvSpPr>
        <p:spPr>
          <a:xfrm>
            <a:off x="1625600" y="27483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0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0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21" name="Shape 421"/>
          <p:cNvCxnSpPr/>
          <p:nvPr/>
        </p:nvCxnSpPr>
        <p:spPr>
          <a:xfrm rot="10800000">
            <a:off x="3060712" y="40183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2" name="Shape 422"/>
          <p:cNvCxnSpPr/>
          <p:nvPr/>
        </p:nvCxnSpPr>
        <p:spPr>
          <a:xfrm rot="10800000">
            <a:off x="6426637" y="3757925"/>
            <a:ext cx="26999" cy="6509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3" name="Shape 423"/>
          <p:cNvCxnSpPr>
            <a:stCxn id="424" idx="2"/>
          </p:cNvCxnSpPr>
          <p:nvPr/>
        </p:nvCxnSpPr>
        <p:spPr>
          <a:xfrm>
            <a:off x="6451649" y="5047099"/>
            <a:ext cx="0" cy="491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5" name="Shape 425"/>
          <p:cNvCxnSpPr/>
          <p:nvPr/>
        </p:nvCxnSpPr>
        <p:spPr>
          <a:xfrm>
            <a:off x="3068637" y="5502612"/>
            <a:ext cx="33962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6" name="Shape 426"/>
          <p:cNvCxnSpPr/>
          <p:nvPr/>
        </p:nvCxnSpPr>
        <p:spPr>
          <a:xfrm flipH="1">
            <a:off x="1269974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7" name="Shape 427"/>
          <p:cNvCxnSpPr/>
          <p:nvPr/>
        </p:nvCxnSpPr>
        <p:spPr>
          <a:xfrm rot="10800000" flipH="1">
            <a:off x="3055937" y="62345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8" name="Shape 428"/>
          <p:cNvCxnSpPr/>
          <p:nvPr/>
        </p:nvCxnSpPr>
        <p:spPr>
          <a:xfrm rot="10800000">
            <a:off x="1300036" y="34467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300161" y="625191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0" name="Shape 430"/>
          <p:cNvSpPr txBox="1"/>
          <p:nvPr/>
        </p:nvSpPr>
        <p:spPr>
          <a:xfrm>
            <a:off x="698076" y="2634000"/>
            <a:ext cx="117590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1" name="Shape 431"/>
          <p:cNvSpPr txBox="1"/>
          <p:nvPr/>
        </p:nvSpPr>
        <p:spPr>
          <a:xfrm>
            <a:off x="1422400" y="6812300"/>
            <a:ext cx="32892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Старт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4" name="Shape 424"/>
          <p:cNvSpPr txBox="1"/>
          <p:nvPr/>
        </p:nvSpPr>
        <p:spPr>
          <a:xfrm>
            <a:off x="4991100" y="4297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2" name="Shape 432"/>
          <p:cNvSpPr txBox="1"/>
          <p:nvPr/>
        </p:nvSpPr>
        <p:spPr>
          <a:xfrm>
            <a:off x="3990109" y="2570500"/>
            <a:ext cx="89939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3" name="Shape 433"/>
          <p:cNvSpPr txBox="1"/>
          <p:nvPr/>
        </p:nvSpPr>
        <p:spPr>
          <a:xfrm>
            <a:off x="4950100" y="2634000"/>
            <a:ext cx="2962100" cy="1123925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Переход к следующему</a:t>
            </a:r>
            <a:r>
              <a:rPr lang="en-U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endParaRPr lang="en-US" sz="3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4" name="Shape 434"/>
          <p:cNvSpPr txBox="1"/>
          <p:nvPr/>
        </p:nvSpPr>
        <p:spPr>
          <a:xfrm>
            <a:off x="5435294" y="6444862"/>
            <a:ext cx="101346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со счетчиком 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с 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for)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имеют заданные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 итерации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которые изменяются с каждым проходом цикла.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 итерации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проходят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 последовательности или набору элементов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35" name="Shape 435"/>
          <p:cNvCxnSpPr/>
          <p:nvPr/>
        </p:nvCxnSpPr>
        <p:spPr>
          <a:xfrm>
            <a:off x="4559325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Конструкция с </a:t>
            </a:r>
            <a:r>
              <a:rPr lang="en-U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441" name="Shape 441"/>
          <p:cNvSpPr txBox="1">
            <a:spLocks noGrp="1"/>
          </p:cNvSpPr>
          <p:nvPr>
            <p:ph type="body" idx="1"/>
          </p:nvPr>
        </p:nvSpPr>
        <p:spPr>
          <a:xfrm>
            <a:off x="465514" y="2603500"/>
            <a:ext cx="8046719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итерации / счетчик цикла </a:t>
            </a:r>
            <a:r>
              <a:rPr lang="ru-RU" sz="3000" dirty="0" smtClean="0">
                <a:solidFill>
                  <a:schemeClr val="lt1"/>
                </a:solidFill>
                <a:ea typeface="Arial" charset="0"/>
              </a:rPr>
              <a:t>«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движется</a:t>
            </a:r>
            <a:r>
              <a:rPr lang="ru-RU" sz="3000" b="0" i="0" u="none" strike="noStrike" cap="none" dirty="0" smtClean="0">
                <a:solidFill>
                  <a:schemeClr val="lt1"/>
                </a:solidFill>
                <a:sym typeface="Arial"/>
              </a:rPr>
              <a:t>»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через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последовательность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упорядоченный набор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Блок</a:t>
            </a:r>
            <a:r>
              <a:rPr lang="en-US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тело</a:t>
            </a:r>
            <a:r>
              <a:rPr lang="en-US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кода выполняется однократно для каждого значения </a:t>
            </a:r>
            <a:r>
              <a:rPr lang="ru-RU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(</a:t>
            </a:r>
            <a:r>
              <a:rPr lang="en-US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in)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последовательности</a:t>
            </a:r>
            <a:endParaRPr lang="en-US" sz="30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итерации </a:t>
            </a:r>
            <a:r>
              <a:rPr lang="ru-RU" sz="3000" dirty="0" smtClean="0"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движется»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 всем значениям </a:t>
            </a:r>
            <a:r>
              <a:rPr lang="ru-RU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последовательности</a:t>
            </a:r>
            <a:endParaRPr lang="en-US" sz="30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2" name="Shape 442"/>
          <p:cNvSpPr txBox="1"/>
          <p:nvPr/>
        </p:nvSpPr>
        <p:spPr>
          <a:xfrm>
            <a:off x="9055105" y="5280013"/>
            <a:ext cx="6364200" cy="13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43" name="Shape 443"/>
          <p:cNvSpPr txBox="1"/>
          <p:nvPr/>
        </p:nvSpPr>
        <p:spPr>
          <a:xfrm>
            <a:off x="8289135" y="2892829"/>
            <a:ext cx="3449638" cy="1637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3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итерации / счетчик цикла</a:t>
            </a:r>
            <a:endParaRPr lang="en-US" sz="33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4" name="Shape 444"/>
          <p:cNvSpPr txBox="1"/>
          <p:nvPr/>
        </p:nvSpPr>
        <p:spPr>
          <a:xfrm>
            <a:off x="11903825" y="2603500"/>
            <a:ext cx="4055313" cy="1550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7F00"/>
              </a:buClr>
              <a:buSzPct val="25000"/>
            </a:pPr>
            <a:r>
              <a:rPr lang="ru-RU" sz="30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Последовательность из пяти элементов</a:t>
            </a:r>
            <a:endParaRPr lang="en-US" sz="3000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45" name="Shape 445"/>
          <p:cNvCxnSpPr/>
          <p:nvPr/>
        </p:nvCxnSpPr>
        <p:spPr>
          <a:xfrm flipV="1">
            <a:off x="9709265" y="4530725"/>
            <a:ext cx="269765" cy="88869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6" name="Shape 446"/>
          <p:cNvCxnSpPr/>
          <p:nvPr/>
        </p:nvCxnSpPr>
        <p:spPr>
          <a:xfrm flipV="1">
            <a:off x="11953850" y="4154387"/>
            <a:ext cx="1031075" cy="10782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1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52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0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53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4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6" name="Shape 456"/>
          <p:cNvCxnSpPr>
            <a:stCxn id="457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8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9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60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1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2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3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7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4" name="Shape 464"/>
          <p:cNvSpPr txBox="1"/>
          <p:nvPr/>
        </p:nvSpPr>
        <p:spPr>
          <a:xfrm>
            <a:off x="4056611" y="1397100"/>
            <a:ext cx="87343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5" name="Shape 455"/>
          <p:cNvSpPr txBox="1"/>
          <p:nvPr/>
        </p:nvSpPr>
        <p:spPr>
          <a:xfrm>
            <a:off x="5016500" y="1638300"/>
            <a:ext cx="2921099" cy="1130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00"/>
              </a:buClr>
              <a:buSzPct val="25000"/>
            </a:pPr>
            <a:r>
              <a:rPr lang="ru-RU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Переход к следующему</a:t>
            </a:r>
            <a:r>
              <a:rPr lang="en-US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endParaRPr lang="en-US" sz="3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5" name="Shape 465"/>
          <p:cNvSpPr txBox="1"/>
          <p:nvPr/>
        </p:nvSpPr>
        <p:spPr>
          <a:xfrm>
            <a:off x="8096597" y="1030778"/>
            <a:ext cx="7564582" cy="74482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58394"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итерации / счетчик цикла </a:t>
            </a:r>
            <a:r>
              <a:rPr lang="ru-RU" sz="3600" dirty="0">
                <a:solidFill>
                  <a:schemeClr val="lt1"/>
                </a:solidFill>
                <a:ea typeface="Arial" charset="0"/>
              </a:rPr>
              <a:t>«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движется</a:t>
            </a:r>
            <a:r>
              <a:rPr lang="ru-RU" sz="3600" dirty="0">
                <a:solidFill>
                  <a:schemeClr val="lt1"/>
                </a:solidFill>
              </a:rPr>
              <a:t>»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через </a:t>
            </a:r>
            <a:r>
              <a:rPr lang="ru-RU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последовательность</a:t>
            </a:r>
            <a:r>
              <a:rPr lang="en-US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упорядоченный набор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lvl="0" indent="-3583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Блок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тело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кода выполняется однократно для каждого значения </a:t>
            </a:r>
            <a:r>
              <a:rPr lang="ru-RU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(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in)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последовательности</a:t>
            </a:r>
            <a:endParaRPr lang="en-US" sz="3600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583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итерации  </a:t>
            </a:r>
            <a:r>
              <a:rPr lang="ru-RU" sz="3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движется»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 всем значениям </a:t>
            </a:r>
            <a:r>
              <a:rPr lang="ru-RU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последовательности</a:t>
            </a:r>
            <a:endParaRPr lang="en-US" sz="3600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400175" y="6704000"/>
            <a:ext cx="65373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467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703050" y="814388"/>
            <a:ext cx="2984500" cy="7472362"/>
            <a:chOff x="11703050" y="381000"/>
            <a:chExt cx="2984500" cy="8278812"/>
          </a:xfrm>
        </p:grpSpPr>
        <p:cxnSp>
          <p:nvCxnSpPr>
            <p:cNvPr id="486" name="Shape 486"/>
            <p:cNvCxnSpPr/>
            <p:nvPr/>
          </p:nvCxnSpPr>
          <p:spPr>
            <a:xfrm rot="10800000" flipH="1">
              <a:off x="13185775" y="9159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87" name="Shape 487"/>
            <p:cNvSpPr txBox="1"/>
            <p:nvPr/>
          </p:nvSpPr>
          <p:spPr>
            <a:xfrm>
              <a:off x="11703050" y="12319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88" name="Shape 488"/>
            <p:cNvSpPr txBox="1"/>
            <p:nvPr/>
          </p:nvSpPr>
          <p:spPr>
            <a:xfrm>
              <a:off x="11703050" y="381000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5</a:t>
              </a:r>
            </a:p>
          </p:txBody>
        </p:sp>
        <p:cxnSp>
          <p:nvCxnSpPr>
            <p:cNvPr id="489" name="Shape 489"/>
            <p:cNvCxnSpPr/>
            <p:nvPr/>
          </p:nvCxnSpPr>
          <p:spPr>
            <a:xfrm rot="10800000" flipH="1">
              <a:off x="13181012" y="1825625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0" name="Shape 490"/>
            <p:cNvCxnSpPr/>
            <p:nvPr/>
          </p:nvCxnSpPr>
          <p:spPr>
            <a:xfrm rot="10800000" flipH="1">
              <a:off x="13181012" y="2630486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1" name="Shape 491"/>
            <p:cNvSpPr txBox="1"/>
            <p:nvPr/>
          </p:nvSpPr>
          <p:spPr>
            <a:xfrm>
              <a:off x="11703050" y="29464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2" name="Shape 492"/>
            <p:cNvSpPr txBox="1"/>
            <p:nvPr/>
          </p:nvSpPr>
          <p:spPr>
            <a:xfrm>
              <a:off x="11703050" y="2093911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4</a:t>
              </a:r>
            </a:p>
          </p:txBody>
        </p:sp>
        <p:cxnSp>
          <p:nvCxnSpPr>
            <p:cNvPr id="493" name="Shape 493"/>
            <p:cNvCxnSpPr/>
            <p:nvPr/>
          </p:nvCxnSpPr>
          <p:spPr>
            <a:xfrm rot="10800000" flipH="1">
              <a:off x="13181012" y="34591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4" name="Shape 494"/>
            <p:cNvCxnSpPr/>
            <p:nvPr/>
          </p:nvCxnSpPr>
          <p:spPr>
            <a:xfrm rot="10800000" flipH="1">
              <a:off x="13181012" y="43100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5" name="Shape 495"/>
            <p:cNvSpPr txBox="1"/>
            <p:nvPr/>
          </p:nvSpPr>
          <p:spPr>
            <a:xfrm>
              <a:off x="11703050" y="4625975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6" name="Shape 496"/>
            <p:cNvSpPr txBox="1"/>
            <p:nvPr/>
          </p:nvSpPr>
          <p:spPr>
            <a:xfrm>
              <a:off x="11703050" y="3773487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3</a:t>
              </a:r>
            </a:p>
          </p:txBody>
        </p:sp>
        <p:cxnSp>
          <p:nvCxnSpPr>
            <p:cNvPr id="497" name="Shape 497"/>
            <p:cNvCxnSpPr/>
            <p:nvPr/>
          </p:nvCxnSpPr>
          <p:spPr>
            <a:xfrm rot="10800000" flipH="1">
              <a:off x="13181012" y="52085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8" name="Shape 498"/>
            <p:cNvCxnSpPr/>
            <p:nvPr/>
          </p:nvCxnSpPr>
          <p:spPr>
            <a:xfrm rot="10800000" flipH="1">
              <a:off x="13181012" y="6107111"/>
              <a:ext cx="12699" cy="306386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9" name="Shape 499"/>
            <p:cNvSpPr txBox="1"/>
            <p:nvPr/>
          </p:nvSpPr>
          <p:spPr>
            <a:xfrm>
              <a:off x="11703050" y="6421437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</a:t>
              </a:r>
              <a:r>
                <a:rPr lang="en-US" sz="3200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500" name="Shape 500"/>
            <p:cNvSpPr txBox="1"/>
            <p:nvPr/>
          </p:nvSpPr>
          <p:spPr>
            <a:xfrm>
              <a:off x="11703050" y="5570537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2</a:t>
              </a:r>
            </a:p>
          </p:txBody>
        </p:sp>
        <p:cxnSp>
          <p:nvCxnSpPr>
            <p:cNvPr id="501" name="Shape 501"/>
            <p:cNvCxnSpPr/>
            <p:nvPr/>
          </p:nvCxnSpPr>
          <p:spPr>
            <a:xfrm rot="10800000" flipH="1">
              <a:off x="13181012" y="6934200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502" name="Shape 502"/>
            <p:cNvCxnSpPr/>
            <p:nvPr/>
          </p:nvCxnSpPr>
          <p:spPr>
            <a:xfrm rot="10800000" flipH="1">
              <a:off x="13181012" y="7808911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503" name="Shape 503"/>
            <p:cNvSpPr txBox="1"/>
            <p:nvPr/>
          </p:nvSpPr>
          <p:spPr>
            <a:xfrm>
              <a:off x="11703050" y="8124825"/>
              <a:ext cx="2984500" cy="534987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smtClean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504" name="Shape 504"/>
            <p:cNvSpPr txBox="1"/>
            <p:nvPr/>
          </p:nvSpPr>
          <p:spPr>
            <a:xfrm>
              <a:off x="11703050" y="7272336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1</a:t>
              </a:r>
            </a:p>
          </p:txBody>
        </p:sp>
      </p:grpSp>
      <p:sp>
        <p:nvSpPr>
          <p:cNvPr id="505" name="Shape 505"/>
          <p:cNvSpPr txBox="1"/>
          <p:nvPr/>
        </p:nvSpPr>
        <p:spPr>
          <a:xfrm>
            <a:off x="4481375" y="6254750"/>
            <a:ext cx="62682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53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4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0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5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56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" name="Shape 456"/>
          <p:cNvCxnSpPr>
            <a:stCxn id="64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9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60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1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3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4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5" name="Shape 464"/>
          <p:cNvSpPr txBox="1"/>
          <p:nvPr/>
        </p:nvSpPr>
        <p:spPr>
          <a:xfrm>
            <a:off x="4056611" y="1397100"/>
            <a:ext cx="87343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6" name="Shape 455"/>
          <p:cNvSpPr txBox="1"/>
          <p:nvPr/>
        </p:nvSpPr>
        <p:spPr>
          <a:xfrm>
            <a:off x="5016500" y="1638300"/>
            <a:ext cx="2921099" cy="1130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00"/>
              </a:buClr>
              <a:buSzPct val="25000"/>
            </a:pPr>
            <a:r>
              <a:rPr lang="ru-RU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Переход к следующему</a:t>
            </a:r>
            <a:r>
              <a:rPr lang="en-US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endParaRPr lang="en-US" sz="3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7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733894" y="817418"/>
            <a:ext cx="10353806" cy="11988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Повторяющиеся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7686665" y="2170112"/>
            <a:ext cx="423090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Старт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!'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214" name="Shape 214"/>
          <p:cNvCxnSpPr/>
          <p:nvPr/>
        </p:nvCxnSpPr>
        <p:spPr>
          <a:xfrm rot="10800000">
            <a:off x="2552692" y="200184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 flipH="1">
            <a:off x="11020426" y="3540124"/>
            <a:ext cx="1958974" cy="512762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6" name="Shape 216"/>
          <p:cNvSpPr/>
          <p:nvPr/>
        </p:nvSpPr>
        <p:spPr>
          <a:xfrm>
            <a:off x="1136643" y="256223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x="2551104" y="3832230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3994142" y="319087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 flipH="1">
            <a:off x="4738680" y="31908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4738693" y="58897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2566979" y="6192842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flipH="1">
            <a:off x="781043" y="3206755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23" name="Shape 223"/>
          <p:cNvCxnSpPr/>
          <p:nvPr/>
        </p:nvCxnSpPr>
        <p:spPr>
          <a:xfrm rot="10800000" flipH="1">
            <a:off x="2554279" y="65944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>
            <a:off x="777780" y="3254342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798505" y="661194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>
            <a:off x="11001376" y="4433886"/>
            <a:ext cx="2035175" cy="1101725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5110150" y="7210430"/>
            <a:ext cx="10618799" cy="1684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ru-RU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</a:t>
            </a: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набор повторяющихся шагов</a:t>
            </a: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имеет</a:t>
            </a: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переменную </a:t>
            </a:r>
            <a:r>
              <a:rPr lang="ru-RU" sz="2800" dirty="0">
                <a:solidFill>
                  <a:schemeClr val="bg1"/>
                </a:solidFill>
              </a:rPr>
              <a:t>—</a:t>
            </a:r>
            <a:r>
              <a:rPr lang="ru-RU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ru-RU" sz="2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счетчик цикла</a:t>
            </a:r>
            <a:r>
              <a:rPr lang="ru-RU" sz="2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значение которой изменяется с каждым проходом цикла.</a:t>
            </a: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Обычно </a:t>
            </a:r>
            <a:r>
              <a:rPr lang="ru-RU" sz="2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счетчик цикла / переменная цикла</a:t>
            </a:r>
            <a:r>
              <a:rPr lang="en-US" sz="2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проходит через последовательность чисел</a:t>
            </a:r>
            <a:r>
              <a:rPr lang="en-US" sz="2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8" name="Shape 228"/>
          <p:cNvSpPr txBox="1"/>
          <p:nvPr/>
        </p:nvSpPr>
        <p:spPr>
          <a:xfrm>
            <a:off x="257167" y="2447930"/>
            <a:ext cx="85407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1111243" y="721043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Старт!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4373554" y="2447930"/>
            <a:ext cx="91727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1111243" y="12668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295643" y="38449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3" name="Shape 233"/>
          <p:cNvSpPr txBox="1"/>
          <p:nvPr/>
        </p:nvSpPr>
        <p:spPr>
          <a:xfrm>
            <a:off x="13201651" y="2005012"/>
            <a:ext cx="2326524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Старт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 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282943" y="50641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235" name="Shape 235"/>
          <p:cNvCxnSpPr/>
          <p:nvPr/>
        </p:nvCxnSpPr>
        <p:spPr>
          <a:xfrm flipH="1">
            <a:off x="4733893" y="46791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title"/>
          </p:nvPr>
        </p:nvSpPr>
        <p:spPr>
          <a:xfrm>
            <a:off x="1155700" y="1536699"/>
            <a:ext cx="13931900" cy="55956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Язык циклов</a:t>
            </a:r>
            <a:r>
              <a:rPr lang="en-US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мы делаем в циклах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4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Примечание</a:t>
            </a:r>
            <a:r>
              <a:rPr lang="en-US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несмотря на то, что эти примеры просты, данные шаблоны применимы ко всем видам циклов</a:t>
            </a:r>
            <a:endParaRPr lang="en-US" sz="4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Пишем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600" b="0" i="0" u="none" strike="noStrike" cap="none" dirty="0" smtClean="0">
                <a:solidFill>
                  <a:srgbClr val="FFD966"/>
                </a:solidFill>
                <a:sym typeface="Arial"/>
              </a:rPr>
              <a:t>«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умные»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453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Трюк в том, чтобы заранее «знать» нечто обо всем цикле, когда вы застряли при написании кода, который видит только одну запись за раз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4" name="Shape 524"/>
          <p:cNvSpPr txBox="1"/>
          <p:nvPr/>
        </p:nvSpPr>
        <p:spPr>
          <a:xfrm>
            <a:off x="9245599" y="2377440"/>
            <a:ext cx="5401425" cy="143256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Установите для некоторых переменных начальные значения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5" name="Shape 525"/>
          <p:cNvSpPr txBox="1"/>
          <p:nvPr/>
        </p:nvSpPr>
        <p:spPr>
          <a:xfrm>
            <a:off x="9867899" y="4584700"/>
            <a:ext cx="4779125" cy="228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8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Ищите како</a:t>
            </a:r>
            <a:r>
              <a:rPr lang="ru-RU" sz="28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е-либо значение</a:t>
            </a:r>
            <a:r>
              <a:rPr lang="en-US" sz="2800" u="none" strike="noStrike" cap="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 делайте что-нибудь с каждым элементом по-отдельности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обновляя переменную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6" name="Shape 526"/>
          <p:cNvSpPr txBox="1"/>
          <p:nvPr/>
        </p:nvSpPr>
        <p:spPr>
          <a:xfrm>
            <a:off x="9159874" y="3911600"/>
            <a:ext cx="548715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(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ru-RU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элемента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(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ru-RU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данных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en-US" sz="2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7" name="Shape 527"/>
          <p:cNvSpPr txBox="1"/>
          <p:nvPr/>
        </p:nvSpPr>
        <p:spPr>
          <a:xfrm>
            <a:off x="9245599" y="7213600"/>
            <a:ext cx="5401425" cy="101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Смотрите на переменные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Итерация по набору элементов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3" name="Shape 533"/>
          <p:cNvSpPr txBox="1"/>
          <p:nvPr/>
        </p:nvSpPr>
        <p:spPr>
          <a:xfrm>
            <a:off x="1420525" y="3244325"/>
            <a:ext cx="77745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Начало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[9, 41, 12, 3, 74, 15]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Конец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34" name="Shape 534"/>
          <p:cNvSpPr txBox="1"/>
          <p:nvPr/>
        </p:nvSpPr>
        <p:spPr>
          <a:xfrm>
            <a:off x="10034586" y="2657475"/>
            <a:ext cx="4767264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basicloop.py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Начало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Конец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49" y="817418"/>
            <a:ext cx="8981257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Бесконечный цикл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2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Намылить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Смыть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Высушить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 flipH="1">
            <a:off x="5078405" y="5899154"/>
            <a:ext cx="155888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4" y="2533655"/>
            <a:ext cx="879475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3643312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Высушить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677250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Намылить</a:t>
            </a:r>
            <a:r>
              <a:rPr lang="en-US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696303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Смыть</a:t>
            </a:r>
            <a:r>
              <a:rPr lang="en-US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79180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не так с этим циклом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234293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766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5529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3502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94470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7973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245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8194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из чисел больше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9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3677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Другой цикл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Намылить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Смыть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Высушить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 flipH="1">
            <a:off x="5078405" y="5899154"/>
            <a:ext cx="189138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4" y="2533655"/>
            <a:ext cx="854075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5" name="Shape 255"/>
          <p:cNvSpPr txBox="1"/>
          <p:nvPr/>
        </p:nvSpPr>
        <p:spPr>
          <a:xfrm>
            <a:off x="1396999" y="7296155"/>
            <a:ext cx="3681405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ru-RU" sz="35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Высушить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405193" y="3930655"/>
            <a:ext cx="3743751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Намылить</a:t>
            </a:r>
            <a:r>
              <a:rPr lang="en-US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762803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5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Смыть</a:t>
            </a:r>
            <a:r>
              <a:rPr lang="en-US" sz="35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30328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делает этот цикл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267543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6997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наибольшего значения</a:t>
            </a:r>
            <a:endParaRPr lang="en-US" sz="64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3" name="Shape 673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начале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конце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74" name="Shape 674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начале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конце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906525" y="6932816"/>
            <a:ext cx="14757599" cy="15682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создаем</a:t>
            </a:r>
            <a:r>
              <a:rPr lang="en-US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переменную</a:t>
            </a: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которая хранит</a:t>
            </a:r>
            <a:r>
              <a:rPr lang="en-US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наибольшее значение, которое мы видели к этому моменту</a:t>
            </a:r>
            <a:r>
              <a:rPr lang="en-US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текущее</a:t>
            </a:r>
            <a:r>
              <a:rPr lang="en-US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число, на которое мы смотрим,</a:t>
            </a:r>
            <a:r>
              <a:rPr lang="en-US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</a:t>
            </a:r>
            <a:r>
              <a:rPr lang="en-US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то оно становится</a:t>
            </a:r>
            <a:r>
              <a:rPr lang="en-US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новым</a:t>
            </a:r>
            <a:r>
              <a:rPr lang="en-US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наибольшим значением, которое мы видели к этому моменту</a:t>
            </a:r>
            <a:endParaRPr lang="en-US" sz="2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800" dirty="0" smtClean="0">
                <a:solidFill>
                  <a:srgbClr val="FFD966"/>
                </a:solidFill>
              </a:rPr>
              <a:t>Больше паттернов циклов</a:t>
            </a:r>
            <a:r>
              <a:rPr lang="is-IS" sz="7800" dirty="0" smtClean="0">
                <a:solidFill>
                  <a:srgbClr val="FFD966"/>
                </a:solidFill>
              </a:rPr>
              <a:t>…</a:t>
            </a:r>
            <a:endParaRPr lang="en-US" sz="78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чет внутри цикла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1" name="Shape 681"/>
          <p:cNvSpPr txBox="1"/>
          <p:nvPr/>
        </p:nvSpPr>
        <p:spPr>
          <a:xfrm>
            <a:off x="1741475" y="26495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начале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err="1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thing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конце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err="1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82" name="Shape 682"/>
          <p:cNvSpPr txBox="1"/>
          <p:nvPr/>
        </p:nvSpPr>
        <p:spPr>
          <a:xfrm>
            <a:off x="10261600" y="2362200"/>
            <a:ext cx="4219499" cy="4674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начале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конце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1155700" y="6949437"/>
            <a:ext cx="14071499" cy="1409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Чтобы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подсчитать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сколько раз выполняется цикл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вводим </a:t>
            </a:r>
            <a:r>
              <a:rPr lang="ru-RU" sz="28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переменную-счетчик, значение которой стартует с </a:t>
            </a:r>
            <a:r>
              <a:rPr lang="en-US" sz="28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ru-RU" sz="2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начение </a:t>
            </a: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этой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переменной </a:t>
            </a:r>
            <a:r>
              <a:rPr lang="ru-RU" sz="28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каждым проходом цикла </a:t>
            </a: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увеличивается на </a:t>
            </a:r>
            <a:r>
              <a:rPr lang="ru-RU" sz="28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единицу</a:t>
            </a:r>
            <a:endParaRPr lang="en-US" sz="28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Суммирование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9" name="Shape 689"/>
          <p:cNvSpPr txBox="1"/>
          <p:nvPr/>
        </p:nvSpPr>
        <p:spPr>
          <a:xfrm>
            <a:off x="1741475" y="2649525"/>
            <a:ext cx="75069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 начале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 конце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90" name="Shape 690"/>
          <p:cNvSpPr txBox="1"/>
          <p:nvPr/>
        </p:nvSpPr>
        <p:spPr>
          <a:xfrm>
            <a:off x="10261600" y="22098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начале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конце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</a:p>
        </p:txBody>
      </p:sp>
      <p:sp>
        <p:nvSpPr>
          <p:cNvPr id="691" name="Shape 691"/>
          <p:cNvSpPr txBox="1"/>
          <p:nvPr/>
        </p:nvSpPr>
        <p:spPr>
          <a:xfrm>
            <a:off x="1604270" y="6999314"/>
            <a:ext cx="13047460" cy="140633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Чтобы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сложить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значения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с которыми мы сталкиваемся в цикле, вводим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переменную суммы, с начальным значением</a:t>
            </a:r>
            <a:r>
              <a:rPr lang="ru-RU" sz="28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ru-RU" sz="28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 затем добавляем </a:t>
            </a:r>
            <a:r>
              <a:rPr lang="ru-RU" sz="28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значение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 сумме каждый раз по ходу цикла.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среднего арифметического в цикле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97" name="Shape 697"/>
          <p:cNvSpPr txBox="1"/>
          <p:nvPr/>
        </p:nvSpPr>
        <p:spPr>
          <a:xfrm>
            <a:off x="838550" y="2717875"/>
            <a:ext cx="7984200" cy="406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начале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sum = sum +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конце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sum /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98" name="Shape 698"/>
          <p:cNvSpPr txBox="1"/>
          <p:nvPr/>
        </p:nvSpPr>
        <p:spPr>
          <a:xfrm>
            <a:off x="10034575" y="2441575"/>
            <a:ext cx="4540199" cy="4746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</a:t>
            </a:r>
            <a:r>
              <a:rPr lang="en-US" sz="30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averageloop.py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начале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конце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25.666</a:t>
            </a:r>
            <a:endParaRPr lang="en-US" sz="30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99" name="Shape 699"/>
          <p:cNvSpPr txBox="1"/>
          <p:nvPr/>
        </p:nvSpPr>
        <p:spPr>
          <a:xfrm>
            <a:off x="1522257" y="7188175"/>
            <a:ext cx="1321148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</a:t>
            </a: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среднего арифметического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объединяет операции </a:t>
            </a:r>
            <a:r>
              <a:rPr lang="ru-RU" sz="32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подсчета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суммирования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деления по завершению цикла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Фильтрация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05" name="Shape 705"/>
          <p:cNvSpPr txBox="1"/>
          <p:nvPr/>
        </p:nvSpPr>
        <p:spPr>
          <a:xfrm>
            <a:off x="1703375" y="3219450"/>
            <a:ext cx="76875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Начало</a:t>
            </a:r>
            <a:r>
              <a:rPr lang="en-US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&gt; 20: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	    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26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Наибольшее число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',value)</a:t>
            </a:r>
            <a:endParaRPr lang="en-US" sz="26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К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онец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06" name="Shape 706"/>
          <p:cNvSpPr txBox="1"/>
          <p:nvPr/>
        </p:nvSpPr>
        <p:spPr>
          <a:xfrm>
            <a:off x="10034586" y="3321050"/>
            <a:ext cx="4562563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Начало</a:t>
            </a:r>
            <a:endParaRPr lang="en-US" sz="30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Наибольшее число </a:t>
            </a:r>
            <a:r>
              <a:rPr lang="en-US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30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Наибольшее число </a:t>
            </a:r>
            <a:r>
              <a:rPr lang="en-US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30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Конец</a:t>
            </a:r>
            <a:endParaRPr lang="en-US" sz="30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07" name="Shape 707"/>
          <p:cNvSpPr txBox="1"/>
          <p:nvPr/>
        </p:nvSpPr>
        <p:spPr>
          <a:xfrm>
            <a:off x="2011680" y="7046913"/>
            <a:ext cx="123194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используем оператор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цикле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чтобы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поймать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отфильтровать значения, которые нам нужны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с использованием логических (булевых) переменных 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13" name="Shape 713"/>
          <p:cNvSpPr txBox="1"/>
          <p:nvPr/>
        </p:nvSpPr>
        <p:spPr>
          <a:xfrm>
            <a:off x="1703375" y="2970200"/>
            <a:ext cx="7707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начале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== 3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found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b="1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конце</a:t>
            </a:r>
            <a:r>
              <a:rPr lang="en-US" sz="2600" b="1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b="1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b="1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b="1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14" name="Shape 714"/>
          <p:cNvSpPr txBox="1"/>
          <p:nvPr/>
        </p:nvSpPr>
        <p:spPr>
          <a:xfrm>
            <a:off x="10034586" y="2365375"/>
            <a:ext cx="37448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начале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конце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x="968200" y="7208973"/>
            <a:ext cx="14119500" cy="153601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нужно просто выполнить поиск и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узнать, было ли найдено значение</a:t>
            </a:r>
            <a:r>
              <a:rPr lang="en-US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используем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переменную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начальным значением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ru-RU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(Ложь)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которое изменится на 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ru-RU" sz="2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(Правда)</a:t>
            </a:r>
            <a:r>
              <a:rPr lang="ru-RU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как только мы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нашли</a:t>
            </a:r>
            <a:r>
              <a:rPr lang="en-U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то, что искали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найти наименьшее значение</a:t>
            </a:r>
            <a:endParaRPr lang="en-US" sz="64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1" name="Shape 721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начале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конце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22" name="Shape 722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начале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конце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906525" y="7194550"/>
            <a:ext cx="14757599" cy="11113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нам изменить код, чтобы он нашел наименьшее значение в списке? </a:t>
            </a: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наименьшего значения</a:t>
            </a:r>
            <a:endParaRPr lang="en-US" sz="64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начале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конце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изменили имя переменной на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dirty="0" err="1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а также заменили </a:t>
            </a:r>
            <a:r>
              <a:rPr lang="en-US" sz="32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64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наименьшего значения</a:t>
            </a:r>
            <a:endParaRPr lang="en-US" sz="64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начале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 конце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изменили имя переменной на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</a:t>
            </a: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а также заменили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  <p:sp>
        <p:nvSpPr>
          <p:cNvPr id="5" name="Shape 737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smallbad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начале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конце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6577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</a:t>
            </a: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 из цикла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r>
              <a:rPr lang="en-US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en-US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завершает/прерывает </a:t>
            </a:r>
            <a:r>
              <a:rPr lang="ru-RU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текущий цикл</a:t>
            </a:r>
            <a:r>
              <a:rPr lang="en-US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переходит к оператору, следующему сразу после цикла</a:t>
            </a:r>
            <a:endParaRPr lang="en-US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Подобное </a:t>
            </a:r>
            <a:r>
              <a:rPr lang="ru-RU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тестирование цикла может быть произведено в любом месте цикла</a:t>
            </a:r>
            <a:endParaRPr lang="en-US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4" name="Shape 294"/>
          <p:cNvSpPr txBox="1"/>
          <p:nvPr/>
        </p:nvSpPr>
        <p:spPr>
          <a:xfrm>
            <a:off x="10817225" y="5202237"/>
            <a:ext cx="2865524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сделано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сделано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Shape 743"/>
          <p:cNvSpPr txBox="1"/>
          <p:nvPr/>
        </p:nvSpPr>
        <p:spPr>
          <a:xfrm>
            <a:off x="1459175" y="1701250"/>
            <a:ext cx="7748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 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Начало</a:t>
            </a:r>
            <a:r>
              <a:rPr lang="en-US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smallest </a:t>
            </a:r>
            <a:r>
              <a:rPr lang="en-US" sz="260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Конец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44" name="Shape 744"/>
          <p:cNvSpPr txBox="1"/>
          <p:nvPr/>
        </p:nvSpPr>
        <p:spPr>
          <a:xfrm>
            <a:off x="10225086" y="1895025"/>
            <a:ext cx="3797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smallest.py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Начало</a:t>
            </a:r>
            <a:endParaRPr lang="en-US" sz="30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Конец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695325" y="6686049"/>
            <a:ext cx="14859000" cy="16007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 нас есть переменная с именем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 </a:t>
            </a: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первом проходе цикла переменная </a:t>
            </a:r>
            <a:r>
              <a:rPr lang="en-US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имеет значение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</a:t>
            </a:r>
            <a:r>
              <a:rPr lang="ru-RU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r>
              <a:rPr lang="ru-RU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аким образом, </a:t>
            </a:r>
            <a:r>
              <a:rPr lang="ru-RU" sz="32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наименьшим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значением становится первое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значение </a:t>
            </a:r>
            <a:r>
              <a:rPr lang="ru-RU" sz="32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из списка</a:t>
            </a: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46" name="Shape 7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64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наименьшего значения</a:t>
            </a:r>
            <a:endParaRPr lang="en-US" sz="64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</a:t>
            </a:r>
            <a:r>
              <a:rPr lang="en-US" sz="6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6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ru-RU" sz="6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(то же самое)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64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not</a:t>
            </a:r>
            <a:r>
              <a:rPr lang="ru-RU" sz="64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(не то же самое</a:t>
            </a:r>
            <a:r>
              <a:rPr lang="ru-RU" sz="64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2" name="Shape 752"/>
          <p:cNvSpPr txBox="1">
            <a:spLocks noGrp="1"/>
          </p:cNvSpPr>
          <p:nvPr>
            <p:ph type="body" idx="1"/>
          </p:nvPr>
        </p:nvSpPr>
        <p:spPr>
          <a:xfrm>
            <a:off x="8616824" y="2603500"/>
            <a:ext cx="64708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оператор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может использоваться в логических выражениях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Подразумевает </a:t>
            </a:r>
            <a:r>
              <a:rPr lang="ru-RU" sz="30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то же самое»</a:t>
            </a:r>
            <a:endParaRPr lang="en-US" sz="300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Похож на оператор </a:t>
            </a:r>
            <a:r>
              <a:rPr lang="en-US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</a:t>
            </a:r>
            <a:r>
              <a:rPr lang="ru-RU" sz="30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, но является более строгим сравнением</a:t>
            </a:r>
            <a:endParaRPr lang="en-US" sz="3000" u="none" strike="noStrike" cap="none" dirty="0"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58394">
              <a:buSzPct val="100000"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</a:t>
            </a:r>
            <a:r>
              <a:rPr lang="ru-RU" sz="30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dirty="0"/>
              <a:t>—</a:t>
            </a:r>
            <a:r>
              <a:rPr lang="ru-RU" sz="3000" dirty="0" smtClean="0">
                <a:latin typeface="Arial" charset="0"/>
                <a:ea typeface="Arial" charset="0"/>
                <a:cs typeface="Arial" charset="0"/>
                <a:sym typeface="Cabin"/>
              </a:rPr>
              <a:t> тоже логический оператор</a:t>
            </a:r>
            <a:endParaRPr lang="en-US" sz="3000" u="none" strike="noStrike" cap="none" dirty="0"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3" name="Shape 753"/>
          <p:cNvSpPr txBox="1"/>
          <p:nvPr/>
        </p:nvSpPr>
        <p:spPr>
          <a:xfrm>
            <a:off x="874425" y="2962250"/>
            <a:ext cx="77424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Начало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[3, 41, 12, 9,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Конец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8" name="Shape 75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4803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с оператором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(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неопределенные циклы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Бесконечные циклы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оператора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оператора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759" name="Shape 759"/>
          <p:cNvSpPr txBox="1">
            <a:spLocks noGrp="1"/>
          </p:cNvSpPr>
          <p:nvPr>
            <p:ph type="body" idx="4294967295"/>
          </p:nvPr>
        </p:nvSpPr>
        <p:spPr>
          <a:xfrm>
            <a:off x="8636001" y="2603500"/>
            <a:ext cx="6991926" cy="5702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indent="-394462" algn="l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 и переменные типа 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 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с оператором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(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со счетчиком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Счетчик цикла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Язык циклов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Наибольше и наименьшее значение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Shape 765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2785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-RU" sz="3600" dirty="0"/>
              <a:t>Авторы </a:t>
            </a:r>
            <a:r>
              <a:rPr lang="en-US" sz="3600" dirty="0"/>
              <a:t> / </a:t>
            </a:r>
            <a:r>
              <a:rPr lang="ru-RU" sz="3600" dirty="0"/>
              <a:t>Благодарности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766" name="Shape 766"/>
          <p:cNvSpPr txBox="1"/>
          <p:nvPr/>
        </p:nvSpPr>
        <p:spPr>
          <a:xfrm>
            <a:off x="11557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ru-RU" sz="1800" dirty="0">
                <a:solidFill>
                  <a:srgbClr val="FFFFFF"/>
                </a:solidFill>
              </a:rPr>
              <a:t>Авторские права на эти слайды принадлежат  Чарльзу Р. Северансу (</a:t>
            </a:r>
            <a:r>
              <a:rPr lang="ru-RU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ru-RU" sz="1800" dirty="0">
                <a:solidFill>
                  <a:srgbClr val="FFFFFF"/>
                </a:solidFill>
              </a:rPr>
              <a:t>) , 2010 г., Школа Информации Мичиганского Университета  и доступны по лицензии </a:t>
            </a:r>
            <a:r>
              <a:rPr lang="ru-RU" sz="1800" dirty="0" err="1">
                <a:solidFill>
                  <a:srgbClr val="FFFFFF"/>
                </a:solidFill>
              </a:rPr>
              <a:t>Creative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Commons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Attribution</a:t>
            </a:r>
            <a:r>
              <a:rPr lang="ru-RU" sz="1800" dirty="0">
                <a:solidFill>
                  <a:srgbClr val="FFFFFF"/>
                </a:solidFill>
              </a:rPr>
              <a:t> 4.0 </a:t>
            </a:r>
            <a:r>
              <a:rPr lang="ru-RU" sz="1800" dirty="0" err="1">
                <a:solidFill>
                  <a:srgbClr val="FFFFFF"/>
                </a:solidFill>
              </a:rPr>
              <a:t>License</a:t>
            </a:r>
            <a:r>
              <a:rPr lang="ru-RU" sz="1800" dirty="0">
                <a:solidFill>
                  <a:srgbClr val="FFFFFF"/>
                </a:solidFill>
              </a:rPr>
              <a:t>. Пожалуйста, сохраняйте этот слайд во всех копиях этого документа, в соответствии с требованиями Лицензии. Если вы внесли изменения, добавьте свое имя или организацию в список участников на этой странице.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Исходная разработка:  Чарльз Северанс, Школа Информации Мичиганского </a:t>
            </a:r>
            <a:r>
              <a:rPr lang="ru-RU" sz="1800" dirty="0" smtClean="0">
                <a:solidFill>
                  <a:srgbClr val="FFFFFF"/>
                </a:solidFill>
              </a:rPr>
              <a:t>Университета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r>
              <a:rPr lang="ru-RU" sz="1800">
                <a:solidFill>
                  <a:srgbClr val="FFFFFF"/>
                </a:solidFill>
              </a:rPr>
              <a:t>Перевод выполнила Фомкина </a:t>
            </a:r>
            <a:r>
              <a:rPr lang="ru-RU" sz="1800">
                <a:solidFill>
                  <a:srgbClr val="FFFFFF"/>
                </a:solidFill>
              </a:rPr>
              <a:t>Виолетта</a:t>
            </a:r>
            <a:r>
              <a:rPr lang="ru-RU" sz="1800" smtClean="0">
                <a:solidFill>
                  <a:srgbClr val="FFFFFF"/>
                </a:solidFill>
              </a:rPr>
              <a:t>.</a:t>
            </a:r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>
              <a:buClr>
                <a:schemeClr val="dk2"/>
              </a:buClr>
              <a:buSzPct val="61111"/>
            </a:pPr>
            <a:r>
              <a:rPr lang="ru-RU" sz="1800" dirty="0">
                <a:solidFill>
                  <a:schemeClr val="lt1"/>
                </a:solidFill>
              </a:rPr>
              <a:t>… Добавьте сюда новых авторов и переводчиков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</p:txBody>
      </p:sp>
      <p:pic>
        <p:nvPicPr>
          <p:cNvPr id="767" name="Shape 76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920474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Shape 7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36901" y="1098674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69" name="Shape 769"/>
          <p:cNvSpPr txBox="1"/>
          <p:nvPr/>
        </p:nvSpPr>
        <p:spPr>
          <a:xfrm>
            <a:off x="87044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 из цикла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533400">
              <a:spcBef>
                <a:spcPts val="0"/>
              </a:spcBef>
              <a:buSzPct val="171000"/>
            </a:pPr>
            <a:r>
              <a:rPr lang="ru-RU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завершает/прерывает текущий цикл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переходит к оператору, следующему сразу после цикла</a:t>
            </a:r>
            <a:endParaRPr lang="en-US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533400">
              <a:buSzPct val="171000"/>
            </a:pPr>
            <a:r>
              <a:rPr lang="ru-RU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Подобное тестирование цикла может быть произведено в любом месте цикла</a:t>
            </a:r>
            <a:endParaRPr lang="en-US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04" name="Shape 304"/>
          <p:cNvCxnSpPr/>
          <p:nvPr/>
        </p:nvCxnSpPr>
        <p:spPr>
          <a:xfrm flipH="1" flipV="1">
            <a:off x="3082749" y="7565976"/>
            <a:ext cx="574851" cy="3492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5" name="Shape 305"/>
          <p:cNvCxnSpPr/>
          <p:nvPr/>
        </p:nvCxnSpPr>
        <p:spPr>
          <a:xfrm flipV="1">
            <a:off x="3025775" y="7015163"/>
            <a:ext cx="2332038" cy="5333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9" name="Shape 294"/>
          <p:cNvSpPr txBox="1"/>
          <p:nvPr/>
        </p:nvSpPr>
        <p:spPr>
          <a:xfrm>
            <a:off x="10817225" y="5202237"/>
            <a:ext cx="2865524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сделано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сделано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 rot="10800000">
            <a:off x="11017136" y="557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11" name="Shape 311"/>
          <p:cNvSpPr/>
          <p:nvPr/>
        </p:nvSpPr>
        <p:spPr>
          <a:xfrm>
            <a:off x="9601200" y="1117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0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Верно</a:t>
            </a:r>
            <a:r>
              <a:rPr lang="en-US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10985100" y="2425800"/>
            <a:ext cx="51300" cy="39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12382475" y="1746225"/>
            <a:ext cx="777899" cy="15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stCxn id="315" idx="0"/>
            <a:endCxn id="316" idx="2"/>
          </p:cNvCxnSpPr>
          <p:nvPr/>
        </p:nvCxnSpPr>
        <p:spPr>
          <a:xfrm rot="10800000" flipH="1">
            <a:off x="13169949" y="3149800"/>
            <a:ext cx="50700" cy="204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>
            <a:off x="10973000" y="6380400"/>
            <a:ext cx="22238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flipH="1">
            <a:off x="9245574" y="1762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9" name="Shape 319"/>
          <p:cNvCxnSpPr/>
          <p:nvPr/>
        </p:nvCxnSpPr>
        <p:spPr>
          <a:xfrm rot="10800000" flipH="1">
            <a:off x="10942636" y="6889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0" name="Shape 320"/>
          <p:cNvCxnSpPr/>
          <p:nvPr/>
        </p:nvCxnSpPr>
        <p:spPr>
          <a:xfrm rot="10800000" flipH="1">
            <a:off x="9202736" y="1752611"/>
            <a:ext cx="58800" cy="51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1" name="Shape 321"/>
          <p:cNvCxnSpPr/>
          <p:nvPr/>
        </p:nvCxnSpPr>
        <p:spPr>
          <a:xfrm>
            <a:off x="9216150" y="6870200"/>
            <a:ext cx="1723200" cy="36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2" name="Shape 322"/>
          <p:cNvSpPr txBox="1"/>
          <p:nvPr/>
        </p:nvSpPr>
        <p:spPr>
          <a:xfrm>
            <a:off x="8721724" y="1003300"/>
            <a:ext cx="87947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9261536" y="7505700"/>
            <a:ext cx="3357184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Готово!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12838111" y="1003300"/>
            <a:ext cx="104912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6" name="Shape 316"/>
          <p:cNvSpPr txBox="1"/>
          <p:nvPr/>
        </p:nvSpPr>
        <p:spPr>
          <a:xfrm>
            <a:off x="11760200" y="2400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1709400" y="5194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25" name="Shape 325"/>
          <p:cNvCxnSpPr/>
          <p:nvPr/>
        </p:nvCxnSpPr>
        <p:spPr>
          <a:xfrm rot="10800000">
            <a:off x="14816037" y="4679911"/>
            <a:ext cx="1016099" cy="14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11952286" y="6145311"/>
            <a:ext cx="3849600" cy="13461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7" name="Shape 327"/>
          <p:cNvSpPr txBox="1"/>
          <p:nvPr/>
        </p:nvSpPr>
        <p:spPr>
          <a:xfrm>
            <a:off x="1752600" y="1195375"/>
            <a:ext cx="6558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1318899" y="3504149"/>
            <a:ext cx="348900" cy="54450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 flipH="1">
            <a:off x="1265939" y="3116201"/>
            <a:ext cx="1787100" cy="3770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 rot="10800000">
            <a:off x="13209400" y="3186225"/>
            <a:ext cx="1026899" cy="61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338" y="5150641"/>
            <a:ext cx="2184399" cy="2039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15213" y="7362029"/>
            <a:ext cx="8615399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http://en.wikipedia.org/wiki/Transporter_(Star_Trek)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3665200" y="38735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</a:p>
        </p:txBody>
      </p:sp>
      <p:cxnSp>
        <p:nvCxnSpPr>
          <p:cNvPr id="334" name="Shape 334"/>
          <p:cNvCxnSpPr/>
          <p:nvPr/>
        </p:nvCxnSpPr>
        <p:spPr>
          <a:xfrm rot="10800000">
            <a:off x="13213562" y="5921398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5" name="Shape 335"/>
          <p:cNvCxnSpPr/>
          <p:nvPr/>
        </p:nvCxnSpPr>
        <p:spPr>
          <a:xfrm rot="10800000">
            <a:off x="13128537" y="1805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Окончание итерации с помощью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1155700" y="2667538"/>
            <a:ext cx="13932000" cy="16541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завершает текущий шаг цикла, переходит в начало цикла и начинает следующую итерацию цикла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1" name="Shape 341"/>
          <p:cNvSpPr txBox="1"/>
          <p:nvPr/>
        </p:nvSpPr>
        <p:spPr>
          <a:xfrm>
            <a:off x="3098800" y="4146550"/>
            <a:ext cx="60323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2" name="Shape 342"/>
          <p:cNvSpPr txBox="1"/>
          <p:nvPr/>
        </p:nvSpPr>
        <p:spPr>
          <a:xfrm>
            <a:off x="10639425" y="4494212"/>
            <a:ext cx="35765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печатай это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напечатай это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апечатай это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Окончание итерации с помощью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dirty="0"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endParaRPr lang="en-U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768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завершает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текущий шаг цикла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переходит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началу цикла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начинает следующую итераци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ю цикла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0" name="Shape 350"/>
          <p:cNvSpPr txBox="1"/>
          <p:nvPr/>
        </p:nvSpPr>
        <p:spPr>
          <a:xfrm>
            <a:off x="3098800" y="4146550"/>
            <a:ext cx="64995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!')</a:t>
            </a:r>
            <a:endParaRPr lang="en-US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51" name="Shape 351"/>
          <p:cNvSpPr txBox="1"/>
          <p:nvPr/>
        </p:nvSpPr>
        <p:spPr>
          <a:xfrm>
            <a:off x="11172825" y="4494212"/>
            <a:ext cx="3576637" cy="38766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печатай это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апечатай это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апечатай это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52" name="Shape 352"/>
          <p:cNvCxnSpPr/>
          <p:nvPr/>
        </p:nvCxnSpPr>
        <p:spPr>
          <a:xfrm flipH="1">
            <a:off x="2930400" y="4975800"/>
            <a:ext cx="150899" cy="7199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>
            <a:off x="2874961" y="5695950"/>
            <a:ext cx="1907099" cy="440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3350</TotalTime>
  <Words>2560</Words>
  <Application>Microsoft Office PowerPoint</Application>
  <PresentationFormat>Произвольный</PresentationFormat>
  <Paragraphs>518</Paragraphs>
  <Slides>53</Slides>
  <Notes>52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Title &amp; Subtitle</vt:lpstr>
      <vt:lpstr>Циклы и повторения (итерации)</vt:lpstr>
      <vt:lpstr>Повторяющиеся шаги</vt:lpstr>
      <vt:lpstr>Бесконечный цикл</vt:lpstr>
      <vt:lpstr>Другой цикл</vt:lpstr>
      <vt:lpstr>Выход из цикла</vt:lpstr>
      <vt:lpstr>Выход из цикла</vt:lpstr>
      <vt:lpstr>Презентация PowerPoint</vt:lpstr>
      <vt:lpstr>Окончание итерации с помощью continue</vt:lpstr>
      <vt:lpstr>Окончание итерации с помощью continue</vt:lpstr>
      <vt:lpstr>Презентация PowerPoint</vt:lpstr>
      <vt:lpstr>Неопределенные циклы</vt:lpstr>
      <vt:lpstr>Циклы со счетчиком</vt:lpstr>
      <vt:lpstr>Циклы со счетчиком</vt:lpstr>
      <vt:lpstr>Простейший цикл со счетчиком</vt:lpstr>
      <vt:lpstr>Цикл со счетчиком и элементами типа строка</vt:lpstr>
      <vt:lpstr>Простой цикл со счетчиком</vt:lpstr>
      <vt:lpstr>Конструкция с in...</vt:lpstr>
      <vt:lpstr>Презентация PowerPoint</vt:lpstr>
      <vt:lpstr>Презентация PowerPoint</vt:lpstr>
      <vt:lpstr>Язык циклов: что мы делаем в циклах  Примечание: несмотря на то, что эти примеры просты, данные шаблоны применимы ко всем видам циклов</vt:lpstr>
      <vt:lpstr>Пишем «умные» циклы</vt:lpstr>
      <vt:lpstr>Итерация по набору элементов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Какое из чисел больше?</vt:lpstr>
      <vt:lpstr>Нахождение наибольшего значения</vt:lpstr>
      <vt:lpstr>Больше паттернов циклов…</vt:lpstr>
      <vt:lpstr>Счет внутри цикла</vt:lpstr>
      <vt:lpstr>Суммирование в цикле</vt:lpstr>
      <vt:lpstr>Нахождение среднего арифметического в цикле</vt:lpstr>
      <vt:lpstr>Фильтрация в цикле</vt:lpstr>
      <vt:lpstr>Поиск с использованием логических (булевых) переменных  </vt:lpstr>
      <vt:lpstr>Как найти наименьшее значение</vt:lpstr>
      <vt:lpstr>Нахождение наименьшего значения</vt:lpstr>
      <vt:lpstr>Нахождение наименьшего значения</vt:lpstr>
      <vt:lpstr>Нахождение наименьшего значения</vt:lpstr>
      <vt:lpstr>Операторы is (то же самое) и  is not (не то же самое)</vt:lpstr>
      <vt:lpstr>Резюме</vt:lpstr>
      <vt:lpstr>Авторы  / Благодарности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Loops and Iteration</dc:title>
  <cp:lastModifiedBy>Vita</cp:lastModifiedBy>
  <cp:revision>257</cp:revision>
  <dcterms:modified xsi:type="dcterms:W3CDTF">2021-05-07T18:31:07Z</dcterms:modified>
</cp:coreProperties>
</file>