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3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7" r:id="rId9"/>
    <p:sldId id="264" r:id="rId10"/>
    <p:sldId id="265" r:id="rId11"/>
    <p:sldId id="266" r:id="rId12"/>
    <p:sldId id="267" r:id="rId13"/>
    <p:sldId id="268" r:id="rId14"/>
    <p:sldId id="269" r:id="rId15"/>
    <p:sldId id="290" r:id="rId16"/>
    <p:sldId id="270" r:id="rId17"/>
    <p:sldId id="288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9" r:id="rId32"/>
    <p:sldId id="285" r:id="rId33"/>
    <p:sldId id="286" r:id="rId34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A00"/>
    <a:srgbClr val="FF40FF"/>
    <a:srgbClr val="FF7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6"/>
    <p:restoredTop sz="94301"/>
  </p:normalViewPr>
  <p:slideViewPr>
    <p:cSldViewPr snapToGrid="0" snapToObjects="1">
      <p:cViewPr>
        <p:scale>
          <a:sx n="50" d="100"/>
          <a:sy n="50" d="100"/>
        </p:scale>
        <p:origin x="-948" y="-138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2610648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solidFill>
                  <a:schemeClr val="dk2"/>
                </a:solidFill>
              </a:rPr>
              <a:t>Заметка</a:t>
            </a:r>
            <a:r>
              <a:rPr lang="ru-RU" baseline="0" dirty="0" smtClean="0">
                <a:solidFill>
                  <a:schemeClr val="dk2"/>
                </a:solidFill>
              </a:rPr>
              <a:t> от Чарльза</a:t>
            </a:r>
            <a:r>
              <a:rPr lang="ru-RU" dirty="0" smtClean="0">
                <a:solidFill>
                  <a:schemeClr val="dk2"/>
                </a:solidFill>
              </a:rPr>
              <a:t>. При использовании этих материалов, вы можете удалить логотип университета</a:t>
            </a:r>
            <a:r>
              <a:rPr lang="ru-RU" baseline="0" dirty="0" smtClean="0">
                <a:solidFill>
                  <a:schemeClr val="dk2"/>
                </a:solidFill>
              </a:rPr>
              <a:t> и заменить его собственным</a:t>
            </a:r>
            <a:r>
              <a:rPr lang="ru-RU" dirty="0" smtClean="0">
                <a:solidFill>
                  <a:schemeClr val="dk2"/>
                </a:solidFill>
              </a:rPr>
              <a:t>, но,</a:t>
            </a:r>
            <a:r>
              <a:rPr lang="ru-RU" baseline="0" dirty="0" smtClean="0">
                <a:solidFill>
                  <a:schemeClr val="dk2"/>
                </a:solidFill>
              </a:rPr>
              <a:t> пожалуйста, сохраните </a:t>
            </a:r>
            <a:r>
              <a:rPr lang="ru-RU" dirty="0" smtClean="0">
                <a:solidFill>
                  <a:schemeClr val="dk2"/>
                </a:solidFill>
              </a:rPr>
              <a:t>CC-BY логотип</a:t>
            </a:r>
            <a:r>
              <a:rPr lang="ru-RU" baseline="0" dirty="0" smtClean="0">
                <a:solidFill>
                  <a:schemeClr val="dk2"/>
                </a:solidFill>
              </a:rPr>
              <a:t> на первой странице, а также на последней странице  - «Благодарности».</a:t>
            </a:r>
            <a:endParaRPr lang="ru-RU" dirty="0" smtClean="0"/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1290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4" name="Shape 3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96608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2" name="Shape 3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982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1" name="Shape 3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33741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8" name="Shape 3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74757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0" name="Shape 3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12875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58944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82863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Shape 4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72972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6" name="Shape 4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62495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Shape 4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3" name="Shape 4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8584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58204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9" name="Shape 4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29097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Shape 4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6" name="Shape 4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69561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Shape 4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1" name="Shape 4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69215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6" name="Shape 4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74065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Shape 4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3" name="Shape 4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68518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Shape 4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3" name="Shape 4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52489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Shape 4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0" name="Shape 5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446463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Shape 5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7" name="Shape 5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963744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Shape 5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4" name="Shape 5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59354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0" name="Shape 5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73462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405907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Shape 5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3" name="Shape 5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086515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Shape 5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0" name="Shape 5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29538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7017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5" name="Shape 2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6145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2" name="Shape 2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8877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04254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9039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407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342900" algn="ctr" rtl="0">
              <a:spcBef>
                <a:spcPts val="0"/>
              </a:spcBef>
              <a:spcAft>
                <a:spcPts val="0"/>
              </a:spcAft>
              <a:defRPr/>
            </a:lvl1pPr>
            <a:lvl2pPr marL="742950" lvl="1" indent="-285750" algn="ctr" rtl="0">
              <a:spcBef>
                <a:spcPts val="0"/>
              </a:spcBef>
              <a:spcAft>
                <a:spcPts val="0"/>
              </a:spcAft>
              <a:defRPr/>
            </a:lvl2pPr>
            <a:lvl3pPr marL="1143000" lvl="2" indent="-228600" algn="ctr" rtl="0">
              <a:spcBef>
                <a:spcPts val="0"/>
              </a:spcBef>
              <a:spcAft>
                <a:spcPts val="0"/>
              </a:spcAft>
              <a:defRPr/>
            </a:lvl3pPr>
            <a:lvl4pPr marL="1600200" lvl="3" indent="-228600" algn="ctr" rtl="0">
              <a:spcBef>
                <a:spcPts val="0"/>
              </a:spcBef>
              <a:spcAft>
                <a:spcPts val="0"/>
              </a:spcAft>
              <a:defRPr/>
            </a:lvl4pPr>
            <a:lvl5pPr marL="2057400" lvl="4" indent="-22860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Bullets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13932000" cy="17061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5702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711200" lvl="0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 sz="3600"/>
            </a:lvl1pPr>
            <a:lvl2pPr marL="1003300" lvl="1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2pPr>
            <a:lvl3pPr marL="1295400" lvl="2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3pPr>
            <a:lvl4pPr marL="1600200" lvl="3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4pPr>
            <a:lvl5pPr marL="1892300" lvl="4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5pPr>
            <a:lvl6pPr marL="2349500" lvl="5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6pPr>
            <a:lvl7pPr marL="2806700" lvl="6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7pPr>
            <a:lvl8pPr marL="3263900" lvl="7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8pPr>
            <a:lvl9pPr marL="3721100" lvl="8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13932000" cy="17061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94550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2750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342900" algn="ctr" rtl="0">
              <a:spcBef>
                <a:spcPts val="0"/>
              </a:spcBef>
              <a:spcAft>
                <a:spcPts val="0"/>
              </a:spcAft>
              <a:defRPr/>
            </a:lvl1pPr>
            <a:lvl2pPr marL="742950" marR="0" lvl="1" indent="-285750" algn="ctr" rtl="0">
              <a:spcBef>
                <a:spcPts val="0"/>
              </a:spcBef>
              <a:spcAft>
                <a:spcPts val="0"/>
              </a:spcAft>
              <a:defRPr/>
            </a:lvl2pPr>
            <a:lvl3pPr marL="1143000" marR="0" lvl="2" indent="-228600" algn="ctr" rtl="0">
              <a:spcBef>
                <a:spcPts val="0"/>
              </a:spcBef>
              <a:spcAft>
                <a:spcPts val="0"/>
              </a:spcAft>
              <a:defRPr/>
            </a:lvl3pPr>
            <a:lvl4pPr marL="1600200" marR="0" lvl="3" indent="-228600" algn="ctr" rtl="0">
              <a:spcBef>
                <a:spcPts val="0"/>
              </a:spcBef>
              <a:spcAft>
                <a:spcPts val="0"/>
              </a:spcAft>
              <a:defRPr/>
            </a:lvl4pPr>
            <a:lvl5pPr marL="2057400" marR="0" lvl="4" indent="-22860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701" r:id="rId2"/>
    <p:sldLayoutId id="2147483704" r:id="rId3"/>
    <p:sldLayoutId id="214748370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6600" b="0" i="0" u="none" strike="noStrike" cap="none">
          <a:solidFill>
            <a:srgbClr val="FFFF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3200" b="0" i="0" u="none" strike="noStrike" cap="none">
          <a:solidFill>
            <a:schemeClr val="bg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www.pythonlear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2/library/stdtypes.html#string-methods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www.dr-chuck.com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Строки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48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Глава</a:t>
            </a:r>
            <a:r>
              <a:rPr lang="en-US" sz="4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</p:txBody>
      </p:sp>
      <p:sp>
        <p:nvSpPr>
          <p:cNvPr id="206" name="Shape 206"/>
          <p:cNvSpPr txBox="1"/>
          <p:nvPr/>
        </p:nvSpPr>
        <p:spPr>
          <a:xfrm>
            <a:off x="3865625" y="6973885"/>
            <a:ext cx="7926300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Пайтон для всех</a:t>
            </a:r>
            <a:endParaRPr lang="en-US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sng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www.py4e.com</a:t>
            </a:r>
            <a:endParaRPr lang="en-US" sz="3200" u="sng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3"/>
            </a:endParaRPr>
          </a:p>
        </p:txBody>
      </p:sp>
      <p:pic>
        <p:nvPicPr>
          <p:cNvPr id="207" name="Shape 20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739812" y="7332660"/>
            <a:ext cx="1968599" cy="6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Shape 2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5250" y="6947585"/>
            <a:ext cx="1024800" cy="102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ru-RU" sz="58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Пошаговый перебор элементов строки</a:t>
            </a:r>
            <a:endParaRPr lang="en-US" sz="5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07" name="Shape 307"/>
          <p:cNvSpPr txBox="1">
            <a:spLocks noGrp="1"/>
          </p:cNvSpPr>
          <p:nvPr>
            <p:ph type="body" idx="1"/>
          </p:nvPr>
        </p:nvSpPr>
        <p:spPr>
          <a:xfrm>
            <a:off x="1155701" y="2603500"/>
            <a:ext cx="6559549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533400">
              <a:spcBef>
                <a:spcPts val="0"/>
              </a:spcBef>
              <a:buSzPct val="171000"/>
            </a:pPr>
            <a:r>
              <a:rPr lang="ru-RU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икл со счетчиком, использующий оператор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ru-RU" sz="3600" u="none" strike="noStrike" cap="none" dirty="0" smtClean="0">
                <a:latin typeface="Arial" charset="0"/>
                <a:ea typeface="Arial" charset="0"/>
                <a:cs typeface="Arial" charset="0"/>
                <a:sym typeface="Cabin"/>
              </a:rPr>
              <a:t>, - намного </a:t>
            </a:r>
            <a:r>
              <a:rPr lang="ru-RU" dirty="0">
                <a:solidFill>
                  <a:srgbClr val="FF66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элегантнее</a:t>
            </a:r>
            <a:endParaRPr lang="en-US" dirty="0"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ru-RU" sz="3600" u="none" strike="noStrike" cap="none" dirty="0" smtClean="0">
                <a:latin typeface="Arial" charset="0"/>
                <a:ea typeface="Arial" charset="0"/>
                <a:cs typeface="Arial" charset="0"/>
                <a:sym typeface="Cabin"/>
              </a:rPr>
              <a:t>Цикл с </a:t>
            </a:r>
            <a:r>
              <a:rPr lang="en-US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latin typeface="Arial" charset="0"/>
                <a:ea typeface="Arial" charset="0"/>
                <a:cs typeface="Arial" charset="0"/>
                <a:sym typeface="Cabin"/>
              </a:rPr>
              <a:t>берет на </a:t>
            </a:r>
            <a:r>
              <a:rPr lang="ru-RU" dirty="0" smtClean="0">
                <a:latin typeface="Arial" charset="0"/>
                <a:ea typeface="Arial" charset="0"/>
                <a:cs typeface="Arial" charset="0"/>
                <a:sym typeface="Cabin"/>
              </a:rPr>
              <a:t>себя управление</a:t>
            </a:r>
            <a:r>
              <a:rPr lang="ru-RU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п</a:t>
            </a: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еременной цикла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08" name="Shape 308"/>
          <p:cNvSpPr txBox="1"/>
          <p:nvPr/>
        </p:nvSpPr>
        <p:spPr>
          <a:xfrm>
            <a:off x="15122525" y="3740150"/>
            <a:ext cx="342899" cy="3225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309" name="Shape 309"/>
          <p:cNvSpPr txBox="1"/>
          <p:nvPr/>
        </p:nvSpPr>
        <p:spPr>
          <a:xfrm>
            <a:off x="8774825" y="4454221"/>
            <a:ext cx="6059999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fruit =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ru-RU" sz="5800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Пошаговый перебор элементов строки</a:t>
            </a:r>
            <a:endParaRPr lang="en-US" sz="5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5" name="Shape 315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3500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533400">
              <a:spcBef>
                <a:spcPts val="0"/>
              </a:spcBef>
              <a:buSzPct val="171000"/>
            </a:pPr>
            <a:r>
              <a:rPr lang="ru-RU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 со счетчиком, использующий оператор</a:t>
            </a:r>
            <a:r>
              <a:rPr lang="en-US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ru-RU" dirty="0"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dirty="0" smtClean="0">
                <a:latin typeface="Arial" charset="0"/>
                <a:ea typeface="Arial" charset="0"/>
                <a:cs typeface="Arial" charset="0"/>
                <a:sym typeface="Cabin"/>
              </a:rPr>
              <a:t>- намного </a:t>
            </a:r>
            <a:r>
              <a:rPr lang="ru-RU" dirty="0">
                <a:solidFill>
                  <a:srgbClr val="FF66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элегантнее</a:t>
            </a:r>
            <a:endParaRPr lang="en-US" dirty="0"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lvl="0" indent="-533400">
              <a:buSzPct val="171000"/>
            </a:pPr>
            <a:r>
              <a:rPr lang="ru-RU" dirty="0" smtClean="0">
                <a:latin typeface="Arial" charset="0"/>
                <a:ea typeface="Arial" charset="0"/>
                <a:cs typeface="Arial" charset="0"/>
                <a:sym typeface="Cabin"/>
              </a:rPr>
              <a:t>Цикл </a:t>
            </a:r>
            <a:r>
              <a:rPr lang="ru-RU" dirty="0">
                <a:latin typeface="Arial" charset="0"/>
                <a:ea typeface="Arial" charset="0"/>
                <a:cs typeface="Arial" charset="0"/>
                <a:sym typeface="Cabin"/>
              </a:rPr>
              <a:t>с </a:t>
            </a:r>
            <a:r>
              <a:rPr lang="en-US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dirty="0">
                <a:latin typeface="Arial" charset="0"/>
                <a:ea typeface="Arial" charset="0"/>
                <a:cs typeface="Arial" charset="0"/>
                <a:sym typeface="Cabin"/>
              </a:rPr>
              <a:t>берет на себя управление</a:t>
            </a:r>
            <a:r>
              <a:rPr lang="ru-RU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переменной цикла</a:t>
            </a:r>
            <a:endParaRPr lang="en-US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6" name="Shape 316"/>
          <p:cNvSpPr txBox="1"/>
          <p:nvPr/>
        </p:nvSpPr>
        <p:spPr>
          <a:xfrm>
            <a:off x="8058071" y="5568950"/>
            <a:ext cx="59832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&lt;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</a:p>
        </p:txBody>
      </p:sp>
      <p:sp>
        <p:nvSpPr>
          <p:cNvPr id="317" name="Shape 317"/>
          <p:cNvSpPr txBox="1"/>
          <p:nvPr/>
        </p:nvSpPr>
        <p:spPr>
          <a:xfrm>
            <a:off x="8058071" y="3424870"/>
            <a:ext cx="5015700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fruit =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in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18" name="Shape 318"/>
          <p:cNvSpPr txBox="1"/>
          <p:nvPr/>
        </p:nvSpPr>
        <p:spPr>
          <a:xfrm>
            <a:off x="15122525" y="3740150"/>
            <a:ext cx="342899" cy="3225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Перебор и подсчет элементов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24" name="Shape 324"/>
          <p:cNvSpPr txBox="1">
            <a:spLocks noGrp="1"/>
          </p:cNvSpPr>
          <p:nvPr>
            <p:ph type="body" idx="1"/>
          </p:nvPr>
        </p:nvSpPr>
        <p:spPr>
          <a:xfrm>
            <a:off x="1155700" y="3025790"/>
            <a:ext cx="6902450" cy="443678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Перед вами простой цикл, который перебирает каждую букву в строке и подсчитывает сколько раз по ходу цикла встречаетс</a:t>
            </a:r>
            <a:r>
              <a:rPr lang="ru-RU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я буква 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'a'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25" name="Shape 325"/>
          <p:cNvSpPr txBox="1"/>
          <p:nvPr/>
        </p:nvSpPr>
        <p:spPr>
          <a:xfrm>
            <a:off x="8753100" y="3468675"/>
            <a:ext cx="6885000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letter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word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if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'a'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 count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Присмотримся к оператору </a:t>
            </a:r>
            <a:r>
              <a:rPr lang="en-US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endParaRPr lang="en-US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666751" y="2603500"/>
            <a:ext cx="6972299" cy="61404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0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Переменная цикла </a:t>
            </a:r>
            <a:r>
              <a:rPr lang="ru-RU" sz="3000" dirty="0" smtClean="0">
                <a:solidFill>
                  <a:schemeClr val="lt1"/>
                </a:solidFill>
                <a:ea typeface="Arial" charset="0"/>
              </a:rPr>
              <a:t>«перемещается» по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последовательности 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упорядоченному набору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0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Блок</a:t>
            </a:r>
            <a:r>
              <a:rPr lang="en-US" sz="30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</a:t>
            </a:r>
            <a:r>
              <a:rPr lang="ru-RU" sz="30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тело</a:t>
            </a:r>
            <a:r>
              <a:rPr lang="en-US" sz="30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кода выполняется </a:t>
            </a:r>
            <a:r>
              <a:rPr lang="ru-RU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однократно для 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каждого значения </a:t>
            </a:r>
            <a:r>
              <a:rPr lang="ru-RU" sz="3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</a:t>
            </a:r>
            <a:r>
              <a:rPr lang="ru-RU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последовательности 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0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Переменная цикла </a:t>
            </a:r>
            <a:r>
              <a:rPr lang="ru-RU" sz="3000" u="none" strike="noStrike" cap="none" dirty="0" smtClean="0">
                <a:latin typeface="Arial" charset="0"/>
                <a:ea typeface="Arial" charset="0"/>
                <a:cs typeface="Arial" charset="0"/>
                <a:sym typeface="Cabin"/>
              </a:rPr>
              <a:t>поочередно перемещается по всем значениям </a:t>
            </a:r>
            <a:r>
              <a:rPr lang="ru-RU" sz="30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</a:t>
            </a:r>
            <a:r>
              <a:rPr lang="ru-RU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последовательности</a:t>
            </a:r>
            <a:endParaRPr lang="en-US" sz="30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2" name="Shape 332"/>
          <p:cNvSpPr txBox="1"/>
          <p:nvPr/>
        </p:nvSpPr>
        <p:spPr>
          <a:xfrm>
            <a:off x="8669342" y="5226050"/>
            <a:ext cx="7193399" cy="1371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print(letter)</a:t>
            </a:r>
            <a:endParaRPr lang="en-US" sz="36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34" name="Shape 334"/>
          <p:cNvSpPr txBox="1"/>
          <p:nvPr/>
        </p:nvSpPr>
        <p:spPr>
          <a:xfrm>
            <a:off x="8108943" y="3248202"/>
            <a:ext cx="3256613" cy="12810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переменная цикла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5" name="Shape 335"/>
          <p:cNvSpPr txBox="1"/>
          <p:nvPr/>
        </p:nvSpPr>
        <p:spPr>
          <a:xfrm>
            <a:off x="12275426" y="3248202"/>
            <a:ext cx="3751578" cy="10751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Строка из 6 букв</a:t>
            </a:r>
            <a:endParaRPr lang="en-US"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36" name="Shape 336"/>
          <p:cNvCxnSpPr/>
          <p:nvPr/>
        </p:nvCxnSpPr>
        <p:spPr>
          <a:xfrm flipH="1" flipV="1">
            <a:off x="9577504" y="4511776"/>
            <a:ext cx="246197" cy="82230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7" name="Shape 337"/>
          <p:cNvCxnSpPr/>
          <p:nvPr/>
        </p:nvCxnSpPr>
        <p:spPr>
          <a:xfrm flipV="1">
            <a:off x="12077700" y="4323328"/>
            <a:ext cx="1924050" cy="1010749"/>
          </a:xfrm>
          <a:prstGeom prst="straightConnector1">
            <a:avLst/>
          </a:prstGeom>
          <a:noFill/>
          <a:ln w="635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2" name="Shape 342"/>
          <p:cNvCxnSpPr/>
          <p:nvPr/>
        </p:nvCxnSpPr>
        <p:spPr>
          <a:xfrm rot="10800000">
            <a:off x="3143137" y="1192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43" name="Shape 343"/>
          <p:cNvSpPr/>
          <p:nvPr/>
        </p:nvSpPr>
        <p:spPr>
          <a:xfrm>
            <a:off x="1727200" y="1752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ru-RU" sz="30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Готово</a:t>
            </a:r>
            <a:r>
              <a:rPr lang="en-US" sz="30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30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44" name="Shape 344"/>
          <p:cNvCxnSpPr/>
          <p:nvPr/>
        </p:nvCxnSpPr>
        <p:spPr>
          <a:xfrm rot="10800000">
            <a:off x="3162312" y="3022699"/>
            <a:ext cx="11100" cy="14985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45" name="Shape 345"/>
          <p:cNvCxnSpPr>
            <a:endCxn id="354" idx="2"/>
          </p:cNvCxnSpPr>
          <p:nvPr/>
        </p:nvCxnSpPr>
        <p:spPr>
          <a:xfrm flipV="1">
            <a:off x="6985000" y="2768699"/>
            <a:ext cx="0" cy="587276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6" name="Shape 346"/>
          <p:cNvCxnSpPr>
            <a:stCxn id="347" idx="2"/>
          </p:cNvCxnSpPr>
          <p:nvPr/>
        </p:nvCxnSpPr>
        <p:spPr>
          <a:xfrm>
            <a:off x="7042150" y="4051399"/>
            <a:ext cx="0" cy="4728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48" name="Shape 348"/>
          <p:cNvCxnSpPr/>
          <p:nvPr/>
        </p:nvCxnSpPr>
        <p:spPr>
          <a:xfrm>
            <a:off x="3133200" y="4516675"/>
            <a:ext cx="3908950" cy="7524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49" name="Shape 349"/>
          <p:cNvCxnSpPr/>
          <p:nvPr/>
        </p:nvCxnSpPr>
        <p:spPr>
          <a:xfrm flipH="1">
            <a:off x="1371574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50" name="Shape 350"/>
          <p:cNvCxnSpPr/>
          <p:nvPr/>
        </p:nvCxnSpPr>
        <p:spPr>
          <a:xfrm rot="10800000" flipH="1">
            <a:off x="3157537" y="52388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1" name="Shape 351"/>
          <p:cNvCxnSpPr/>
          <p:nvPr/>
        </p:nvCxnSpPr>
        <p:spPr>
          <a:xfrm rot="10800000">
            <a:off x="1401636" y="2451012"/>
            <a:ext cx="3299" cy="2779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2" name="Shape 352"/>
          <p:cNvCxnSpPr/>
          <p:nvPr/>
        </p:nvCxnSpPr>
        <p:spPr>
          <a:xfrm>
            <a:off x="1401761" y="5209178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53" name="Shape 353"/>
          <p:cNvSpPr txBox="1"/>
          <p:nvPr/>
        </p:nvSpPr>
        <p:spPr>
          <a:xfrm>
            <a:off x="846137" y="1638300"/>
            <a:ext cx="8810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Да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47" name="Shape 347"/>
          <p:cNvSpPr txBox="1"/>
          <p:nvPr/>
        </p:nvSpPr>
        <p:spPr>
          <a:xfrm>
            <a:off x="5245100" y="3302000"/>
            <a:ext cx="3594100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letter</a:t>
            </a:r>
            <a:r>
              <a:rPr lang="en-US" sz="3500" u="none" strike="noStrike" cap="none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5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54" name="Shape 354"/>
          <p:cNvSpPr txBox="1"/>
          <p:nvPr/>
        </p:nvSpPr>
        <p:spPr>
          <a:xfrm>
            <a:off x="5130800" y="2019300"/>
            <a:ext cx="3708400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ru-RU" sz="35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следующая</a:t>
            </a:r>
            <a:r>
              <a:rPr lang="en-US" sz="35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5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letter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x="7927750" y="5086350"/>
            <a:ext cx="66390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6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print(letter)</a:t>
            </a:r>
            <a:endParaRPr lang="en-US" sz="36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56" name="Shape 356"/>
          <p:cNvSpPr txBox="1"/>
          <p:nvPr/>
        </p:nvSpPr>
        <p:spPr>
          <a:xfrm>
            <a:off x="97409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</p:txBody>
      </p:sp>
      <p:sp>
        <p:nvSpPr>
          <p:cNvPr id="357" name="Shape 357"/>
          <p:cNvSpPr txBox="1"/>
          <p:nvPr/>
        </p:nvSpPr>
        <p:spPr>
          <a:xfrm>
            <a:off x="104902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358" name="Shape 358"/>
          <p:cNvSpPr txBox="1"/>
          <p:nvPr/>
        </p:nvSpPr>
        <p:spPr>
          <a:xfrm>
            <a:off x="112649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359" name="Shape 359"/>
          <p:cNvSpPr txBox="1"/>
          <p:nvPr/>
        </p:nvSpPr>
        <p:spPr>
          <a:xfrm>
            <a:off x="120142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360" name="Shape 360"/>
          <p:cNvSpPr txBox="1"/>
          <p:nvPr/>
        </p:nvSpPr>
        <p:spPr>
          <a:xfrm>
            <a:off x="127381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361" name="Shape 361"/>
          <p:cNvSpPr txBox="1"/>
          <p:nvPr/>
        </p:nvSpPr>
        <p:spPr>
          <a:xfrm>
            <a:off x="134874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362" name="Shape 362"/>
          <p:cNvSpPr txBox="1"/>
          <p:nvPr/>
        </p:nvSpPr>
        <p:spPr>
          <a:xfrm>
            <a:off x="1171575" y="6978788"/>
            <a:ext cx="14530388" cy="13508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3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Переменная цикла </a:t>
            </a:r>
            <a:r>
              <a:rPr lang="ru-RU" sz="3300" b="0" i="0" u="none" strike="noStrike" cap="none" dirty="0" smtClean="0">
                <a:solidFill>
                  <a:schemeClr val="lt1"/>
                </a:solidFill>
                <a:sym typeface="Arial"/>
              </a:rPr>
              <a:t>«</a:t>
            </a:r>
            <a:r>
              <a:rPr lang="ru-RU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перемещается</a:t>
            </a:r>
            <a:r>
              <a:rPr lang="ru-RU" sz="3300" b="0" i="0" u="none" strike="noStrike" cap="none" dirty="0" smtClean="0">
                <a:solidFill>
                  <a:schemeClr val="lt1"/>
                </a:solidFill>
                <a:sym typeface="Arial"/>
              </a:rPr>
              <a:t>»</a:t>
            </a: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 </a:t>
            </a:r>
            <a:r>
              <a:rPr lang="ru-RU" sz="33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строке</a:t>
            </a:r>
            <a:r>
              <a:rPr lang="ru-RU" sz="3300" u="none" strike="noStrike" cap="none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en-US" sz="33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3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блок</a:t>
            </a:r>
            <a:r>
              <a:rPr lang="en-US" sz="33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</a:t>
            </a:r>
            <a:r>
              <a:rPr lang="ru-RU" sz="33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тело</a:t>
            </a:r>
            <a:r>
              <a:rPr lang="en-US" sz="33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кода выполняется однократно для каждого значения </a:t>
            </a:r>
            <a:r>
              <a:rPr lang="ru-RU" sz="33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</a:t>
            </a: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3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последовательности</a:t>
            </a:r>
            <a:endParaRPr lang="en-US" sz="33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63" name="Shape 363"/>
          <p:cNvCxnSpPr/>
          <p:nvPr/>
        </p:nvCxnSpPr>
        <p:spPr>
          <a:xfrm>
            <a:off x="4703700" y="2385900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stealth" w="med" len="med"/>
          </a:ln>
        </p:spPr>
      </p:cxnSp>
      <p:sp>
        <p:nvSpPr>
          <p:cNvPr id="364" name="Shape 364"/>
          <p:cNvSpPr txBox="1"/>
          <p:nvPr/>
        </p:nvSpPr>
        <p:spPr>
          <a:xfrm>
            <a:off x="4095751" y="1638300"/>
            <a:ext cx="904786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Нет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800" dirty="0" smtClean="0">
                <a:solidFill>
                  <a:srgbClr val="FFD966"/>
                </a:solidFill>
              </a:rPr>
              <a:t>Ещё операции со строками</a:t>
            </a:r>
            <a:endParaRPr lang="en-US" sz="7800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235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5059363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Срез строки</a:t>
            </a:r>
            <a:endParaRPr lang="en-US" sz="64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69" name="Shape 369"/>
          <p:cNvSpPr txBox="1">
            <a:spLocks noGrp="1"/>
          </p:cNvSpPr>
          <p:nvPr>
            <p:ph type="body" idx="1"/>
          </p:nvPr>
        </p:nvSpPr>
        <p:spPr>
          <a:xfrm>
            <a:off x="1155699" y="2876549"/>
            <a:ext cx="7024693" cy="588645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также можем посмотреть на любой непрерывный кусок строки, используя </a:t>
            </a:r>
            <a:r>
              <a:rPr lang="ru-RU" sz="30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 двоеточие :</a:t>
            </a:r>
            <a:endParaRPr lang="en-US" sz="30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Cabin"/>
              <a:buChar char="•"/>
            </a:pPr>
            <a:r>
              <a:rPr lang="ru-RU" sz="30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Второе число указывает конец среза, </a:t>
            </a:r>
            <a:r>
              <a:rPr lang="ru-RU" sz="3000" u="sng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но не включается в него</a:t>
            </a:r>
            <a:r>
              <a:rPr lang="ru-RU" sz="30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Срез читается как:</a:t>
            </a:r>
            <a:r>
              <a:rPr lang="en-US" sz="30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b="0" i="0" u="none" strike="noStrike" cap="none" dirty="0" smtClean="0">
                <a:solidFill>
                  <a:srgbClr val="FFFFFF"/>
                </a:solidFill>
                <a:sym typeface="Arial"/>
              </a:rPr>
              <a:t>«от и </a:t>
            </a:r>
            <a:r>
              <a:rPr lang="ru-RU" sz="3000" dirty="0" smtClean="0">
                <a:solidFill>
                  <a:srgbClr val="FFFFFF"/>
                </a:solidFill>
                <a:latin typeface="Arial" charset="0"/>
                <a:cs typeface="Arial" charset="0"/>
                <a:sym typeface="Cabin"/>
              </a:rPr>
              <a:t>до, но не включая</a:t>
            </a:r>
            <a:r>
              <a:rPr lang="ru-RU" sz="3000" b="0" i="0" u="none" strike="noStrike" cap="none" dirty="0" smtClean="0">
                <a:solidFill>
                  <a:srgbClr val="FFFFFF"/>
                </a:solidFill>
                <a:sym typeface="Arial"/>
              </a:rPr>
              <a:t>»</a:t>
            </a:r>
            <a:endParaRPr lang="en-US" sz="3000" b="0" i="0" u="none" strike="noStrike" cap="none" dirty="0" smtClean="0">
              <a:solidFill>
                <a:srgbClr val="FFFFFF"/>
              </a:solidFill>
              <a:sym typeface="Arial"/>
            </a:endParaRP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0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Есл</a:t>
            </a:r>
            <a:r>
              <a:rPr lang="ru-RU" sz="30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 второе число превышает длину строки, срез будет взят до конца строки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1" name="Shape 371"/>
          <p:cNvSpPr txBox="1"/>
          <p:nvPr/>
        </p:nvSpPr>
        <p:spPr>
          <a:xfrm>
            <a:off x="9069093" y="3351837"/>
            <a:ext cx="6553499" cy="4498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'Monty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Python'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  <a:r>
              <a:rPr lang="en-US" sz="3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Mont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6:7</a:t>
            </a:r>
            <a:r>
              <a:rPr lang="en-US" sz="3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  <a:r>
              <a:rPr lang="en-US" sz="3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20</a:t>
            </a:r>
            <a:r>
              <a:rPr lang="en-US" sz="3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Python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7062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373" name="Shape 373"/>
          <p:cNvSpPr txBox="1"/>
          <p:nvPr/>
        </p:nvSpPr>
        <p:spPr>
          <a:xfrm>
            <a:off x="7062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x="7812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375" name="Shape 375"/>
          <p:cNvSpPr txBox="1"/>
          <p:nvPr/>
        </p:nvSpPr>
        <p:spPr>
          <a:xfrm>
            <a:off x="7812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</a:t>
            </a:r>
          </a:p>
        </p:txBody>
      </p:sp>
      <p:sp>
        <p:nvSpPr>
          <p:cNvPr id="376" name="Shape 376"/>
          <p:cNvSpPr txBox="1"/>
          <p:nvPr/>
        </p:nvSpPr>
        <p:spPr>
          <a:xfrm>
            <a:off x="8586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377" name="Shape 377"/>
          <p:cNvSpPr txBox="1"/>
          <p:nvPr/>
        </p:nvSpPr>
        <p:spPr>
          <a:xfrm>
            <a:off x="8586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378" name="Shape 378"/>
          <p:cNvSpPr txBox="1"/>
          <p:nvPr/>
        </p:nvSpPr>
        <p:spPr>
          <a:xfrm>
            <a:off x="9336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379" name="Shape 379"/>
          <p:cNvSpPr txBox="1"/>
          <p:nvPr/>
        </p:nvSpPr>
        <p:spPr>
          <a:xfrm>
            <a:off x="9336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</a:p>
        </p:txBody>
      </p:sp>
      <p:sp>
        <p:nvSpPr>
          <p:cNvPr id="380" name="Shape 380"/>
          <p:cNvSpPr txBox="1"/>
          <p:nvPr/>
        </p:nvSpPr>
        <p:spPr>
          <a:xfrm>
            <a:off x="100599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381" name="Shape 381"/>
          <p:cNvSpPr txBox="1"/>
          <p:nvPr/>
        </p:nvSpPr>
        <p:spPr>
          <a:xfrm>
            <a:off x="100599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382" name="Shape 382"/>
          <p:cNvSpPr txBox="1"/>
          <p:nvPr/>
        </p:nvSpPr>
        <p:spPr>
          <a:xfrm>
            <a:off x="108092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108092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</p:txBody>
      </p:sp>
      <p:sp>
        <p:nvSpPr>
          <p:cNvPr id="384" name="Shape 384"/>
          <p:cNvSpPr txBox="1"/>
          <p:nvPr/>
        </p:nvSpPr>
        <p:spPr>
          <a:xfrm>
            <a:off x="11507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</p:txBody>
      </p:sp>
      <p:sp>
        <p:nvSpPr>
          <p:cNvPr id="385" name="Shape 385"/>
          <p:cNvSpPr txBox="1"/>
          <p:nvPr/>
        </p:nvSpPr>
        <p:spPr>
          <a:xfrm>
            <a:off x="11507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</a:t>
            </a:r>
          </a:p>
        </p:txBody>
      </p:sp>
      <p:sp>
        <p:nvSpPr>
          <p:cNvPr id="386" name="Shape 386"/>
          <p:cNvSpPr txBox="1"/>
          <p:nvPr/>
        </p:nvSpPr>
        <p:spPr>
          <a:xfrm>
            <a:off x="12257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</a:t>
            </a:r>
          </a:p>
        </p:txBody>
      </p:sp>
      <p:sp>
        <p:nvSpPr>
          <p:cNvPr id="387" name="Shape 387"/>
          <p:cNvSpPr txBox="1"/>
          <p:nvPr/>
        </p:nvSpPr>
        <p:spPr>
          <a:xfrm>
            <a:off x="12257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388" name="Shape 388"/>
          <p:cNvSpPr txBox="1"/>
          <p:nvPr/>
        </p:nvSpPr>
        <p:spPr>
          <a:xfrm>
            <a:off x="13031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8</a:t>
            </a:r>
          </a:p>
        </p:txBody>
      </p:sp>
      <p:sp>
        <p:nvSpPr>
          <p:cNvPr id="389" name="Shape 389"/>
          <p:cNvSpPr txBox="1"/>
          <p:nvPr/>
        </p:nvSpPr>
        <p:spPr>
          <a:xfrm>
            <a:off x="13031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</a:p>
        </p:txBody>
      </p:sp>
      <p:sp>
        <p:nvSpPr>
          <p:cNvPr id="390" name="Shape 390"/>
          <p:cNvSpPr txBox="1"/>
          <p:nvPr/>
        </p:nvSpPr>
        <p:spPr>
          <a:xfrm>
            <a:off x="13781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391" name="Shape 391"/>
          <p:cNvSpPr txBox="1"/>
          <p:nvPr/>
        </p:nvSpPr>
        <p:spPr>
          <a:xfrm>
            <a:off x="13781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</a:t>
            </a:r>
          </a:p>
        </p:txBody>
      </p:sp>
      <p:sp>
        <p:nvSpPr>
          <p:cNvPr id="392" name="Shape 392"/>
          <p:cNvSpPr txBox="1"/>
          <p:nvPr/>
        </p:nvSpPr>
        <p:spPr>
          <a:xfrm>
            <a:off x="145049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</a:t>
            </a:r>
          </a:p>
        </p:txBody>
      </p:sp>
      <p:sp>
        <p:nvSpPr>
          <p:cNvPr id="393" name="Shape 393"/>
          <p:cNvSpPr txBox="1"/>
          <p:nvPr/>
        </p:nvSpPr>
        <p:spPr>
          <a:xfrm>
            <a:off x="145049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</a:t>
            </a:r>
          </a:p>
        </p:txBody>
      </p:sp>
      <p:sp>
        <p:nvSpPr>
          <p:cNvPr id="394" name="Shape 394"/>
          <p:cNvSpPr txBox="1"/>
          <p:nvPr/>
        </p:nvSpPr>
        <p:spPr>
          <a:xfrm>
            <a:off x="152542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11</a:t>
            </a:r>
          </a:p>
        </p:txBody>
      </p:sp>
      <p:sp>
        <p:nvSpPr>
          <p:cNvPr id="395" name="Shape 395"/>
          <p:cNvSpPr txBox="1"/>
          <p:nvPr/>
        </p:nvSpPr>
        <p:spPr>
          <a:xfrm>
            <a:off x="152542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402"/>
          <p:cNvSpPr txBox="1"/>
          <p:nvPr/>
        </p:nvSpPr>
        <p:spPr>
          <a:xfrm>
            <a:off x="9069093" y="3662637"/>
            <a:ext cx="6863400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'Monty Python'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[: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  <a:r>
              <a:rPr lang="en-US" sz="3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8</a:t>
            </a:r>
            <a:r>
              <a:rPr lang="en-US" sz="3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:]</a:t>
            </a:r>
            <a:r>
              <a:rPr lang="en-US" sz="3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[:]</a:t>
            </a:r>
            <a:r>
              <a:rPr lang="en-US" sz="3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Monty Python</a:t>
            </a:r>
          </a:p>
        </p:txBody>
      </p:sp>
      <p:sp>
        <p:nvSpPr>
          <p:cNvPr id="370" name="Shape 370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5059363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Срез строки</a:t>
            </a:r>
            <a:endParaRPr lang="en-US" sz="64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69" name="Shape 369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7024692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lvl="0" indent="0">
              <a:spcBef>
                <a:spcPts val="0"/>
              </a:spcBef>
              <a:buSzPct val="171000"/>
              <a:buNone/>
            </a:pPr>
            <a:r>
              <a:rPr lang="ru-RU" sz="34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Если при извлечении среза мы опускаем первое или последнее число, подразумевается, что пропуск </a:t>
            </a:r>
            <a:r>
              <a:rPr lang="ru-RU" sz="3200" dirty="0"/>
              <a:t>—</a:t>
            </a:r>
            <a:r>
              <a:rPr lang="ru-RU" sz="34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это начало или конец строки соответственно </a:t>
            </a:r>
            <a:endParaRPr lang="en-US" sz="34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2" name="Shape 372"/>
          <p:cNvSpPr txBox="1"/>
          <p:nvPr/>
        </p:nvSpPr>
        <p:spPr>
          <a:xfrm>
            <a:off x="7062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373" name="Shape 373"/>
          <p:cNvSpPr txBox="1"/>
          <p:nvPr/>
        </p:nvSpPr>
        <p:spPr>
          <a:xfrm>
            <a:off x="7062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x="7812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375" name="Shape 375"/>
          <p:cNvSpPr txBox="1"/>
          <p:nvPr/>
        </p:nvSpPr>
        <p:spPr>
          <a:xfrm>
            <a:off x="7812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</a:t>
            </a:r>
          </a:p>
        </p:txBody>
      </p:sp>
      <p:sp>
        <p:nvSpPr>
          <p:cNvPr id="376" name="Shape 376"/>
          <p:cNvSpPr txBox="1"/>
          <p:nvPr/>
        </p:nvSpPr>
        <p:spPr>
          <a:xfrm>
            <a:off x="8586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377" name="Shape 377"/>
          <p:cNvSpPr txBox="1"/>
          <p:nvPr/>
        </p:nvSpPr>
        <p:spPr>
          <a:xfrm>
            <a:off x="8586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378" name="Shape 378"/>
          <p:cNvSpPr txBox="1"/>
          <p:nvPr/>
        </p:nvSpPr>
        <p:spPr>
          <a:xfrm>
            <a:off x="9336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379" name="Shape 379"/>
          <p:cNvSpPr txBox="1"/>
          <p:nvPr/>
        </p:nvSpPr>
        <p:spPr>
          <a:xfrm>
            <a:off x="9336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</a:p>
        </p:txBody>
      </p:sp>
      <p:sp>
        <p:nvSpPr>
          <p:cNvPr id="380" name="Shape 380"/>
          <p:cNvSpPr txBox="1"/>
          <p:nvPr/>
        </p:nvSpPr>
        <p:spPr>
          <a:xfrm>
            <a:off x="100599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381" name="Shape 381"/>
          <p:cNvSpPr txBox="1"/>
          <p:nvPr/>
        </p:nvSpPr>
        <p:spPr>
          <a:xfrm>
            <a:off x="100599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382" name="Shape 382"/>
          <p:cNvSpPr txBox="1"/>
          <p:nvPr/>
        </p:nvSpPr>
        <p:spPr>
          <a:xfrm>
            <a:off x="108092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108092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</p:txBody>
      </p:sp>
      <p:sp>
        <p:nvSpPr>
          <p:cNvPr id="384" name="Shape 384"/>
          <p:cNvSpPr txBox="1"/>
          <p:nvPr/>
        </p:nvSpPr>
        <p:spPr>
          <a:xfrm>
            <a:off x="11507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</p:txBody>
      </p:sp>
      <p:sp>
        <p:nvSpPr>
          <p:cNvPr id="385" name="Shape 385"/>
          <p:cNvSpPr txBox="1"/>
          <p:nvPr/>
        </p:nvSpPr>
        <p:spPr>
          <a:xfrm>
            <a:off x="11507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</a:t>
            </a:r>
          </a:p>
        </p:txBody>
      </p:sp>
      <p:sp>
        <p:nvSpPr>
          <p:cNvPr id="386" name="Shape 386"/>
          <p:cNvSpPr txBox="1"/>
          <p:nvPr/>
        </p:nvSpPr>
        <p:spPr>
          <a:xfrm>
            <a:off x="12257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</a:t>
            </a:r>
          </a:p>
        </p:txBody>
      </p:sp>
      <p:sp>
        <p:nvSpPr>
          <p:cNvPr id="387" name="Shape 387"/>
          <p:cNvSpPr txBox="1"/>
          <p:nvPr/>
        </p:nvSpPr>
        <p:spPr>
          <a:xfrm>
            <a:off x="12257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388" name="Shape 388"/>
          <p:cNvSpPr txBox="1"/>
          <p:nvPr/>
        </p:nvSpPr>
        <p:spPr>
          <a:xfrm>
            <a:off x="13031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8</a:t>
            </a:r>
          </a:p>
        </p:txBody>
      </p:sp>
      <p:sp>
        <p:nvSpPr>
          <p:cNvPr id="389" name="Shape 389"/>
          <p:cNvSpPr txBox="1"/>
          <p:nvPr/>
        </p:nvSpPr>
        <p:spPr>
          <a:xfrm>
            <a:off x="13031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</a:p>
        </p:txBody>
      </p:sp>
      <p:sp>
        <p:nvSpPr>
          <p:cNvPr id="390" name="Shape 390"/>
          <p:cNvSpPr txBox="1"/>
          <p:nvPr/>
        </p:nvSpPr>
        <p:spPr>
          <a:xfrm>
            <a:off x="13781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391" name="Shape 391"/>
          <p:cNvSpPr txBox="1"/>
          <p:nvPr/>
        </p:nvSpPr>
        <p:spPr>
          <a:xfrm>
            <a:off x="13781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</a:t>
            </a:r>
          </a:p>
        </p:txBody>
      </p:sp>
      <p:sp>
        <p:nvSpPr>
          <p:cNvPr id="392" name="Shape 392"/>
          <p:cNvSpPr txBox="1"/>
          <p:nvPr/>
        </p:nvSpPr>
        <p:spPr>
          <a:xfrm>
            <a:off x="145049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</a:t>
            </a:r>
          </a:p>
        </p:txBody>
      </p:sp>
      <p:sp>
        <p:nvSpPr>
          <p:cNvPr id="393" name="Shape 393"/>
          <p:cNvSpPr txBox="1"/>
          <p:nvPr/>
        </p:nvSpPr>
        <p:spPr>
          <a:xfrm>
            <a:off x="145049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</a:t>
            </a:r>
          </a:p>
        </p:txBody>
      </p:sp>
      <p:sp>
        <p:nvSpPr>
          <p:cNvPr id="394" name="Shape 394"/>
          <p:cNvSpPr txBox="1"/>
          <p:nvPr/>
        </p:nvSpPr>
        <p:spPr>
          <a:xfrm>
            <a:off x="152542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11</a:t>
            </a:r>
          </a:p>
        </p:txBody>
      </p:sp>
      <p:sp>
        <p:nvSpPr>
          <p:cNvPr id="395" name="Shape 395"/>
          <p:cNvSpPr txBox="1"/>
          <p:nvPr/>
        </p:nvSpPr>
        <p:spPr>
          <a:xfrm>
            <a:off x="152542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0850313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Shape 43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Объединение строк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32" name="Shape 432"/>
          <p:cNvSpPr txBox="1">
            <a:spLocks noGrp="1"/>
          </p:cNvSpPr>
          <p:nvPr>
            <p:ph type="body" idx="1"/>
          </p:nvPr>
        </p:nvSpPr>
        <p:spPr>
          <a:xfrm>
            <a:off x="742950" y="2603501"/>
            <a:ext cx="6472238" cy="475777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Когда оператор </a:t>
            </a:r>
            <a:r>
              <a:rPr lang="en-US" sz="3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+ 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применяется к строкам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он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выполняет функцию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«</a:t>
            </a:r>
            <a:r>
              <a:rPr lang="ru-RU" sz="3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объединения</a:t>
            </a:r>
            <a:r>
              <a:rPr lang="ru-RU" sz="3600" u="none" strike="noStrike" cap="none" dirty="0" smtClean="0">
                <a:latin typeface="Arial" charset="0"/>
                <a:ea typeface="Arial" charset="0"/>
                <a:cs typeface="Arial" charset="0"/>
                <a:sym typeface="Cabin"/>
              </a:rPr>
              <a:t>»</a:t>
            </a:r>
            <a:endParaRPr lang="en-US" sz="3600" dirty="0"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33" name="Shape 433"/>
          <p:cNvSpPr txBox="1"/>
          <p:nvPr/>
        </p:nvSpPr>
        <p:spPr>
          <a:xfrm>
            <a:off x="7900200" y="3101750"/>
            <a:ext cx="7187400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Привет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endParaRPr lang="en-US" sz="36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тебе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endParaRPr lang="en-US" sz="36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</a:t>
            </a:r>
            <a:r>
              <a:rPr lang="en-US" sz="3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Приветтебе</a:t>
            </a:r>
            <a:endParaRPr lang="en-US" sz="3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6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'There'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</a:t>
            </a:r>
            <a:r>
              <a:rPr lang="en-US" sz="3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Привет тебе</a:t>
            </a:r>
            <a:endParaRPr lang="en-US" sz="3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Shape 4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5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Использование оператора</a:t>
            </a:r>
            <a:r>
              <a:rPr lang="en-US" sz="58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5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58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5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качестве логического оператора</a:t>
            </a:r>
            <a:endParaRPr lang="en-US" sz="5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39" name="Shape 439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65956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533400">
              <a:spcBef>
                <a:spcPts val="0"/>
              </a:spcBef>
              <a:buSzPct val="171000"/>
            </a:pP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Ключевое слово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можно </a:t>
            </a:r>
            <a:r>
              <a:rPr lang="ru-RU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использовать </a:t>
            </a:r>
            <a:r>
              <a:rPr lang="ru-RU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также и для 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проверки содержитс</a:t>
            </a:r>
            <a:r>
              <a:rPr lang="ru-RU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я ли одна строка </a:t>
            </a:r>
            <a:r>
              <a:rPr lang="ru-RU" sz="3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внутри</a:t>
            </a:r>
            <a:r>
              <a:rPr lang="ru-RU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другой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lvl="0" indent="-533400">
              <a:buSzPct val="171000"/>
            </a:pP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Выражение с </a:t>
            </a:r>
            <a:r>
              <a:rPr lang="en-US" sz="30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ru-RU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dirty="0"/>
              <a:t>—</a:t>
            </a:r>
            <a:r>
              <a:rPr lang="ru-RU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это логическое выражение, возвращающее </a:t>
            </a:r>
            <a:r>
              <a:rPr lang="en-US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ru-RU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(Правда)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или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ru-RU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(Ложь)</a:t>
            </a:r>
            <a:r>
              <a:rPr lang="ru-RU" sz="3000" u="none" strike="noStrike" cap="none" dirty="0" smtClean="0"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Может быть использовано в выражениях с оператором </a:t>
            </a:r>
            <a:r>
              <a:rPr lang="en-US" sz="30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40" name="Shape 440"/>
          <p:cNvSpPr txBox="1"/>
          <p:nvPr/>
        </p:nvSpPr>
        <p:spPr>
          <a:xfrm>
            <a:off x="9255125" y="2298700"/>
            <a:ext cx="6721474" cy="6311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</a:t>
            </a:r>
            <a:r>
              <a:rPr lang="en-US" sz="30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'n'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'm'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False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'nan'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Найдено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!</a:t>
            </a:r>
            <a:r>
              <a:rPr lang="en-US" sz="3000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Найдено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!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8731250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5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Строковый тип данных</a:t>
            </a:r>
            <a:endParaRPr lang="en-US" sz="5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1155700" y="2305050"/>
            <a:ext cx="8559800" cy="66484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332994">
              <a:spcBef>
                <a:spcPts val="0"/>
              </a:spcBef>
              <a:buClr>
                <a:srgbClr val="FF00FF"/>
              </a:buClr>
              <a:buSzPct val="100000"/>
            </a:pPr>
            <a:r>
              <a:rPr lang="ru-RU" sz="2800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Строка </a:t>
            </a:r>
            <a:r>
              <a:rPr lang="ru-RU" sz="2800" dirty="0">
                <a:solidFill>
                  <a:srgbClr val="FF40FF"/>
                </a:solidFill>
              </a:rPr>
              <a:t>—</a:t>
            </a:r>
            <a:r>
              <a:rPr lang="ru-RU" sz="2800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это последовательность символов алфавита</a:t>
            </a:r>
            <a:endParaRPr lang="en-US" sz="28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00FF"/>
              </a:buClr>
              <a:buSzPct val="100000"/>
              <a:buFont typeface="Cabin"/>
              <a:buChar char="•"/>
            </a:pPr>
            <a:r>
              <a:rPr lang="ru-RU" sz="28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Строка заключается в одинарные или двойные кавычки: </a:t>
            </a:r>
            <a:r>
              <a:rPr lang="en-US" sz="2800" b="0" i="0" u="none" strike="noStrike" cap="none" dirty="0" smtClean="0">
                <a:solidFill>
                  <a:srgbClr val="FF00FF"/>
                </a:solidFill>
                <a:sym typeface="Arial"/>
              </a:rPr>
              <a:t>'</a:t>
            </a:r>
            <a:r>
              <a:rPr lang="ru-RU" sz="28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Привет</a:t>
            </a:r>
            <a:r>
              <a:rPr lang="en-US" sz="2800" b="0" i="0" u="none" strike="noStrike" cap="none" dirty="0" smtClean="0">
                <a:solidFill>
                  <a:srgbClr val="FF00FF"/>
                </a:solidFill>
                <a:sym typeface="Arial"/>
              </a:rPr>
              <a:t>'</a:t>
            </a:r>
            <a:r>
              <a:rPr lang="en-US" sz="28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8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или</a:t>
            </a:r>
            <a:r>
              <a:rPr lang="en-US" sz="28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2800" dirty="0" smtClean="0">
                <a:solidFill>
                  <a:srgbClr val="FF00FF"/>
                </a:solidFill>
              </a:rPr>
              <a:t>"</a:t>
            </a:r>
            <a:r>
              <a:rPr lang="ru-RU" sz="28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Привет</a:t>
            </a:r>
            <a:r>
              <a:rPr lang="en-US" sz="2800" dirty="0" smtClean="0">
                <a:solidFill>
                  <a:srgbClr val="FF00FF"/>
                </a:solidFill>
              </a:rPr>
              <a:t>"</a:t>
            </a:r>
            <a:endParaRPr lang="en-US" sz="2800" dirty="0">
              <a:solidFill>
                <a:srgbClr val="FF00FF"/>
              </a:solidFill>
            </a:endParaRPr>
          </a:p>
          <a:p>
            <a:pPr marL="749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00FF00"/>
              </a:buClr>
              <a:buSzPct val="100000"/>
              <a:buFont typeface="Cabin"/>
              <a:buChar char="•"/>
            </a:pPr>
            <a:r>
              <a:rPr lang="ru-RU" sz="28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случае строк</a:t>
            </a:r>
            <a:r>
              <a:rPr lang="en-US" sz="28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28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символ </a:t>
            </a:r>
            <a:r>
              <a:rPr lang="en-US" sz="28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+ </a:t>
            </a:r>
            <a:r>
              <a:rPr lang="ru-RU" sz="28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означает</a:t>
            </a:r>
            <a:r>
              <a:rPr lang="en-US" sz="28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2800" b="0" i="0" u="none" strike="noStrike" cap="none" dirty="0" smtClean="0">
                <a:solidFill>
                  <a:srgbClr val="00FF00"/>
                </a:solidFill>
                <a:sym typeface="Arial"/>
              </a:rPr>
              <a:t>«</a:t>
            </a:r>
            <a:r>
              <a:rPr lang="ru-RU" sz="28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объединение</a:t>
            </a:r>
            <a:r>
              <a:rPr lang="ru-RU" sz="2800" b="0" i="0" u="none" strike="noStrike" cap="none" dirty="0" smtClean="0">
                <a:solidFill>
                  <a:srgbClr val="00FF00"/>
                </a:solidFill>
                <a:sym typeface="Arial"/>
              </a:rPr>
              <a:t>»</a:t>
            </a:r>
            <a:endParaRPr lang="en-US" sz="2800" b="0" i="0" u="none" strike="noStrike" cap="none" dirty="0">
              <a:solidFill>
                <a:srgbClr val="00FF00"/>
              </a:solidFill>
              <a:sym typeface="Arial"/>
            </a:endParaRPr>
          </a:p>
          <a:p>
            <a:pPr marL="749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  <a:buChar char="•"/>
            </a:pPr>
            <a:r>
              <a:rPr lang="ru-RU" sz="28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Если в строке содержатся цифры, она все равно остается строкой</a:t>
            </a:r>
            <a:endParaRPr lang="en-US" sz="28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00FFFF"/>
              </a:buClr>
              <a:buSzPct val="100000"/>
              <a:buFont typeface="Cabin"/>
              <a:buChar char="•"/>
            </a:pPr>
            <a:r>
              <a:rPr lang="ru-RU" sz="28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можем преобразовать цифры в строке в числовой тип, используя функцию </a:t>
            </a:r>
            <a:r>
              <a:rPr lang="en-US" sz="2800" u="none" strike="noStrike" cap="none" dirty="0" err="1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28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10153650" y="833717"/>
            <a:ext cx="5846760" cy="747218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str1 = </a:t>
            </a:r>
            <a:r>
              <a:rPr lang="en-US" sz="28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"</a:t>
            </a:r>
            <a:r>
              <a:rPr lang="ru-RU" sz="2800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Привет</a:t>
            </a:r>
            <a:r>
              <a:rPr lang="en-US" sz="2800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"</a:t>
            </a:r>
            <a:endParaRPr lang="en-US" sz="28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str2 = </a:t>
            </a:r>
            <a:r>
              <a:rPr lang="en-US" sz="28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28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тебе</a:t>
            </a:r>
            <a:r>
              <a:rPr lang="en-US" sz="28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endParaRPr lang="en-US" sz="28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bob = str1 + str2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bob</a:t>
            </a:r>
            <a:r>
              <a:rPr lang="en-US" sz="28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28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Приветтебе</a:t>
            </a:r>
            <a:endParaRPr lang="en-US" sz="28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str3 = '123'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str3 = str3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8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28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8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</a:t>
            </a:r>
            <a:r>
              <a:rPr lang="en-US" sz="2800" i="0" u="none" strike="noStrike" cap="none" dirty="0" smtClean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 smtClean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28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cannot concatenate '</a:t>
            </a:r>
            <a:r>
              <a:rPr lang="en-US" sz="28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8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and '</a:t>
            </a:r>
            <a:r>
              <a:rPr lang="en-US" sz="28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8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objects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x = </a:t>
            </a:r>
            <a:r>
              <a:rPr lang="en-US" sz="28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(str3)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8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124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Shape 4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Сравнение строк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46" name="Shape 446"/>
          <p:cNvSpPr txBox="1"/>
          <p:nvPr/>
        </p:nvSpPr>
        <p:spPr>
          <a:xfrm>
            <a:off x="927100" y="2667000"/>
            <a:ext cx="15328900" cy="5321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банан</a:t>
            </a:r>
            <a:r>
              <a:rPr lang="en-US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endParaRPr lang="en-US" sz="3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Верно</a:t>
            </a:r>
            <a:r>
              <a:rPr lang="en-US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ru-RU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бананы</a:t>
            </a:r>
            <a:r>
              <a:rPr lang="en-US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.'</a:t>
            </a:r>
            <a:r>
              <a:rPr lang="en-US" sz="34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4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банан</a:t>
            </a:r>
            <a:r>
              <a:rPr lang="en-US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endParaRPr lang="en-US" sz="3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Ваше слово</a:t>
            </a:r>
            <a:r>
              <a:rPr lang="en-US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,'</a:t>
            </a:r>
            <a:r>
              <a:rPr lang="en-US" sz="3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ru-RU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идет перед бананом</a:t>
            </a:r>
            <a:r>
              <a:rPr lang="en-US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.</a:t>
            </a:r>
            <a:r>
              <a:rPr lang="en-US" sz="3400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4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4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400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банан</a:t>
            </a:r>
            <a:r>
              <a:rPr lang="en-US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endParaRPr lang="en-US" sz="3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Ваше слово</a:t>
            </a:r>
            <a:r>
              <a:rPr lang="en-US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,'</a:t>
            </a:r>
            <a:r>
              <a:rPr lang="en-US" sz="3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ru-RU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идет после банана</a:t>
            </a:r>
            <a:r>
              <a:rPr lang="en-US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.</a:t>
            </a:r>
            <a:r>
              <a:rPr lang="en-US" sz="3400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4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4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4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Верно</a:t>
            </a:r>
            <a:r>
              <a:rPr lang="en-US" sz="34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ru-RU" sz="34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бананы</a:t>
            </a:r>
            <a:r>
              <a:rPr lang="en-US" sz="34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.'</a:t>
            </a:r>
            <a:r>
              <a:rPr lang="en-US" sz="34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4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Shape 451"/>
          <p:cNvSpPr txBox="1">
            <a:spLocks noGrp="1"/>
          </p:cNvSpPr>
          <p:nvPr>
            <p:ph type="title"/>
          </p:nvPr>
        </p:nvSpPr>
        <p:spPr>
          <a:xfrm>
            <a:off x="7986712" y="673718"/>
            <a:ext cx="7443787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Библиотека для обработки строк</a:t>
            </a:r>
            <a:endParaRPr lang="en-US" sz="64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52" name="Shape 452"/>
          <p:cNvSpPr txBox="1">
            <a:spLocks noGrp="1"/>
          </p:cNvSpPr>
          <p:nvPr>
            <p:ph type="body" idx="1"/>
          </p:nvPr>
        </p:nvSpPr>
        <p:spPr>
          <a:xfrm>
            <a:off x="1155700" y="1452218"/>
            <a:ext cx="6831013" cy="697716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Пайтон имеется ряд строковых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функций</a:t>
            </a:r>
            <a:r>
              <a:rPr lang="ru-RU" sz="3400" u="none" strike="noStrike" cap="none" dirty="0" smtClean="0"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которые находятся в</a:t>
            </a:r>
            <a:r>
              <a:rPr lang="en-US" sz="3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библиотеке для обработки строк</a:t>
            </a:r>
            <a:endParaRPr lang="en-US" sz="3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Эти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уже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встроены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каждую строку, мы вызываем их, добавляя функцию к строковой переменной</a:t>
            </a:r>
            <a:endParaRPr lang="en-US" sz="3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Эти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 изменяют исходную строку, а возвращают </a:t>
            </a:r>
            <a:r>
              <a:rPr lang="ru-RU" sz="3400" u="sng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новую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с  заданными изменениями</a:t>
            </a:r>
            <a:endParaRPr lang="en-US" sz="3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53" name="Shape 453"/>
          <p:cNvSpPr txBox="1"/>
          <p:nvPr/>
        </p:nvSpPr>
        <p:spPr>
          <a:xfrm>
            <a:off x="8484325" y="2379900"/>
            <a:ext cx="7557299" cy="5895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Привет, Боб</a:t>
            </a:r>
            <a:r>
              <a:rPr lang="en-US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endParaRPr lang="en-US" sz="34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zap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.lower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zap</a:t>
            </a:r>
            <a:r>
              <a:rPr lang="en-US" sz="34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4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привет, боб</a:t>
            </a:r>
            <a:endParaRPr lang="en-US" sz="3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greet)</a:t>
            </a:r>
            <a:endParaRPr lang="en-US" sz="3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Привет, Боб</a:t>
            </a:r>
            <a:endParaRPr lang="en-US" sz="3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400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Привет Всем</a:t>
            </a:r>
            <a:r>
              <a:rPr lang="en-US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4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</a:t>
            </a:r>
            <a:r>
              <a:rPr lang="en-US" sz="3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lower</a:t>
            </a:r>
            <a:r>
              <a:rPr lang="en-US" sz="3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())</a:t>
            </a:r>
            <a:endParaRPr lang="en-US" sz="3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п</a:t>
            </a:r>
            <a:r>
              <a:rPr lang="ru-RU" sz="3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ривет всем</a:t>
            </a:r>
            <a:endParaRPr lang="en-US" sz="3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Shape 458"/>
          <p:cNvSpPr txBox="1"/>
          <p:nvPr/>
        </p:nvSpPr>
        <p:spPr>
          <a:xfrm>
            <a:off x="902991" y="692855"/>
            <a:ext cx="14919599" cy="778876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Привет, Мир!</a:t>
            </a:r>
            <a:r>
              <a:rPr lang="en-US" sz="3000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endParaRPr lang="en-US" sz="3000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3000" i="0" u="none" strike="noStrike" cap="none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dir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['capitalize',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casefold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'center', 'count', 'encode',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endswith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expandtabs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'find', 'format',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format_map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'index',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isalnum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isalpha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isdecimal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isdigit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isidentifier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islower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isnumeric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isprintable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isspace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istitle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isupper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'join',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ljust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'lower',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lstrip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maketrans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'partition', 'replace',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rfind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rindex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rjust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rpartition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rsplit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rstrip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'split',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splitlines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startswith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'strip',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swapcase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'title', 'translate', 'upper', 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zfill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lang="en-US" sz="2800" b="1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2800" b="1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  </a:t>
            </a:r>
            <a:r>
              <a:rPr lang="en-US" sz="2800" u="sng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https://docs.python.org/3/library/stdtypes.html#string-methods</a:t>
            </a:r>
            <a:endParaRPr lang="en-US" sz="2800" u="sng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3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175" y="1023937"/>
            <a:ext cx="12026900" cy="69977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 txBox="1"/>
          <p:nvPr/>
        </p:nvSpPr>
        <p:spPr>
          <a:xfrm>
            <a:off x="728663" y="2406640"/>
            <a:ext cx="7857886" cy="4787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str.capitalize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str.center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(width[, </a:t>
            </a:r>
            <a:r>
              <a:rPr lang="en-US" sz="2800" u="none" strike="noStrike" cap="none" dirty="0" err="1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fillchar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str.endswith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(suffix[, start[, end]])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str.find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(sub[, start[, end]])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str.lstrip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([chars])</a:t>
            </a:r>
          </a:p>
        </p:txBody>
      </p:sp>
      <p:sp>
        <p:nvSpPr>
          <p:cNvPr id="469" name="Shape 469"/>
          <p:cNvSpPr txBox="1"/>
          <p:nvPr/>
        </p:nvSpPr>
        <p:spPr>
          <a:xfrm>
            <a:off x="9080500" y="2406640"/>
            <a:ext cx="6721475" cy="4787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str.replace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(old, new[, count])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str.lower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str.rstrip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([chars])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str.strip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([chars])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str.upper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()</a:t>
            </a:r>
          </a:p>
        </p:txBody>
      </p:sp>
      <p:sp>
        <p:nvSpPr>
          <p:cNvPr id="470" name="Shape 470"/>
          <p:cNvSpPr txBox="1">
            <a:spLocks noGrp="1"/>
          </p:cNvSpPr>
          <p:nvPr>
            <p:ph type="title"/>
          </p:nvPr>
        </p:nvSpPr>
        <p:spPr>
          <a:xfrm>
            <a:off x="1767553" y="833718"/>
            <a:ext cx="12720895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Библиотека для обработки строк</a:t>
            </a:r>
            <a:endParaRPr lang="en-US" sz="64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Shape 475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7635874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Поиск строки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76" name="Shape 476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7886700" cy="58928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используем функцию </a:t>
            </a:r>
            <a:r>
              <a:rPr lang="en-US" sz="34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find()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для поиска подстроки внутри другой строки</a:t>
            </a:r>
            <a:endParaRPr lang="en-US" sz="3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00FF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find()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находит первое появление подстроки</a:t>
            </a:r>
            <a:endParaRPr lang="en-US" sz="3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Если подстрока не найдена,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find()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возвращает</a:t>
            </a:r>
            <a:r>
              <a:rPr lang="en-US" sz="3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bin"/>
              <a:buChar char="•"/>
            </a:pPr>
            <a:r>
              <a:rPr lang="ru-RU" sz="34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Помните, что стартовая позиция начинается с 0</a:t>
            </a:r>
            <a:endParaRPr lang="en-US" sz="34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77" name="Shape 477"/>
          <p:cNvSpPr txBox="1"/>
          <p:nvPr/>
        </p:nvSpPr>
        <p:spPr>
          <a:xfrm>
            <a:off x="9677400" y="3986200"/>
            <a:ext cx="6246600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pos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.find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pos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.find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'z'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aa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-1</a:t>
            </a:r>
          </a:p>
        </p:txBody>
      </p:sp>
      <p:cxnSp>
        <p:nvCxnSpPr>
          <p:cNvPr id="478" name="Shape 478"/>
          <p:cNvCxnSpPr/>
          <p:nvPr/>
        </p:nvCxnSpPr>
        <p:spPr>
          <a:xfrm flipH="1" flipV="1">
            <a:off x="10302875" y="1084262"/>
            <a:ext cx="1295910" cy="826299"/>
          </a:xfrm>
          <a:prstGeom prst="straightConnector1">
            <a:avLst/>
          </a:prstGeom>
          <a:noFill/>
          <a:ln w="635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9" name="Shape 479"/>
          <p:cNvSpPr txBox="1"/>
          <p:nvPr/>
        </p:nvSpPr>
        <p:spPr>
          <a:xfrm>
            <a:off x="97663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480" name="Shape 480"/>
          <p:cNvSpPr txBox="1"/>
          <p:nvPr/>
        </p:nvSpPr>
        <p:spPr>
          <a:xfrm>
            <a:off x="97663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</p:txBody>
      </p:sp>
      <p:sp>
        <p:nvSpPr>
          <p:cNvPr id="481" name="Shape 481"/>
          <p:cNvSpPr txBox="1"/>
          <p:nvPr/>
        </p:nvSpPr>
        <p:spPr>
          <a:xfrm>
            <a:off x="105156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482" name="Shape 482"/>
          <p:cNvSpPr txBox="1"/>
          <p:nvPr/>
        </p:nvSpPr>
        <p:spPr>
          <a:xfrm>
            <a:off x="105156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483" name="Shape 483"/>
          <p:cNvSpPr txBox="1"/>
          <p:nvPr/>
        </p:nvSpPr>
        <p:spPr>
          <a:xfrm>
            <a:off x="112903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484" name="Shape 484"/>
          <p:cNvSpPr txBox="1"/>
          <p:nvPr/>
        </p:nvSpPr>
        <p:spPr>
          <a:xfrm>
            <a:off x="112903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485" name="Shape 485"/>
          <p:cNvSpPr txBox="1"/>
          <p:nvPr/>
        </p:nvSpPr>
        <p:spPr>
          <a:xfrm>
            <a:off x="120396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486" name="Shape 486"/>
          <p:cNvSpPr txBox="1"/>
          <p:nvPr/>
        </p:nvSpPr>
        <p:spPr>
          <a:xfrm>
            <a:off x="120396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487" name="Shape 487"/>
          <p:cNvSpPr txBox="1"/>
          <p:nvPr/>
        </p:nvSpPr>
        <p:spPr>
          <a:xfrm>
            <a:off x="127635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488" name="Shape 488"/>
          <p:cNvSpPr txBox="1"/>
          <p:nvPr/>
        </p:nvSpPr>
        <p:spPr>
          <a:xfrm>
            <a:off x="127635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489" name="Shape 489"/>
          <p:cNvSpPr txBox="1"/>
          <p:nvPr/>
        </p:nvSpPr>
        <p:spPr>
          <a:xfrm>
            <a:off x="135128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490" name="Shape 490"/>
          <p:cNvSpPr txBox="1"/>
          <p:nvPr/>
        </p:nvSpPr>
        <p:spPr>
          <a:xfrm>
            <a:off x="135128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Shape 49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5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Преобразование в </a:t>
            </a:r>
            <a:r>
              <a:rPr lang="ru-RU" sz="5800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ЗАГЛАВНЫЕ буквы</a:t>
            </a:r>
            <a:endParaRPr lang="en-US" sz="58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96" name="Shape 496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717391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Можно создать копию строки </a:t>
            </a:r>
            <a:r>
              <a:rPr lang="ru-RU" sz="3600" u="none" strike="noStrike" cap="none" dirty="0" smtClean="0">
                <a:latin typeface="Arial" charset="0"/>
                <a:ea typeface="Arial" charset="0"/>
                <a:cs typeface="Arial" charset="0"/>
                <a:sym typeface="Cabin"/>
              </a:rPr>
              <a:t>в</a:t>
            </a: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нижнем регистре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или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latin typeface="Arial" charset="0"/>
                <a:ea typeface="Arial" charset="0"/>
                <a:cs typeface="Arial" charset="0"/>
                <a:sym typeface="Cabin"/>
              </a:rPr>
              <a:t>в </a:t>
            </a:r>
            <a:r>
              <a:rPr lang="ru-RU" sz="3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верхнем регистре</a:t>
            </a:r>
            <a:endParaRPr lang="en-US" sz="36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ru-RU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режде чем искать подстроку с помощью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лучше преобразовать строку в нижний регистр, чтобы искать вне зависимости от регистра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97" name="Shape 497"/>
          <p:cNvSpPr txBox="1"/>
          <p:nvPr/>
        </p:nvSpPr>
        <p:spPr>
          <a:xfrm>
            <a:off x="9317825" y="3232150"/>
            <a:ext cx="66896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Привет, Боб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endParaRPr lang="en-US" sz="36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nnn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.upper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nnn</a:t>
            </a:r>
            <a:r>
              <a:rPr lang="en-US" sz="3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ПРИВЕТ, БОБ</a:t>
            </a:r>
            <a:endParaRPr lang="en-US" sz="3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www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.lower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www</a:t>
            </a:r>
            <a:r>
              <a:rPr lang="en-US" sz="3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привет боб</a:t>
            </a:r>
            <a:endParaRPr lang="en-US" sz="3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Shape 50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Поиск и замена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03" name="Shape 503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5659438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 </a:t>
            </a:r>
            <a:r>
              <a:rPr lang="en-US" sz="36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replace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похожа на операцию «поиск и замена» в текстовом редакторе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Она заменяет содержимое </a:t>
            </a:r>
            <a:r>
              <a:rPr lang="ru-RU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каждой встреченной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искомой строки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содержимое </a:t>
            </a:r>
            <a:r>
              <a:rPr lang="ru-RU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заменяющей строки</a:t>
            </a:r>
            <a:endParaRPr lang="en-US" sz="36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04" name="Shape 504"/>
          <p:cNvSpPr txBox="1"/>
          <p:nvPr/>
        </p:nvSpPr>
        <p:spPr>
          <a:xfrm>
            <a:off x="7366000" y="3516300"/>
            <a:ext cx="88898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greet = 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Привет,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ru-RU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Марина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endParaRPr lang="en-US" sz="30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nstr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greet.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replace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‘</a:t>
            </a:r>
            <a:r>
              <a:rPr lang="ru-RU" sz="3000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Марина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3000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Карина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nstr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Привет, </a:t>
            </a:r>
            <a:r>
              <a:rPr lang="ru-RU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Карина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nstr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greet.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replace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‘</a:t>
            </a:r>
            <a:r>
              <a:rPr lang="ru-RU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р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'X'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nstr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ru-RU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П</a:t>
            </a:r>
            <a:r>
              <a:rPr lang="en-US" sz="3000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ru-RU" sz="3000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ивет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Ка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ru-RU" sz="3000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ина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Shape 50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Удаление пробелов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10" name="Shape 510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78815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Иногда бывает нужно удалить пробелы в начале и/или в конце строки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00FF"/>
              </a:buClr>
              <a:buSzPct val="171000"/>
              <a:buFont typeface="Cabin"/>
              <a:buChar char="•"/>
            </a:pPr>
            <a:r>
              <a:rPr lang="en-US" sz="36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lstrip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rstrip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удаляют пробелы слева и справа соответственно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00FF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strip() 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одновременно удаляет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пробелы в начале и в конце строки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11" name="Shape 511"/>
          <p:cNvSpPr txBox="1"/>
          <p:nvPr/>
        </p:nvSpPr>
        <p:spPr>
          <a:xfrm>
            <a:off x="8818275" y="3244850"/>
            <a:ext cx="6863400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   </a:t>
            </a:r>
            <a:r>
              <a:rPr lang="ru-RU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Привет, Боб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.lstrip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Привет, Боб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   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Привет, Боб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.strip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Привет, Боб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 txBox="1"/>
          <p:nvPr/>
        </p:nvSpPr>
        <p:spPr>
          <a:xfrm>
            <a:off x="1411262" y="2946377"/>
            <a:ext cx="130107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Хорошего тебе дня!</a:t>
            </a:r>
            <a:r>
              <a:rPr lang="en-US" sz="3600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endParaRPr lang="en-US" sz="3600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3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Хорошего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3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х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False</a:t>
            </a:r>
          </a:p>
        </p:txBody>
      </p:sp>
      <p:sp>
        <p:nvSpPr>
          <p:cNvPr id="517" name="Shape 517"/>
          <p:cNvSpPr txBox="1"/>
          <p:nvPr/>
        </p:nvSpPr>
        <p:spPr>
          <a:xfrm>
            <a:off x="1155700" y="241300"/>
            <a:ext cx="13931900" cy="22986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Префиксы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6416675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5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Чтение и преобразование</a:t>
            </a:r>
            <a:endParaRPr lang="en-US" sz="5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785495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329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предпочитаем читать данные, используя </a:t>
            </a:r>
            <a:r>
              <a:rPr lang="ru-RU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строки</a:t>
            </a:r>
            <a:r>
              <a:rPr lang="ru-RU" sz="3000" u="none" strike="noStrike" cap="none" dirty="0" smtClean="0"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 затем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анализировать и преобразовывать данные по мере необходимости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Так мы имеем больше контроля над ошибками и/или неправильным вводом данных пользователем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Введенные числа должны быть </a:t>
            </a:r>
            <a:r>
              <a:rPr lang="ru-RU" sz="30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преобразованы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из строкового типа в числовой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2" name="Shape 222"/>
          <p:cNvSpPr txBox="1"/>
          <p:nvPr/>
        </p:nvSpPr>
        <p:spPr>
          <a:xfrm>
            <a:off x="9753599" y="869950"/>
            <a:ext cx="5687911" cy="7391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name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Ваше имя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:'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Ваше имя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ru-RU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Чак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name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Чак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apple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Количество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:'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Количество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100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apple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–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</a:t>
            </a:r>
            <a:r>
              <a:rPr lang="en-US" sz="3000" i="0" u="none" strike="noStrike" cap="none" dirty="0" smtClean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 smtClean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unsupported operand type(s) for -: '</a:t>
            </a: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and '</a:t>
            </a: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apple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)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–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10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90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Shape 522"/>
          <p:cNvSpPr txBox="1"/>
          <p:nvPr/>
        </p:nvSpPr>
        <p:spPr>
          <a:xfrm>
            <a:off x="832600" y="3383450"/>
            <a:ext cx="15316200" cy="5540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'From </a:t>
            </a:r>
            <a:r>
              <a:rPr lang="en-US" sz="28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  <a:r>
              <a:rPr lang="en-US" sz="28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.find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'@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sppos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.find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 '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sppos</a:t>
            </a:r>
            <a:r>
              <a:rPr lang="en-US" sz="28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host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sppos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host</a:t>
            </a:r>
            <a:r>
              <a:rPr lang="en-US" sz="280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23" name="Shape 523"/>
          <p:cNvSpPr txBox="1"/>
          <p:nvPr/>
        </p:nvSpPr>
        <p:spPr>
          <a:xfrm>
            <a:off x="1016000" y="2749550"/>
            <a:ext cx="14649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stephen.marquard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@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524" name="Shape 524"/>
          <p:cNvSpPr txBox="1"/>
          <p:nvPr/>
        </p:nvSpPr>
        <p:spPr>
          <a:xfrm>
            <a:off x="5599987" y="1764575"/>
            <a:ext cx="5373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21</a:t>
            </a:r>
          </a:p>
        </p:txBody>
      </p:sp>
      <p:sp>
        <p:nvSpPr>
          <p:cNvPr id="525" name="Shape 525"/>
          <p:cNvSpPr txBox="1"/>
          <p:nvPr/>
        </p:nvSpPr>
        <p:spPr>
          <a:xfrm>
            <a:off x="7917521" y="1816100"/>
            <a:ext cx="5373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31</a:t>
            </a:r>
          </a:p>
        </p:txBody>
      </p:sp>
      <p:cxnSp>
        <p:nvCxnSpPr>
          <p:cNvPr id="526" name="Shape 526"/>
          <p:cNvCxnSpPr/>
          <p:nvPr/>
        </p:nvCxnSpPr>
        <p:spPr>
          <a:xfrm rot="10800000">
            <a:off x="5859764" y="2395399"/>
            <a:ext cx="17700" cy="373199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27" name="Shape 527"/>
          <p:cNvCxnSpPr/>
          <p:nvPr/>
        </p:nvCxnSpPr>
        <p:spPr>
          <a:xfrm rot="10800000">
            <a:off x="8180110" y="2476361"/>
            <a:ext cx="16499" cy="373199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28" name="Shape 528"/>
          <p:cNvCxnSpPr/>
          <p:nvPr/>
        </p:nvCxnSpPr>
        <p:spPr>
          <a:xfrm rot="10800000" flipH="1">
            <a:off x="6116450" y="3362449"/>
            <a:ext cx="1877699" cy="17700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29" name="Shape 529"/>
          <p:cNvSpPr txBox="1"/>
          <p:nvPr/>
        </p:nvSpPr>
        <p:spPr>
          <a:xfrm>
            <a:off x="9182100" y="776149"/>
            <a:ext cx="6483800" cy="1700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Разбор и извлечение</a:t>
            </a:r>
            <a:endParaRPr lang="en-US" sz="64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530" name="Shape 5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02186" y="5241450"/>
            <a:ext cx="2186099" cy="2324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47644" y="833718"/>
            <a:ext cx="13360712" cy="1706182"/>
          </a:xfrm>
        </p:spPr>
        <p:txBody>
          <a:bodyPr/>
          <a:lstStyle/>
          <a:p>
            <a:r>
              <a:rPr lang="ru-RU" sz="7600" dirty="0" smtClean="0">
                <a:solidFill>
                  <a:srgbClr val="FFD966"/>
                </a:solidFill>
              </a:rPr>
              <a:t>Два вида строк</a:t>
            </a:r>
            <a:endParaRPr lang="en-US" sz="7600" dirty="0">
              <a:solidFill>
                <a:srgbClr val="FFD96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19694" y="2723853"/>
            <a:ext cx="628418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40FF"/>
                </a:solidFill>
                <a:latin typeface="Courier" charset="0"/>
                <a:ea typeface="Courier" charset="0"/>
                <a:cs typeface="Courier" charset="0"/>
              </a:rPr>
              <a:t>Python </a:t>
            </a:r>
            <a:r>
              <a:rPr lang="en-US" sz="3200" dirty="0" smtClean="0">
                <a:solidFill>
                  <a:srgbClr val="FF40FF"/>
                </a:solidFill>
                <a:latin typeface="Courier" charset="0"/>
                <a:ea typeface="Courier" charset="0"/>
                <a:cs typeface="Courier" charset="0"/>
              </a:rPr>
              <a:t>3.5.1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x = '이광춘</a:t>
            </a:r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type(x)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&lt;</a:t>
            </a:r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class '</a:t>
            </a:r>
            <a:r>
              <a:rPr lang="en-US" sz="3200" dirty="0" err="1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str</a:t>
            </a:r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'&gt;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x = </a:t>
            </a:r>
            <a:r>
              <a:rPr lang="en-US" sz="3200" dirty="0" err="1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u'이광춘</a:t>
            </a:r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type(x)</a:t>
            </a:r>
          </a:p>
          <a:p>
            <a:r>
              <a:rPr lang="en-US" sz="3200" dirty="0" smtClean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&lt;</a:t>
            </a:r>
            <a:r>
              <a:rPr lang="en-US" sz="3200" dirty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class '</a:t>
            </a:r>
            <a:r>
              <a:rPr lang="en-US" sz="3200" dirty="0" err="1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str</a:t>
            </a:r>
            <a:r>
              <a:rPr lang="en-US" sz="3200" dirty="0" smtClean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'&gt;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</a:t>
            </a:r>
            <a:endParaRPr lang="en-US" sz="3200" dirty="0">
              <a:solidFill>
                <a:schemeClr val="bg1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27137" y="2723853"/>
            <a:ext cx="636016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40FF"/>
                </a:solidFill>
                <a:latin typeface="Courier" charset="0"/>
                <a:ea typeface="Courier" charset="0"/>
                <a:cs typeface="Courier" charset="0"/>
              </a:rPr>
              <a:t>Python 2.7.10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x = '이광춘</a:t>
            </a:r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type(x</a:t>
            </a:r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&lt;</a:t>
            </a:r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type '</a:t>
            </a:r>
            <a:r>
              <a:rPr lang="en-US" sz="3200" dirty="0" err="1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str</a:t>
            </a:r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'&gt;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x = </a:t>
            </a:r>
            <a:r>
              <a:rPr lang="en-US" sz="3200" dirty="0" err="1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u'이광춘</a:t>
            </a:r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type(x</a:t>
            </a:r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sz="3200" dirty="0" smtClean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&lt;</a:t>
            </a:r>
            <a:r>
              <a:rPr lang="en-US" sz="3200" dirty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type '</a:t>
            </a:r>
            <a:r>
              <a:rPr lang="en-US" sz="3200" dirty="0" err="1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unicode</a:t>
            </a:r>
            <a:r>
              <a:rPr lang="en-US" sz="3200" dirty="0" smtClean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'&gt;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</a:t>
            </a:r>
            <a:endParaRPr lang="en-US" sz="3200" dirty="0">
              <a:solidFill>
                <a:schemeClr val="bg1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22613" y="7366599"/>
            <a:ext cx="10210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00FA00"/>
                </a:solidFill>
              </a:rPr>
              <a:t>В Пайтон 3 все строки </a:t>
            </a:r>
            <a:r>
              <a:rPr lang="ru-RU" sz="3600" dirty="0">
                <a:solidFill>
                  <a:srgbClr val="00FA00"/>
                </a:solidFill>
              </a:rPr>
              <a:t>—</a:t>
            </a:r>
            <a:r>
              <a:rPr lang="ru-RU" sz="3600" dirty="0" smtClean="0">
                <a:solidFill>
                  <a:srgbClr val="00FA00"/>
                </a:solidFill>
              </a:rPr>
              <a:t> последовательность Юникод-символов</a:t>
            </a:r>
            <a:endParaRPr lang="en-US" sz="3600" dirty="0">
              <a:solidFill>
                <a:srgbClr val="00FA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621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Shape 535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13151715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Резюме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36" name="Shape 536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60071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Строковой тип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Чтение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/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Преобразование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Индексация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[]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Срез строки </a:t>
            </a:r>
            <a:r>
              <a:rPr lang="en-US" sz="3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[</a:t>
            </a:r>
            <a:r>
              <a:rPr lang="en-US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  <a:r>
              <a:rPr lang="en-US" sz="3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:4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]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Перебор элементов строки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/>
            </a:r>
            <a:b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 помощью</a:t>
            </a:r>
            <a: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</a:t>
            </a:r>
            <a:r>
              <a:rPr lang="en-U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while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Объединение строк с </a:t>
            </a:r>
          </a:p>
          <a:p>
            <a:pPr marL="356489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None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помощью </a:t>
            </a:r>
            <a:r>
              <a:rPr lang="en-US" sz="3600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+</a:t>
            </a:r>
            <a:endParaRPr lang="en-US" sz="3600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37" name="Shape 537"/>
          <p:cNvSpPr txBox="1">
            <a:spLocks noGrp="1"/>
          </p:cNvSpPr>
          <p:nvPr>
            <p:ph type="body" idx="4294967295"/>
          </p:nvPr>
        </p:nvSpPr>
        <p:spPr>
          <a:xfrm>
            <a:off x="9110663" y="2655720"/>
            <a:ext cx="5977037" cy="562768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Операции со строками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Библиотека операций со строками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Сравнение строк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Поиск внутри строк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Замена текста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Удаление пробелов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Shape 54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ru-RU" sz="3600" dirty="0"/>
              <a:t>Авторы </a:t>
            </a:r>
            <a:r>
              <a:rPr lang="en-US" sz="3600" dirty="0"/>
              <a:t> / </a:t>
            </a:r>
            <a:r>
              <a:rPr lang="ru-RU" sz="3600" dirty="0"/>
              <a:t>Благодарности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543" name="Shape 543"/>
          <p:cNvSpPr txBox="1"/>
          <p:nvPr/>
        </p:nvSpPr>
        <p:spPr>
          <a:xfrm>
            <a:off x="1155700" y="2208255"/>
            <a:ext cx="6797699" cy="5690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ru-RU" sz="1800" dirty="0">
                <a:solidFill>
                  <a:srgbClr val="FFFFFF"/>
                </a:solidFill>
              </a:rPr>
              <a:t>Авторские права на эти слайды принадлежат  Чарльзу Р. Северансу (</a:t>
            </a:r>
            <a:r>
              <a:rPr lang="ru-RU" sz="1800" u="sng" dirty="0">
                <a:solidFill>
                  <a:srgbClr val="FFFF00"/>
                </a:solidFill>
                <a:hlinkClick r:id="rId3"/>
              </a:rPr>
              <a:t>www.dr-chuck.com</a:t>
            </a:r>
            <a:r>
              <a:rPr lang="ru-RU" sz="1800" dirty="0">
                <a:solidFill>
                  <a:srgbClr val="FFFFFF"/>
                </a:solidFill>
              </a:rPr>
              <a:t>) , 2010 г., Школа Информации Мичиганского Университета  и доступны по лицензии </a:t>
            </a:r>
            <a:r>
              <a:rPr lang="ru-RU" sz="1800" dirty="0" err="1">
                <a:solidFill>
                  <a:srgbClr val="FFFFFF"/>
                </a:solidFill>
              </a:rPr>
              <a:t>Creative</a:t>
            </a:r>
            <a:r>
              <a:rPr lang="ru-RU" sz="1800" dirty="0">
                <a:solidFill>
                  <a:srgbClr val="FFFFFF"/>
                </a:solidFill>
              </a:rPr>
              <a:t> </a:t>
            </a:r>
            <a:r>
              <a:rPr lang="ru-RU" sz="1800" dirty="0" err="1">
                <a:solidFill>
                  <a:srgbClr val="FFFFFF"/>
                </a:solidFill>
              </a:rPr>
              <a:t>Commons</a:t>
            </a:r>
            <a:r>
              <a:rPr lang="ru-RU" sz="1800" dirty="0">
                <a:solidFill>
                  <a:srgbClr val="FFFFFF"/>
                </a:solidFill>
              </a:rPr>
              <a:t> </a:t>
            </a:r>
            <a:r>
              <a:rPr lang="ru-RU" sz="1800" dirty="0" err="1">
                <a:solidFill>
                  <a:srgbClr val="FFFFFF"/>
                </a:solidFill>
              </a:rPr>
              <a:t>Attribution</a:t>
            </a:r>
            <a:r>
              <a:rPr lang="ru-RU" sz="1800" dirty="0">
                <a:solidFill>
                  <a:srgbClr val="FFFFFF"/>
                </a:solidFill>
              </a:rPr>
              <a:t> 4.0 </a:t>
            </a:r>
            <a:r>
              <a:rPr lang="ru-RU" sz="1800" dirty="0" err="1">
                <a:solidFill>
                  <a:srgbClr val="FFFFFF"/>
                </a:solidFill>
              </a:rPr>
              <a:t>License</a:t>
            </a:r>
            <a:r>
              <a:rPr lang="ru-RU" sz="1800" dirty="0">
                <a:solidFill>
                  <a:srgbClr val="FFFFFF"/>
                </a:solidFill>
              </a:rPr>
              <a:t>. Пожалуйста, сохраняйте этот слайд во всех копиях этого документа, в соответствии с требованиями Лицензии. Если вы внесли изменения, добавьте свое имя или организацию в список участников на этой странице.</a:t>
            </a:r>
          </a:p>
          <a:p>
            <a:pPr lvl="0"/>
            <a:endParaRPr lang="ru-RU" sz="1800" dirty="0">
              <a:solidFill>
                <a:srgbClr val="FFFFFF"/>
              </a:solidFill>
            </a:endParaRPr>
          </a:p>
          <a:p>
            <a:pPr lvl="0"/>
            <a:r>
              <a:rPr lang="ru-RU" sz="1800" dirty="0">
                <a:solidFill>
                  <a:srgbClr val="FFFFFF"/>
                </a:solidFill>
              </a:rPr>
              <a:t>Исходная разработка:  Чарльз Северанс, Школа Информации Мичиганского </a:t>
            </a:r>
            <a:r>
              <a:rPr lang="ru-RU" sz="1800" dirty="0" smtClean="0">
                <a:solidFill>
                  <a:srgbClr val="FFFFFF"/>
                </a:solidFill>
              </a:rPr>
              <a:t>Университета</a:t>
            </a:r>
            <a:r>
              <a:rPr lang="en-US" sz="1800" dirty="0" smtClean="0">
                <a:solidFill>
                  <a:srgbClr val="FFFFFF"/>
                </a:solidFill>
              </a:rPr>
              <a:t>.</a:t>
            </a:r>
          </a:p>
          <a:p>
            <a:pPr lvl="0"/>
            <a:endParaRPr lang="en-US" sz="1800" dirty="0">
              <a:solidFill>
                <a:srgbClr val="FFFFFF"/>
              </a:solidFill>
            </a:endParaRPr>
          </a:p>
          <a:p>
            <a:r>
              <a:rPr lang="ru-RU" sz="1800">
                <a:solidFill>
                  <a:srgbClr val="FFFFFF"/>
                </a:solidFill>
              </a:rPr>
              <a:t>Перевод выполнила Фомкина Виолетта.</a:t>
            </a:r>
          </a:p>
          <a:p>
            <a:pPr lvl="0"/>
            <a:endParaRPr lang="ru-RU" sz="1800" dirty="0">
              <a:solidFill>
                <a:srgbClr val="FFFFFF"/>
              </a:solidFill>
            </a:endParaRPr>
          </a:p>
          <a:p>
            <a:pPr lvl="0"/>
            <a:endParaRPr lang="ru-RU" sz="1800" dirty="0">
              <a:solidFill>
                <a:srgbClr val="FFFFFF"/>
              </a:solidFill>
            </a:endParaRPr>
          </a:p>
          <a:p>
            <a:pPr lvl="0">
              <a:buClr>
                <a:schemeClr val="dk2"/>
              </a:buClr>
              <a:buSzPct val="61111"/>
            </a:pPr>
            <a:r>
              <a:rPr lang="ru-RU" sz="1800" dirty="0">
                <a:solidFill>
                  <a:schemeClr val="lt1"/>
                </a:solidFill>
              </a:rPr>
              <a:t>… Добавьте сюда новых авторов и переводчиков</a:t>
            </a:r>
          </a:p>
          <a:p>
            <a:pPr lvl="0"/>
            <a:endParaRPr lang="ru-RU" sz="1800" dirty="0">
              <a:solidFill>
                <a:srgbClr val="FFFFFF"/>
              </a:solidFill>
            </a:endParaRPr>
          </a:p>
        </p:txBody>
      </p:sp>
      <p:pic>
        <p:nvPicPr>
          <p:cNvPr id="544" name="Shape 54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7900" y="977618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5" name="Shape 54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897687" y="1155818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6" name="Shape 546"/>
          <p:cNvSpPr txBox="1"/>
          <p:nvPr/>
        </p:nvSpPr>
        <p:spPr>
          <a:xfrm>
            <a:off x="8704400" y="2208255"/>
            <a:ext cx="6797699" cy="5690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...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xfrm>
            <a:off x="3028950" y="833718"/>
            <a:ext cx="12058750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Заглянем внутрь строки</a:t>
            </a:r>
            <a:endParaRPr lang="en-US" sz="64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8802688" cy="60261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ru-RU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можем добраться до любого отдельного символа внутри строки, указав в </a:t>
            </a:r>
            <a:r>
              <a:rPr lang="ru-RU" sz="33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квадратных скобках </a:t>
            </a:r>
            <a:r>
              <a:rPr lang="ru-RU" sz="3300" u="none" strike="noStrike" cap="none" dirty="0" smtClean="0">
                <a:latin typeface="Arial" charset="0"/>
                <a:ea typeface="Arial" charset="0"/>
                <a:cs typeface="Arial" charset="0"/>
                <a:sym typeface="Cabin"/>
              </a:rPr>
              <a:t>индекс этого символа</a:t>
            </a:r>
            <a:endParaRPr lang="en-US" sz="3300" u="none" strike="noStrike" cap="none" dirty="0"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ru-RU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Значение индекса должно быть целым числом и начинаться с нуля</a:t>
            </a:r>
            <a:endParaRPr lang="en-US" sz="33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ru-RU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Значение индекса также может быть выражением, которое можно вычислить</a:t>
            </a:r>
            <a:endParaRPr lang="en-US" sz="33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9" name="Shape 229"/>
          <p:cNvSpPr txBox="1"/>
          <p:nvPr/>
        </p:nvSpPr>
        <p:spPr>
          <a:xfrm>
            <a:off x="10867921" y="4517526"/>
            <a:ext cx="4878899" cy="37883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-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</a:p>
        </p:txBody>
      </p:sp>
      <p:pic>
        <p:nvPicPr>
          <p:cNvPr id="230" name="Shape 2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4050" y="908000"/>
            <a:ext cx="2489200" cy="1663317"/>
          </a:xfrm>
          <a:prstGeom prst="rect">
            <a:avLst/>
          </a:prstGeom>
          <a:noFill/>
          <a:ln>
            <a:noFill/>
          </a:ln>
        </p:spPr>
      </p:pic>
      <p:sp>
        <p:nvSpPr>
          <p:cNvPr id="231" name="Shape 231"/>
          <p:cNvSpPr txBox="1"/>
          <p:nvPr/>
        </p:nvSpPr>
        <p:spPr>
          <a:xfrm>
            <a:off x="105664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232" name="Shape 232"/>
          <p:cNvSpPr txBox="1"/>
          <p:nvPr/>
        </p:nvSpPr>
        <p:spPr>
          <a:xfrm>
            <a:off x="105664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</p:txBody>
      </p:sp>
      <p:sp>
        <p:nvSpPr>
          <p:cNvPr id="233" name="Shape 233"/>
          <p:cNvSpPr txBox="1"/>
          <p:nvPr/>
        </p:nvSpPr>
        <p:spPr>
          <a:xfrm>
            <a:off x="113157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113157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235" name="Shape 235"/>
          <p:cNvSpPr txBox="1"/>
          <p:nvPr/>
        </p:nvSpPr>
        <p:spPr>
          <a:xfrm>
            <a:off x="120904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x="120904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237" name="Shape 237"/>
          <p:cNvSpPr txBox="1"/>
          <p:nvPr/>
        </p:nvSpPr>
        <p:spPr>
          <a:xfrm>
            <a:off x="128397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238" name="Shape 238"/>
          <p:cNvSpPr txBox="1"/>
          <p:nvPr/>
        </p:nvSpPr>
        <p:spPr>
          <a:xfrm>
            <a:off x="128397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239" name="Shape 239"/>
          <p:cNvSpPr txBox="1"/>
          <p:nvPr/>
        </p:nvSpPr>
        <p:spPr>
          <a:xfrm>
            <a:off x="135636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240" name="Shape 240"/>
          <p:cNvSpPr txBox="1"/>
          <p:nvPr/>
        </p:nvSpPr>
        <p:spPr>
          <a:xfrm>
            <a:off x="135636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241" name="Shape 241"/>
          <p:cNvSpPr txBox="1"/>
          <p:nvPr/>
        </p:nvSpPr>
        <p:spPr>
          <a:xfrm>
            <a:off x="143129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242" name="Shape 242"/>
          <p:cNvSpPr txBox="1"/>
          <p:nvPr/>
        </p:nvSpPr>
        <p:spPr>
          <a:xfrm>
            <a:off x="143129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Символ за пределами строки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883400" cy="55880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Пайтон вы получите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ошибку</a:t>
            </a:r>
            <a:r>
              <a:rPr lang="ru-RU" sz="3600" u="none" strike="noStrike" cap="none" dirty="0" smtClean="0">
                <a:latin typeface="Arial" charset="0"/>
                <a:ea typeface="Arial" charset="0"/>
                <a:cs typeface="Arial" charset="0"/>
                <a:sym typeface="Cabin"/>
              </a:rPr>
              <a:t>, попытавшись</a:t>
            </a:r>
            <a:r>
              <a:rPr lang="en-US" sz="3600" u="none" strike="noStrike" cap="none" dirty="0" smtClean="0"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latin typeface="Arial" charset="0"/>
                <a:ea typeface="Arial" charset="0"/>
                <a:cs typeface="Arial" charset="0"/>
                <a:sym typeface="Cabin"/>
              </a:rPr>
              <a:t>добраться до элемента за пределами конца строки (несуществующий индекс)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ru-RU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Будьте внимательны при построении значений индексов и срезов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9" name="Shape 249"/>
          <p:cNvSpPr txBox="1"/>
          <p:nvPr/>
        </p:nvSpPr>
        <p:spPr>
          <a:xfrm>
            <a:off x="8759825" y="3239110"/>
            <a:ext cx="6845400" cy="3746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zot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abc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zot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</a:t>
            </a:r>
            <a:r>
              <a:rPr lang="en-US" sz="3000" i="0" u="none" strike="noStrike" cap="none" dirty="0" smtClean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 smtClean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IndexError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string index out of range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7" name="Shape 232"/>
          <p:cNvSpPr txBox="1"/>
          <p:nvPr/>
        </p:nvSpPr>
        <p:spPr>
          <a:xfrm>
            <a:off x="9601200" y="6985510"/>
            <a:ext cx="5162550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индекс вне диапазона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" name="Прямая со стрелкой 3"/>
          <p:cNvCxnSpPr>
            <a:stCxn id="7" idx="0"/>
          </p:cNvCxnSpPr>
          <p:nvPr/>
        </p:nvCxnSpPr>
        <p:spPr>
          <a:xfrm flipH="1" flipV="1">
            <a:off x="11906250" y="6096000"/>
            <a:ext cx="276225" cy="88951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 строки есть длина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7386041" cy="46084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ru-RU" sz="4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Встроенная функция</a:t>
            </a:r>
            <a:r>
              <a:rPr lang="en-US" sz="4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000" u="none" strike="noStrike" cap="none" dirty="0" err="1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ru-RU" sz="40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en-US" sz="4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4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позволяет нам узнать длину строки</a:t>
            </a:r>
            <a:endParaRPr lang="en-US" sz="4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6" name="Shape 256"/>
          <p:cNvSpPr txBox="1"/>
          <p:nvPr/>
        </p:nvSpPr>
        <p:spPr>
          <a:xfrm>
            <a:off x="9947700" y="5551475"/>
            <a:ext cx="6308099" cy="1660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))</a:t>
            </a:r>
            <a:endParaRPr lang="en-US" sz="3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</a:p>
        </p:txBody>
      </p:sp>
      <p:sp>
        <p:nvSpPr>
          <p:cNvPr id="257" name="Shape 257"/>
          <p:cNvSpPr txBox="1"/>
          <p:nvPr/>
        </p:nvSpPr>
        <p:spPr>
          <a:xfrm>
            <a:off x="103759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103759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111252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111252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118999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118999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126492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264" name="Shape 264"/>
          <p:cNvSpPr txBox="1"/>
          <p:nvPr/>
        </p:nvSpPr>
        <p:spPr>
          <a:xfrm>
            <a:off x="126492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265" name="Shape 265"/>
          <p:cNvSpPr txBox="1"/>
          <p:nvPr/>
        </p:nvSpPr>
        <p:spPr>
          <a:xfrm>
            <a:off x="133731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133731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267" name="Shape 267"/>
          <p:cNvSpPr txBox="1"/>
          <p:nvPr/>
        </p:nvSpPr>
        <p:spPr>
          <a:xfrm>
            <a:off x="141224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268" name="Shape 268"/>
          <p:cNvSpPr txBox="1"/>
          <p:nvPr/>
        </p:nvSpPr>
        <p:spPr>
          <a:xfrm>
            <a:off x="141224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rgbClr val="FF00FF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 </a:t>
            </a:r>
            <a:r>
              <a:rPr lang="en-US" sz="7600" u="none" strike="noStrike" cap="none" dirty="0" err="1" smtClean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ru-RU" sz="7600" u="none" strike="noStrike" cap="none" dirty="0" smtClean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74" name="Shape 274"/>
          <p:cNvSpPr txBox="1"/>
          <p:nvPr/>
        </p:nvSpPr>
        <p:spPr>
          <a:xfrm>
            <a:off x="1200150" y="2539900"/>
            <a:ext cx="56451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</a:p>
        </p:txBody>
      </p:sp>
      <p:sp>
        <p:nvSpPr>
          <p:cNvPr id="275" name="Shape 275"/>
          <p:cNvSpPr txBox="1"/>
          <p:nvPr/>
        </p:nvSpPr>
        <p:spPr>
          <a:xfrm>
            <a:off x="6845300" y="5168900"/>
            <a:ext cx="2819400" cy="2819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ru-RU" sz="5400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54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</a:t>
            </a:r>
            <a:r>
              <a:rPr lang="ru-RU" sz="54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ункция</a:t>
            </a:r>
          </a:p>
          <a:p>
            <a:pPr algn="ctr">
              <a:buClr>
                <a:schemeClr val="lt1"/>
              </a:buClr>
              <a:buSzPct val="25000"/>
            </a:pPr>
            <a:r>
              <a:rPr lang="en-US" sz="5400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en-US" sz="5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5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276" name="Shape 276"/>
          <p:cNvCxnSpPr/>
          <p:nvPr/>
        </p:nvCxnSpPr>
        <p:spPr>
          <a:xfrm flipH="1">
            <a:off x="5299074" y="66230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77" name="Shape 277"/>
          <p:cNvSpPr txBox="1"/>
          <p:nvPr/>
        </p:nvSpPr>
        <p:spPr>
          <a:xfrm>
            <a:off x="3208336" y="6069012"/>
            <a:ext cx="1820862" cy="11080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'banana'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ru-RU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строка</a:t>
            </a:r>
            <a:r>
              <a:rPr lang="en-US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78" name="Shape 278"/>
          <p:cNvSpPr txBox="1"/>
          <p:nvPr/>
        </p:nvSpPr>
        <p:spPr>
          <a:xfrm>
            <a:off x="11442699" y="6000750"/>
            <a:ext cx="2359025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число</a:t>
            </a:r>
            <a:r>
              <a:rPr lang="en-US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279" name="Shape 279"/>
          <p:cNvCxnSpPr/>
          <p:nvPr/>
        </p:nvCxnSpPr>
        <p:spPr>
          <a:xfrm flipH="1">
            <a:off x="9680574" y="65722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80" name="Shape 280"/>
          <p:cNvSpPr txBox="1"/>
          <p:nvPr/>
        </p:nvSpPr>
        <p:spPr>
          <a:xfrm>
            <a:off x="9829800" y="2171700"/>
            <a:ext cx="6115049" cy="3505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3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</a:t>
            </a: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представляет собой некий </a:t>
            </a:r>
            <a:r>
              <a:rPr lang="ru-RU" sz="33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сохраненный код</a:t>
            </a:r>
            <a:r>
              <a:rPr lang="ru-RU" sz="3300" u="none" strike="noStrike" cap="none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который мы используем.</a:t>
            </a: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 принимает </a:t>
            </a:r>
            <a:r>
              <a:rPr lang="ru-RU" sz="33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входные данные</a:t>
            </a: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 возвращает </a:t>
            </a:r>
            <a:r>
              <a:rPr lang="ru-RU" sz="33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вывод/результат</a:t>
            </a: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  <a:endParaRPr lang="en-US" sz="33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rgbClr val="FF00FF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 </a:t>
            </a:r>
            <a:r>
              <a:rPr lang="en-US" sz="7600" dirty="0" err="1" smtClean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ru-RU" sz="7600" dirty="0" smtClean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75" name="Shape 275"/>
          <p:cNvSpPr txBox="1"/>
          <p:nvPr/>
        </p:nvSpPr>
        <p:spPr>
          <a:xfrm>
            <a:off x="6845300" y="5168900"/>
            <a:ext cx="2819400" cy="2819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y: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4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blah</a:t>
            </a:r>
          </a:p>
        </p:txBody>
      </p:sp>
      <p:cxnSp>
        <p:nvCxnSpPr>
          <p:cNvPr id="276" name="Shape 276"/>
          <p:cNvCxnSpPr/>
          <p:nvPr/>
        </p:nvCxnSpPr>
        <p:spPr>
          <a:xfrm flipH="1">
            <a:off x="5299074" y="66230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77" name="Shape 277"/>
          <p:cNvSpPr txBox="1"/>
          <p:nvPr/>
        </p:nvSpPr>
        <p:spPr>
          <a:xfrm>
            <a:off x="3208336" y="6069012"/>
            <a:ext cx="1820862" cy="11080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'banana'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ru-RU" sz="3600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строка</a:t>
            </a:r>
            <a:r>
              <a:rPr lang="en-US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78" name="Shape 278"/>
          <p:cNvSpPr txBox="1"/>
          <p:nvPr/>
        </p:nvSpPr>
        <p:spPr>
          <a:xfrm>
            <a:off x="11442699" y="6000750"/>
            <a:ext cx="2359025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число</a:t>
            </a:r>
            <a:r>
              <a:rPr lang="en-US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279" name="Shape 279"/>
          <p:cNvCxnSpPr/>
          <p:nvPr/>
        </p:nvCxnSpPr>
        <p:spPr>
          <a:xfrm flipH="1">
            <a:off x="9680574" y="65722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11" name="Shape 274"/>
          <p:cNvSpPr txBox="1"/>
          <p:nvPr/>
        </p:nvSpPr>
        <p:spPr>
          <a:xfrm>
            <a:off x="1200150" y="2539900"/>
            <a:ext cx="56451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</a:p>
        </p:txBody>
      </p:sp>
      <p:sp>
        <p:nvSpPr>
          <p:cNvPr id="12" name="Shape 280"/>
          <p:cNvSpPr txBox="1"/>
          <p:nvPr/>
        </p:nvSpPr>
        <p:spPr>
          <a:xfrm>
            <a:off x="9829800" y="2171700"/>
            <a:ext cx="6115049" cy="3505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3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</a:t>
            </a: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представляет собой некий </a:t>
            </a:r>
            <a:r>
              <a:rPr lang="ru-RU" sz="33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сохраненный код</a:t>
            </a:r>
            <a:r>
              <a:rPr lang="ru-RU" sz="3300" u="none" strike="noStrike" cap="none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который мы используем.</a:t>
            </a: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 принимает </a:t>
            </a:r>
            <a:r>
              <a:rPr lang="ru-RU" sz="33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входные данные</a:t>
            </a: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 возвращает </a:t>
            </a:r>
            <a:r>
              <a:rPr lang="ru-RU" sz="33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вывод/результат</a:t>
            </a:r>
            <a:r>
              <a:rPr lang="en-U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  <a:endParaRPr lang="en-US" sz="33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527196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ru-RU" sz="58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Пошаговый перебор элементов строки</a:t>
            </a:r>
            <a:endParaRPr lang="en-US" sz="5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9" name="Shape 299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5949949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Используя оператор </a:t>
            </a:r>
            <a:r>
              <a:rPr lang="en-US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while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переменную цикла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 функцию </a:t>
            </a:r>
            <a:r>
              <a:rPr lang="en-US" sz="3600" u="none" strike="noStrike" cap="none" dirty="0" err="1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ru-RU" sz="36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можем создать цикл для доступа к каждой </a:t>
            </a:r>
            <a:r>
              <a:rPr lang="ru-RU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отдельной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букве в строке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00" name="Shape 300"/>
          <p:cNvSpPr txBox="1"/>
          <p:nvPr/>
        </p:nvSpPr>
        <p:spPr>
          <a:xfrm>
            <a:off x="8239813" y="3690900"/>
            <a:ext cx="59453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 =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&lt;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</a:p>
        </p:txBody>
      </p:sp>
      <p:sp>
        <p:nvSpPr>
          <p:cNvPr id="301" name="Shape 301"/>
          <p:cNvSpPr txBox="1"/>
          <p:nvPr/>
        </p:nvSpPr>
        <p:spPr>
          <a:xfrm>
            <a:off x="14728825" y="3740150"/>
            <a:ext cx="698400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 b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 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 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 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 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 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7407</TotalTime>
  <Words>2081</Words>
  <Application>Microsoft Office PowerPoint</Application>
  <PresentationFormat>Произвольный</PresentationFormat>
  <Paragraphs>448</Paragraphs>
  <Slides>33</Slides>
  <Notes>31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Title &amp; Subtitle</vt:lpstr>
      <vt:lpstr>Строки</vt:lpstr>
      <vt:lpstr>Строковый тип данных</vt:lpstr>
      <vt:lpstr>Чтение и преобразование</vt:lpstr>
      <vt:lpstr>Заглянем внутрь строки</vt:lpstr>
      <vt:lpstr>Символ за пределами строки</vt:lpstr>
      <vt:lpstr>У строки есть длина</vt:lpstr>
      <vt:lpstr>Функция len()</vt:lpstr>
      <vt:lpstr>Функция len()</vt:lpstr>
      <vt:lpstr>Пошаговый перебор элементов строки</vt:lpstr>
      <vt:lpstr>Пошаговый перебор элементов строки</vt:lpstr>
      <vt:lpstr>Пошаговый перебор элементов строки</vt:lpstr>
      <vt:lpstr>Перебор и подсчет элементов</vt:lpstr>
      <vt:lpstr>Присмотримся к оператору in</vt:lpstr>
      <vt:lpstr>Презентация PowerPoint</vt:lpstr>
      <vt:lpstr>Ещё операции со строками</vt:lpstr>
      <vt:lpstr>Срез строки</vt:lpstr>
      <vt:lpstr>Срез строки</vt:lpstr>
      <vt:lpstr>Объединение строк</vt:lpstr>
      <vt:lpstr>Использование оператора in в качестве логического оператора</vt:lpstr>
      <vt:lpstr>Сравнение строк</vt:lpstr>
      <vt:lpstr>Библиотека для обработки строк</vt:lpstr>
      <vt:lpstr>Презентация PowerPoint</vt:lpstr>
      <vt:lpstr>Презентация PowerPoint</vt:lpstr>
      <vt:lpstr>Библиотека для обработки строк</vt:lpstr>
      <vt:lpstr>Поиск строки</vt:lpstr>
      <vt:lpstr>Преобразование в ЗАГЛАВНЫЕ буквы</vt:lpstr>
      <vt:lpstr>Поиск и замена</vt:lpstr>
      <vt:lpstr>Удаление пробелов</vt:lpstr>
      <vt:lpstr>Презентация PowerPoint</vt:lpstr>
      <vt:lpstr>Презентация PowerPoint</vt:lpstr>
      <vt:lpstr>Два вида строк</vt:lpstr>
      <vt:lpstr>Резюме</vt:lpstr>
      <vt:lpstr>Авторы  / Благодарности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Strings</dc:title>
  <cp:lastModifiedBy>Vita</cp:lastModifiedBy>
  <cp:revision>208</cp:revision>
  <dcterms:modified xsi:type="dcterms:W3CDTF">2021-05-07T18:31:18Z</dcterms:modified>
</cp:coreProperties>
</file>