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FF00FF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5"/>
    <p:restoredTop sz="94485"/>
  </p:normalViewPr>
  <p:slideViewPr>
    <p:cSldViewPr snapToGrid="0" snapToObjects="1">
      <p:cViewPr>
        <p:scale>
          <a:sx n="57" d="100"/>
          <a:sy n="57" d="100"/>
        </p:scale>
        <p:origin x="-618" y="216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23340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dk2"/>
                </a:solidFill>
              </a:rPr>
              <a:t>Заметка</a:t>
            </a:r>
            <a:r>
              <a:rPr lang="ru-RU" baseline="0" dirty="0" smtClean="0">
                <a:solidFill>
                  <a:schemeClr val="dk2"/>
                </a:solidFill>
              </a:rPr>
              <a:t> от Чарльза</a:t>
            </a:r>
            <a:r>
              <a:rPr lang="ru-RU" dirty="0" smtClean="0">
                <a:solidFill>
                  <a:schemeClr val="dk2"/>
                </a:solidFill>
              </a:rPr>
              <a:t>. При использовании этих материалов, вы можете удалить логотип университета</a:t>
            </a:r>
            <a:r>
              <a:rPr lang="ru-RU" baseline="0" dirty="0" smtClean="0">
                <a:solidFill>
                  <a:schemeClr val="dk2"/>
                </a:solidFill>
              </a:rPr>
              <a:t> и заменить его собственным</a:t>
            </a:r>
            <a:r>
              <a:rPr lang="ru-RU" dirty="0" smtClean="0">
                <a:solidFill>
                  <a:schemeClr val="dk2"/>
                </a:solidFill>
              </a:rPr>
              <a:t>, но,</a:t>
            </a:r>
            <a:r>
              <a:rPr lang="ru-RU" baseline="0" dirty="0" smtClean="0">
                <a:solidFill>
                  <a:schemeClr val="dk2"/>
                </a:solidFill>
              </a:rPr>
              <a:t> пожалуйста, сохраните </a:t>
            </a:r>
            <a:r>
              <a:rPr lang="ru-RU" dirty="0" smtClean="0">
                <a:solidFill>
                  <a:schemeClr val="dk2"/>
                </a:solidFill>
              </a:rPr>
              <a:t>CC-BY логотип</a:t>
            </a:r>
            <a:r>
              <a:rPr lang="ru-RU" baseline="0" dirty="0" smtClean="0">
                <a:solidFill>
                  <a:schemeClr val="dk2"/>
                </a:solidFill>
              </a:rPr>
              <a:t> на первой странице, а также на последней странице  - «Благодарности».</a:t>
            </a:r>
            <a:endParaRPr lang="ru-RU" dirty="0" smtClean="0"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0614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630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420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1185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4570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3923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62196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7098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98933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6846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8022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30058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15513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4879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0093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2654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6643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2492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1660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1057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9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909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151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Bullets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3600"/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824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08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01" r:id="rId2"/>
    <p:sldLayoutId id="2147483704" r:id="rId3"/>
    <p:sldLayoutId id="214748370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200" b="0" i="0" u="none" strike="noStrike" cap="none">
          <a:solidFill>
            <a:srgbClr val="FFFF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200" b="0" i="0" u="none" strike="noStrike" cap="none">
          <a:solidFill>
            <a:schemeClr val="bg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en.marquard@uct.ac.za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www.dr-chuck.co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4inf.com/code/mbox-short.tx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Чтение файлов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4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Глава</a:t>
            </a:r>
            <a:r>
              <a:rPr lang="en-US" sz="4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3996400" y="7077663"/>
            <a:ext cx="79670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Пайтон для всех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</a:t>
            </a:r>
            <a:endParaRPr lang="en-US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744575" y="7327262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3300" y="7149062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Работа с файлом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1155700" y="2695025"/>
            <a:ext cx="13932000" cy="1225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Текстовый файл содержит символ </a:t>
            </a:r>
            <a:r>
              <a:rPr lang="ru-RU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перевода строки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конце каждой строки: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2" name="Shape 282"/>
          <p:cNvSpPr txBox="1"/>
          <p:nvPr/>
        </p:nvSpPr>
        <p:spPr>
          <a:xfrm>
            <a:off x="1851475" y="3937000"/>
            <a:ext cx="130109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Return-Path: &lt;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postmaster@collab.sakaiproject.org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Date: Sat, 5 Jan 2008 09:12:18 -0500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To: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source@collab.sakaiproject.org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24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Subject: [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sakai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]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svn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commit: r39772 - content/branches/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en-US" sz="24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http://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source.sakaiproject.org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viewsvn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/?view=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rev&amp;rev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=39772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24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800" dirty="0" smtClean="0">
                <a:solidFill>
                  <a:srgbClr val="FFD966"/>
                </a:solidFill>
              </a:rPr>
              <a:t>Чтение файлов в Пайтон</a:t>
            </a:r>
            <a:endParaRPr lang="en-US" sz="78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839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508159" y="789708"/>
            <a:ext cx="15239683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5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Дескриптор файла как последовательность</a:t>
            </a:r>
            <a:endParaRPr lang="en-US" sz="5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8121304" cy="590873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58394">
              <a:spcBef>
                <a:spcPts val="0"/>
              </a:spcBef>
              <a:buSzPct val="100000"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Дескриптор файла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открытый для чтения, можно рассматривать как </a:t>
            </a:r>
            <a:r>
              <a:rPr lang="ru-RU" sz="30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последовательность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строк, где каждая строка файла </a:t>
            </a:r>
            <a:r>
              <a:rPr lang="ru-RU" sz="3000" dirty="0"/>
              <a:t>—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строка в последовательности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можем использовать оператор </a:t>
            </a:r>
            <a:r>
              <a:rPr lang="en-US" sz="30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ru-RU" sz="3000" u="none" strike="noStrike" cap="none" dirty="0" smtClean="0">
                <a:latin typeface="Arial" charset="0"/>
                <a:ea typeface="Arial" charset="0"/>
                <a:cs typeface="Arial" charset="0"/>
                <a:sym typeface="Cabin"/>
              </a:rPr>
              <a:t>, чтобы</a:t>
            </a:r>
            <a:r>
              <a:rPr lang="en-US" sz="30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последовательно </a:t>
            </a:r>
            <a:r>
              <a:rPr lang="ru-RU" sz="3000" u="none" strike="noStrike" cap="none" dirty="0" smtClean="0">
                <a:latin typeface="Arial" charset="0"/>
                <a:ea typeface="Arial" charset="0"/>
                <a:cs typeface="Arial" charset="0"/>
                <a:sym typeface="Cabin"/>
              </a:rPr>
              <a:t>перебирать строки</a:t>
            </a:r>
            <a:endParaRPr lang="en-US" sz="3000" u="none" strike="noStrike" cap="none" dirty="0"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358394">
              <a:buSzPct val="100000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Помните: </a:t>
            </a:r>
            <a:r>
              <a:rPr lang="ru-RU" sz="30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последовательность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dirty="0"/>
              <a:t>—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это упорядоченный набор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9" name="Shape 289"/>
          <p:cNvSpPr txBox="1"/>
          <p:nvPr/>
        </p:nvSpPr>
        <p:spPr>
          <a:xfrm>
            <a:off x="10058400" y="3490925"/>
            <a:ext cx="5763174" cy="2728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xfile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cheese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xfile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cheese</a:t>
            </a:r>
            <a:r>
              <a:rPr lang="en-US" sz="34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4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Подсчет строк в файле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873875" cy="478720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Открываем </a:t>
            </a:r>
            <a:r>
              <a:rPr lang="ru-RU" sz="34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файл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режиме «только для чтения»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Используем цикл с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чтобы прочесть каждую строку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ru-RU" sz="34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Подсчитываем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строки и выводим количество строк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6" name="Shape 296"/>
          <p:cNvSpPr txBox="1"/>
          <p:nvPr/>
        </p:nvSpPr>
        <p:spPr>
          <a:xfrm>
            <a:off x="8845300" y="2819350"/>
            <a:ext cx="6931200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Всего строк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:', 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python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open.py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Всего строк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132045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Чтение файла 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*</a:t>
            </a: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целиком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*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1155699" y="2603500"/>
            <a:ext cx="5926745" cy="334567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3909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можем </a:t>
            </a:r>
            <a:r>
              <a:rPr lang="ru-RU" sz="34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прочитать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весь файл 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всё содержимое и переводы строк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</a:t>
            </a:r>
            <a:r>
              <a:rPr lang="ru-RU" sz="34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одну строку</a:t>
            </a:r>
            <a:endParaRPr lang="en-US" sz="34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3" name="Shape 303"/>
          <p:cNvSpPr txBox="1"/>
          <p:nvPr/>
        </p:nvSpPr>
        <p:spPr>
          <a:xfrm>
            <a:off x="8362603" y="2671475"/>
            <a:ext cx="7367871" cy="3464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.read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94626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[:20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по файлу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1155700" y="2892894"/>
            <a:ext cx="6116638" cy="289071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3909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 помощью оператора </a:t>
            </a:r>
            <a:r>
              <a:rPr lang="en-US" sz="34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</a:t>
            </a:r>
            <a:r>
              <a:rPr lang="ru-RU" sz="3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внутри цикла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можно выводить только строки, соответствующие определённым критериям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0" name="Shape 310"/>
          <p:cNvSpPr txBox="1"/>
          <p:nvPr/>
        </p:nvSpPr>
        <p:spPr>
          <a:xfrm>
            <a:off x="8049525" y="3161700"/>
            <a:ext cx="7276200" cy="2444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8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247638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Ой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6" name="Shape 316"/>
          <p:cNvSpPr txBox="1"/>
          <p:nvPr/>
        </p:nvSpPr>
        <p:spPr>
          <a:xfrm>
            <a:off x="1246825" y="3253025"/>
            <a:ext cx="5270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здесь делают все эти пустые строки?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7" name="Shape 317"/>
          <p:cNvSpPr txBox="1"/>
          <p:nvPr/>
        </p:nvSpPr>
        <p:spPr>
          <a:xfrm>
            <a:off x="7594600" y="2895600"/>
            <a:ext cx="8128000" cy="4524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louis@media.berkeley.edu</a:t>
            </a:r>
            <a:endParaRPr lang="en-US"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zqian@umich.edu</a:t>
            </a:r>
            <a:endParaRPr lang="en-US"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rjlowe@iupui.edu</a:t>
            </a:r>
            <a:endParaRPr lang="en-US"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1155699" y="4073236"/>
            <a:ext cx="5976621" cy="42326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ru-RU" sz="3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конце каждой строки файла находится</a:t>
            </a:r>
            <a:r>
              <a:rPr lang="en-US" sz="3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символ перевода строки</a:t>
            </a:r>
            <a:endParaRPr lang="en-US" sz="34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ru-RU" sz="3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</a:t>
            </a:r>
            <a:r>
              <a:rPr lang="ru-RU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добавляет</a:t>
            </a:r>
            <a:r>
              <a:rPr lang="en-US" sz="3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символ перевода строки</a:t>
            </a:r>
            <a:r>
              <a:rPr lang="en-US" sz="3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 каждой строке</a:t>
            </a:r>
            <a:endParaRPr lang="en-US" sz="34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3" name="Shape 323"/>
          <p:cNvSpPr txBox="1"/>
          <p:nvPr/>
        </p:nvSpPr>
        <p:spPr>
          <a:xfrm>
            <a:off x="1292225" y="2813050"/>
            <a:ext cx="5270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здесь делают все эти пустые строки?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4" name="Shape 324"/>
          <p:cNvSpPr txBox="1"/>
          <p:nvPr/>
        </p:nvSpPr>
        <p:spPr>
          <a:xfrm>
            <a:off x="8246225" y="2900800"/>
            <a:ext cx="7461100" cy="5078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louis@media.berkeley.edu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zqian@umich.edu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rjlowe@iupui.edu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</p:txBody>
      </p:sp>
      <p:sp>
        <p:nvSpPr>
          <p:cNvPr id="7" name="Shape 31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247638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Ой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по файлу </a:t>
            </a:r>
            <a:r>
              <a:rPr lang="en-US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исправленный</a:t>
            </a:r>
            <a:r>
              <a:rPr lang="en-US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6508635" cy="527916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можем удалить пробелы с правой стороны строки, используя </a:t>
            </a:r>
            <a:r>
              <a:rPr lang="en-US" sz="3400" u="none" strike="noStrike" cap="none" dirty="0" err="1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rstrip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из библиотеки работы со строками</a:t>
            </a:r>
          </a:p>
          <a:p>
            <a:pPr marL="457200" lvl="0" indent="-444500">
              <a:spcAft>
                <a:spcPts val="1000"/>
              </a:spcAft>
              <a:buSzPct val="100000"/>
            </a:pPr>
            <a:r>
              <a:rPr lang="ru-RU" sz="3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Строка, содержащая символ перевода строки, </a:t>
            </a:r>
            <a:r>
              <a:rPr lang="ru-RU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считается «пустым пространством» и </a:t>
            </a:r>
            <a:r>
              <a:rPr lang="ru-RU" sz="34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удаляется</a:t>
            </a:r>
            <a:endParaRPr lang="en-US" sz="3400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2" name="Shape 332"/>
          <p:cNvSpPr txBox="1"/>
          <p:nvPr/>
        </p:nvSpPr>
        <p:spPr>
          <a:xfrm>
            <a:off x="8744989" y="2783500"/>
            <a:ext cx="6342610" cy="229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33" name="Shape 333"/>
          <p:cNvSpPr txBox="1"/>
          <p:nvPr/>
        </p:nvSpPr>
        <p:spPr>
          <a:xfrm>
            <a:off x="8744989" y="5391750"/>
            <a:ext cx="7085536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stephen.marquard@uct.ac.za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louis@media.berkeley.edu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zqian@umich.edu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rjlowe@iupui.edu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Пропуск с использованием </a:t>
            </a:r>
            <a:r>
              <a:rPr lang="en-US" sz="64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  <a:endParaRPr lang="en-US" sz="64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1155700" y="3237425"/>
            <a:ext cx="4942803" cy="312361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Если нужно, мы можем пропустить строку, используя оператор 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0" name="Shape 340"/>
          <p:cNvSpPr txBox="1"/>
          <p:nvPr/>
        </p:nvSpPr>
        <p:spPr>
          <a:xfrm>
            <a:off x="6857027" y="3253850"/>
            <a:ext cx="88601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4724400" y="847898"/>
            <a:ext cx="3454499" cy="6923362"/>
          </a:xfrm>
          <a:prstGeom prst="rect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Программное</a:t>
            </a:r>
            <a:r>
              <a:rPr lang="ru-RU" sz="2800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обеспечение</a:t>
            </a:r>
            <a:endParaRPr lang="ru-RU" sz="2800" u="none" strike="noStrike" cap="none" dirty="0" smtClean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3" name="Shape 213"/>
          <p:cNvSpPr txBox="1"/>
          <p:nvPr/>
        </p:nvSpPr>
        <p:spPr>
          <a:xfrm>
            <a:off x="1460500" y="2030961"/>
            <a:ext cx="2184300" cy="2184300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Устройства ввода и вывода</a:t>
            </a:r>
            <a:endParaRPr lang="en-US" sz="32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4" name="Shape 214"/>
          <p:cNvSpPr txBox="1"/>
          <p:nvPr/>
        </p:nvSpPr>
        <p:spPr>
          <a:xfrm>
            <a:off x="5081782" y="2132561"/>
            <a:ext cx="2739735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Центральный процессор</a:t>
            </a:r>
            <a:endParaRPr lang="en-US" sz="32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5" name="Shape 215"/>
          <p:cNvSpPr txBox="1"/>
          <p:nvPr/>
        </p:nvSpPr>
        <p:spPr>
          <a:xfrm>
            <a:off x="5359400" y="516786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endParaRPr lang="ru-RU" sz="3200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Основная </a:t>
            </a:r>
            <a:r>
              <a:rPr lang="ru-RU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память</a:t>
            </a:r>
            <a:endParaRPr lang="en-US" sz="32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6" name="Shape 216"/>
          <p:cNvSpPr txBox="1"/>
          <p:nvPr/>
        </p:nvSpPr>
        <p:spPr>
          <a:xfrm>
            <a:off x="9893300" y="3339061"/>
            <a:ext cx="2184300" cy="2184300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Вторичная память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17" name="Shape 217"/>
          <p:cNvCxnSpPr/>
          <p:nvPr/>
        </p:nvCxnSpPr>
        <p:spPr>
          <a:xfrm flipH="1">
            <a:off x="3659048" y="3158086"/>
            <a:ext cx="1058999" cy="1739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stealth" w="med" len="med"/>
          </a:ln>
        </p:spPr>
      </p:cxnSp>
      <p:cxnSp>
        <p:nvCxnSpPr>
          <p:cNvPr id="218" name="Shape 218"/>
          <p:cNvCxnSpPr/>
          <p:nvPr/>
        </p:nvCxnSpPr>
        <p:spPr>
          <a:xfrm rot="10800000">
            <a:off x="6019800" y="4142185"/>
            <a:ext cx="0" cy="97170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>
            <a:off x="6973886" y="4159798"/>
            <a:ext cx="0" cy="91920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0" name="Shape 220"/>
          <p:cNvCxnSpPr/>
          <p:nvPr/>
        </p:nvCxnSpPr>
        <p:spPr>
          <a:xfrm flipH="1">
            <a:off x="8283575" y="3781973"/>
            <a:ext cx="1562099" cy="1739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8248650" y="4786861"/>
            <a:ext cx="1579499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2" name="Shape 222"/>
          <p:cNvSpPr txBox="1"/>
          <p:nvPr/>
        </p:nvSpPr>
        <p:spPr>
          <a:xfrm>
            <a:off x="10385425" y="722861"/>
            <a:ext cx="50520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Пора найти Данные, с которыми можно поработать!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7810499" y="1078461"/>
            <a:ext cx="2017649" cy="1269899"/>
          </a:xfrm>
          <a:prstGeom prst="wedgeEllipseCallout">
            <a:avLst>
              <a:gd name="adj1" fmla="val -58116"/>
              <a:gd name="adj2" fmla="val 69473"/>
            </a:avLst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ru-RU" sz="2600" u="none" strike="noStrike" cap="none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дальше</a:t>
            </a:r>
            <a:r>
              <a:rPr lang="en-US" sz="2600" u="none" strike="noStrike" cap="none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2600" u="none" strike="noStrike" cap="none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224" name="Shape 2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10211" y="5409161"/>
            <a:ext cx="457200" cy="649199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Shape 225"/>
          <p:cNvSpPr/>
          <p:nvPr/>
        </p:nvSpPr>
        <p:spPr>
          <a:xfrm>
            <a:off x="6299200" y="4177311"/>
            <a:ext cx="2768700" cy="1269899"/>
          </a:xfrm>
          <a:prstGeom prst="wedgeEllipseCallout">
            <a:avLst>
              <a:gd name="adj1" fmla="val -16423"/>
              <a:gd name="adj2" fmla="val 86316"/>
            </a:avLst>
          </a:prstGeom>
          <a:solidFill>
            <a:schemeClr val="accent3">
              <a:lumMod val="75000"/>
            </a:schemeClr>
          </a:solidFill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x &lt; 3: print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9334500" y="6139411"/>
            <a:ext cx="4927500" cy="16509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 stephen.marquard@uct.ac.za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Return-Path: &lt;postmaster@collab.sakaiproject.org&gt;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Date: Sat, 5 Jan 2008 09:12:18 -0500To: source@collab.sakaiproject.orgFrom: stephen.marquard@uct.ac.zaSubject: [sakai] svn commit: r39772 - content/branches/Details: http://source.sakaiproject.org/viewsvn/?view=rev&amp;rev=39772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sp>
        <p:nvSpPr>
          <p:cNvPr id="227" name="Shape 227"/>
          <p:cNvSpPr/>
          <p:nvPr/>
        </p:nvSpPr>
        <p:spPr>
          <a:xfrm>
            <a:off x="12192000" y="2792961"/>
            <a:ext cx="1955699" cy="1003199"/>
          </a:xfrm>
          <a:prstGeom prst="wedgeEllipseCallout">
            <a:avLst>
              <a:gd name="adj1" fmla="val -56870"/>
              <a:gd name="adj2" fmla="val 111090"/>
            </a:avLst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ru-RU" sz="2600" dirty="0" smtClean="0">
                <a:latin typeface="Arial" charset="0"/>
                <a:ea typeface="Arial" charset="0"/>
                <a:cs typeface="Arial" charset="0"/>
                <a:sym typeface="Cabin"/>
              </a:rPr>
              <a:t>Файлы - это мы</a:t>
            </a:r>
            <a:endParaRPr lang="en-US" sz="2600" u="none" strike="noStrike" cap="none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Используем</a:t>
            </a:r>
            <a:r>
              <a:rPr lang="en-US" sz="5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5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ru-RU" sz="5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чтобы выбрать </a:t>
            </a:r>
            <a:r>
              <a:rPr lang="ru-RU" sz="58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строки</a:t>
            </a:r>
            <a:endParaRPr lang="en-US" sz="58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1412674" y="2820874"/>
            <a:ext cx="6584169" cy="253252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можем поискать подстроку 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(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in)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любой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строке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(line)</a:t>
            </a:r>
            <a:r>
              <a:rPr lang="ru-RU" sz="3600" u="none" strike="noStrike" cap="none" dirty="0" smtClean="0">
                <a:latin typeface="Arial" charset="0"/>
                <a:ea typeface="Arial" charset="0"/>
                <a:cs typeface="Arial" charset="0"/>
                <a:sym typeface="Cabin"/>
              </a:rPr>
              <a:t>, используя соответствующий критерий поиска</a:t>
            </a:r>
            <a:endParaRPr lang="en-US" sz="3600" u="none" strike="noStrike" cap="none" dirty="0"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8" name="Shape 348"/>
          <p:cNvSpPr txBox="1"/>
          <p:nvPr/>
        </p:nvSpPr>
        <p:spPr>
          <a:xfrm>
            <a:off x="8547100" y="2516175"/>
            <a:ext cx="6947100" cy="26550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'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9" name="Shape 349"/>
          <p:cNvSpPr txBox="1"/>
          <p:nvPr/>
        </p:nvSpPr>
        <p:spPr>
          <a:xfrm>
            <a:off x="1412675" y="5606277"/>
            <a:ext cx="13932000" cy="24144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X-Authentication-Warning: set sender to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using –f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sng" strike="noStrike" cap="none" dirty="0">
                <a:solidFill>
                  <a:schemeClr val="hlink"/>
                </a:solidFill>
                <a:latin typeface="Courier"/>
                <a:ea typeface="Courier"/>
                <a:cs typeface="Courier"/>
                <a:sym typeface="Courier New"/>
                <a:hlinkClick r:id="rId3"/>
              </a:rPr>
              <a:t>stephen.marquard@uct.ac.za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Author: </a:t>
            </a:r>
            <a:r>
              <a:rPr lang="en-US" sz="2400" i="0" u="sng" strike="noStrike" cap="none" dirty="0">
                <a:solidFill>
                  <a:schemeClr val="hlink"/>
                </a:solidFill>
                <a:latin typeface="Courier"/>
                <a:ea typeface="Courier"/>
                <a:cs typeface="Courier"/>
                <a:sym typeface="Courier New"/>
                <a:hlinkClick r:id="rId3"/>
              </a:rPr>
              <a:t>stephen.marquard@uct.ac.za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david.horwitz@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Fri Jan  4 07:02:32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X-Authentication-Warning: set sender to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david.horwitz@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using -f...</a:t>
            </a:r>
          </a:p>
        </p:txBody>
      </p:sp>
      <p:cxnSp>
        <p:nvCxnSpPr>
          <p:cNvPr id="350" name="Shape 350"/>
          <p:cNvCxnSpPr/>
          <p:nvPr/>
        </p:nvCxnSpPr>
        <p:spPr>
          <a:xfrm>
            <a:off x="11995718" y="4500618"/>
            <a:ext cx="755095" cy="1300737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10545756" y="1196478"/>
            <a:ext cx="5100737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58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Запрос имени файла</a:t>
            </a:r>
            <a:endParaRPr lang="en-US" sz="5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6" name="Shape 356"/>
          <p:cNvSpPr txBox="1"/>
          <p:nvPr/>
        </p:nvSpPr>
        <p:spPr>
          <a:xfrm>
            <a:off x="800975" y="773101"/>
            <a:ext cx="10186113" cy="3398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24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Введите имя файла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('Subject:')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Найдено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‘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строк, содержащих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subject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в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4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57" name="Shape 357"/>
          <p:cNvSpPr txBox="1"/>
          <p:nvPr/>
        </p:nvSpPr>
        <p:spPr>
          <a:xfrm>
            <a:off x="7059611" y="4843463"/>
            <a:ext cx="8643899" cy="355239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Введите имя файла</a:t>
            </a:r>
            <a:r>
              <a:rPr lang="en-US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Найдено </a:t>
            </a:r>
            <a:r>
              <a:rPr lang="en-US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1797 </a:t>
            </a:r>
            <a:r>
              <a:rPr lang="ru-RU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строк, содержащих </a:t>
            </a:r>
            <a:r>
              <a:rPr lang="en-US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subject</a:t>
            </a:r>
            <a:r>
              <a:rPr lang="ru-RU" sz="32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</a:t>
            </a:r>
            <a:r>
              <a:rPr lang="en-US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mbox.txt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>
              <a:buClr>
                <a:srgbClr val="FF00FF"/>
              </a:buClr>
              <a:buSzPct val="25000"/>
            </a:pPr>
            <a:r>
              <a:rPr lang="ru-RU" sz="32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Введите имя </a:t>
            </a:r>
            <a:r>
              <a:rPr lang="ru-RU" sz="3200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файла</a:t>
            </a:r>
            <a:r>
              <a:rPr lang="en-US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mbox-short.txt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ru-RU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Найдено </a:t>
            </a:r>
            <a:r>
              <a:rPr lang="en-US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27 </a:t>
            </a:r>
            <a:r>
              <a:rPr lang="ru-RU" sz="32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строк, содержащих </a:t>
            </a:r>
            <a:r>
              <a:rPr lang="en-US" sz="3200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subject</a:t>
            </a:r>
            <a:r>
              <a:rPr lang="ru-RU" sz="3200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</a:t>
            </a:r>
            <a:r>
              <a:rPr lang="en-US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mbox-short.txt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58" name="Shape 358"/>
          <p:cNvCxnSpPr/>
          <p:nvPr/>
        </p:nvCxnSpPr>
        <p:spPr>
          <a:xfrm>
            <a:off x="8061023" y="1465955"/>
            <a:ext cx="1744675" cy="414224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9" name="Shape 359"/>
          <p:cNvCxnSpPr/>
          <p:nvPr/>
        </p:nvCxnSpPr>
        <p:spPr>
          <a:xfrm flipV="1">
            <a:off x="12485716" y="3296164"/>
            <a:ext cx="1246909" cy="1547299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633015" y="1661246"/>
            <a:ext cx="4167586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5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Неверное имя файла</a:t>
            </a:r>
            <a:endParaRPr lang="en-US" sz="5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5" name="Shape 365"/>
          <p:cNvSpPr txBox="1"/>
          <p:nvPr/>
        </p:nvSpPr>
        <p:spPr>
          <a:xfrm>
            <a:off x="5580938" y="887400"/>
            <a:ext cx="10205700" cy="47358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Введите имя файла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Неверное имя файла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:', </a:t>
            </a:r>
            <a:r>
              <a:rPr lang="en-US" sz="24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quit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24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('Subject:')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‘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Найдено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‘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строк, содержащих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subject </a:t>
            </a:r>
            <a:r>
              <a:rPr lang="ru-RU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4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6" name="Shape 366"/>
          <p:cNvSpPr txBox="1"/>
          <p:nvPr/>
        </p:nvSpPr>
        <p:spPr>
          <a:xfrm>
            <a:off x="633014" y="5988297"/>
            <a:ext cx="9325633" cy="261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28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Введите имя файла</a:t>
            </a:r>
            <a:r>
              <a:rPr lang="en-US" sz="28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en-US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28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Найдено </a:t>
            </a:r>
            <a:r>
              <a:rPr lang="en-US" sz="28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1797 </a:t>
            </a:r>
            <a:r>
              <a:rPr lang="ru-RU" sz="28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строк, содержащих </a:t>
            </a:r>
            <a:r>
              <a:rPr lang="en-US" sz="28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subject</a:t>
            </a:r>
            <a:r>
              <a:rPr lang="ru-RU" sz="28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в</a:t>
            </a:r>
            <a:r>
              <a:rPr lang="en-US" sz="28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mbox.txt</a:t>
            </a:r>
            <a:endParaRPr lang="en-US" sz="28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>
              <a:buClr>
                <a:srgbClr val="FF00FF"/>
              </a:buClr>
              <a:buSzPct val="25000"/>
            </a:pPr>
            <a:r>
              <a:rPr lang="ru-RU" sz="28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Введите имя </a:t>
            </a:r>
            <a:r>
              <a:rPr lang="ru-RU" sz="2800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файла</a:t>
            </a:r>
            <a:r>
              <a:rPr lang="en-US" sz="28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en-US" sz="2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boo boo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28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Неверное имя файла</a:t>
            </a:r>
            <a:r>
              <a:rPr lang="en-US" sz="28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en-US" sz="28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8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boo boo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642975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605836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Вторичная память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Открытие файла, дескриптор файла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Структура файла, символ перевода строки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Построчное чтение файла с 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помощью цикла с </a:t>
            </a:r>
            <a:r>
              <a:rPr lang="en-U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строк в файле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Чтение имен файлов </a:t>
            </a:r>
          </a:p>
          <a:p>
            <a:pPr marL="685800" indent="-394462">
              <a:buSzPct val="100000"/>
            </a:pP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Неверное имя файла</a:t>
            </a:r>
            <a:endParaRPr lang="en-US" sz="30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endParaRPr lang="ru-RU" sz="30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ru-RU" sz="3600" dirty="0"/>
              <a:t>Авторы </a:t>
            </a:r>
            <a:r>
              <a:rPr lang="en-US" sz="3600" dirty="0"/>
              <a:t> / </a:t>
            </a:r>
            <a:r>
              <a:rPr lang="ru-RU" sz="3600" dirty="0"/>
              <a:t>Благодарности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79" name="Shape 379"/>
          <p:cNvSpPr txBox="1"/>
          <p:nvPr/>
        </p:nvSpPr>
        <p:spPr>
          <a:xfrm>
            <a:off x="1324001" y="2190334"/>
            <a:ext cx="6797699" cy="59249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1800" dirty="0">
                <a:solidFill>
                  <a:srgbClr val="FFFFFF"/>
                </a:solidFill>
              </a:rPr>
              <a:t>Авторские права на эти слайды принадлежат  Чарльзу Р. Северансу (</a:t>
            </a:r>
            <a:r>
              <a:rPr lang="ru-RU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ru-RU" sz="1800" dirty="0">
                <a:solidFill>
                  <a:srgbClr val="FFFFFF"/>
                </a:solidFill>
              </a:rPr>
              <a:t>) , 2010 г., Школа Информации Мичиганского Университета  и доступны по лицензии </a:t>
            </a:r>
            <a:r>
              <a:rPr lang="ru-RU" sz="1800" dirty="0" err="1">
                <a:solidFill>
                  <a:srgbClr val="FFFFFF"/>
                </a:solidFill>
              </a:rPr>
              <a:t>Creative</a:t>
            </a:r>
            <a:r>
              <a:rPr lang="ru-RU" sz="1800" dirty="0">
                <a:solidFill>
                  <a:srgbClr val="FFFFFF"/>
                </a:solidFill>
              </a:rPr>
              <a:t> </a:t>
            </a:r>
            <a:r>
              <a:rPr lang="ru-RU" sz="1800" dirty="0" err="1">
                <a:solidFill>
                  <a:srgbClr val="FFFFFF"/>
                </a:solidFill>
              </a:rPr>
              <a:t>Commons</a:t>
            </a:r>
            <a:r>
              <a:rPr lang="ru-RU" sz="1800" dirty="0">
                <a:solidFill>
                  <a:srgbClr val="FFFFFF"/>
                </a:solidFill>
              </a:rPr>
              <a:t> </a:t>
            </a:r>
            <a:r>
              <a:rPr lang="ru-RU" sz="1800" dirty="0" err="1">
                <a:solidFill>
                  <a:srgbClr val="FFFFFF"/>
                </a:solidFill>
              </a:rPr>
              <a:t>Attribution</a:t>
            </a:r>
            <a:r>
              <a:rPr lang="ru-RU" sz="1800" dirty="0">
                <a:solidFill>
                  <a:srgbClr val="FFFFFF"/>
                </a:solidFill>
              </a:rPr>
              <a:t> 4.0 </a:t>
            </a:r>
            <a:r>
              <a:rPr lang="ru-RU" sz="1800" dirty="0" err="1">
                <a:solidFill>
                  <a:srgbClr val="FFFFFF"/>
                </a:solidFill>
              </a:rPr>
              <a:t>License</a:t>
            </a:r>
            <a:r>
              <a:rPr lang="ru-RU" sz="1800" dirty="0">
                <a:solidFill>
                  <a:srgbClr val="FFFFFF"/>
                </a:solidFill>
              </a:rPr>
              <a:t>. Пожалуйста, сохраняйте этот слайд во всех копиях этого документа, в соответствии с требованиями Лицензии. Если вы внесли изменения, добавьте свое имя или организацию в список участников на этой странице.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/>
            <a:r>
              <a:rPr lang="ru-RU" sz="1800" dirty="0">
                <a:solidFill>
                  <a:srgbClr val="FFFFFF"/>
                </a:solidFill>
              </a:rPr>
              <a:t>Исходная разработка:  Чарльз Северанс, Школа Информации Мичиганского </a:t>
            </a:r>
            <a:r>
              <a:rPr lang="ru-RU" sz="1800" dirty="0" smtClean="0">
                <a:solidFill>
                  <a:srgbClr val="FFFFFF"/>
                </a:solidFill>
              </a:rPr>
              <a:t>Университета</a:t>
            </a:r>
            <a:r>
              <a:rPr lang="en-US" sz="1800" dirty="0" smtClean="0">
                <a:solidFill>
                  <a:srgbClr val="FFFFFF"/>
                </a:solidFill>
              </a:rPr>
              <a:t>.</a:t>
            </a:r>
          </a:p>
          <a:p>
            <a:pPr lvl="0"/>
            <a:endParaRPr lang="en-US" sz="1800" dirty="0">
              <a:solidFill>
                <a:srgbClr val="FFFFFF"/>
              </a:solidFill>
            </a:endParaRPr>
          </a:p>
          <a:p>
            <a:r>
              <a:rPr lang="ru-RU" sz="1800">
                <a:solidFill>
                  <a:srgbClr val="FFFFFF"/>
                </a:solidFill>
              </a:rPr>
              <a:t>Перевод выполнила Фомкина Виолетта.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>
              <a:buClr>
                <a:schemeClr val="dk2"/>
              </a:buClr>
              <a:buSzPct val="61111"/>
            </a:pPr>
            <a:r>
              <a:rPr lang="ru-RU" sz="1800" dirty="0">
                <a:solidFill>
                  <a:schemeClr val="lt1"/>
                </a:solidFill>
              </a:rPr>
              <a:t>… Добавьте сюда новых авторов и переводчиков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</p:txBody>
      </p:sp>
      <p:pic>
        <p:nvPicPr>
          <p:cNvPr id="380" name="Shape 3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7900" y="977621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Shape 38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97687" y="1155821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2" name="Shape 382"/>
          <p:cNvSpPr txBox="1"/>
          <p:nvPr/>
        </p:nvSpPr>
        <p:spPr>
          <a:xfrm>
            <a:off x="8704400" y="2190334"/>
            <a:ext cx="6797699" cy="59249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Работа с файлом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10707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Текстовы</a:t>
            </a:r>
            <a:r>
              <a:rPr lang="ru-RU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й файл можно представить как последовательность строк: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1616049" y="3674225"/>
            <a:ext cx="128594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Return-Path: &lt;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postmaster@collab.sakaiproject.org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Date: Sat, 5 Jan 2008 09:12:18 -0500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To: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source@collab.sakaiproject.org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Subject: [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sakai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]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svn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commit: r39772 - content/branches/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4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en-US" sz="24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http://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source.sakaiproject.org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viewsvn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/?view=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rev&amp;rev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=39772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3116263" y="7194550"/>
            <a:ext cx="96029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</a:t>
            </a:r>
            <a:r>
              <a:rPr lang="en-US" sz="3000" u="sng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www.py4e.com/code/mbox-short.txt</a:t>
            </a:r>
            <a:endParaRPr lang="en-US" sz="30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Открытие файла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Прежде чем мы сможем прочитать содержимое файла, нужно сообщить Пайтону, с каким файлом мы собираемся работать и что будем с ним делать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 </a:t>
            </a:r>
            <a:r>
              <a:rPr lang="en-US" sz="3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служит для открытия файлов</a:t>
            </a:r>
          </a:p>
          <a:p>
            <a:pPr marL="749300" indent="-371094">
              <a:buSzPct val="100000"/>
            </a:pPr>
            <a:r>
              <a:rPr lang="ru-RU" dirty="0">
                <a:latin typeface="Arial" charset="0"/>
                <a:ea typeface="Arial" charset="0"/>
                <a:cs typeface="Arial" charset="0"/>
                <a:sym typeface="Cabin"/>
              </a:rPr>
              <a:t>Функция </a:t>
            </a:r>
            <a:r>
              <a:rPr lang="en-US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</a:t>
            </a:r>
            <a:r>
              <a:rPr lang="ru-RU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возвращает</a:t>
            </a:r>
            <a:r>
              <a:rPr lang="en-US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dirty="0">
                <a:solidFill>
                  <a:schemeClr val="lt1"/>
                </a:solidFill>
                <a:ea typeface="Arial" charset="0"/>
              </a:rPr>
              <a:t>«</a:t>
            </a:r>
            <a:r>
              <a:rPr lang="ru-RU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дескриптор файла</a:t>
            </a:r>
            <a:r>
              <a:rPr lang="ru-RU" dirty="0" smtClean="0">
                <a:solidFill>
                  <a:schemeClr val="lt1"/>
                </a:solidFill>
                <a:ea typeface="Arial" charset="0"/>
              </a:rPr>
              <a:t>» </a:t>
            </a:r>
            <a:r>
              <a:rPr lang="ru-RU" dirty="0" smtClean="0"/>
              <a:t>— это </a:t>
            </a:r>
            <a:r>
              <a:rPr lang="ru-RU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переменная</a:t>
            </a:r>
            <a:r>
              <a:rPr lang="ru-RU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используемая для операций с </a:t>
            </a:r>
            <a:r>
              <a:rPr lang="ru-RU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файлом</a:t>
            </a:r>
            <a:endParaRPr lang="ru-RU" sz="36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Аналогично операции </a:t>
            </a:r>
            <a:r>
              <a:rPr lang="en-US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Файл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-&gt;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Открыть</a:t>
            </a:r>
            <a:r>
              <a:rPr lang="en-US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текстовом редакторе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Использование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open()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1155700" y="3106015"/>
            <a:ext cx="12837675" cy="519988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1041400" lvl="1" indent="-371094">
              <a:buClr>
                <a:srgbClr val="FF7F00"/>
              </a:buClr>
              <a:buSzPct val="100000"/>
            </a:pPr>
            <a:r>
              <a:rPr lang="en-US" sz="3600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handle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 </a:t>
            </a:r>
            <a:r>
              <a:rPr lang="en-US" sz="36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filename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mode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600" u="none" strike="noStrike" cap="none" dirty="0" smtClean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041400" marR="0" lvl="1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</a:pP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возвращает дескриптор для управления файлом</a:t>
            </a:r>
            <a:endParaRPr lang="en-US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041400" lvl="1" indent="-371094">
              <a:buClr>
                <a:srgbClr val="00FFFF"/>
              </a:buClr>
              <a:buSzPct val="100000"/>
            </a:pPr>
            <a:r>
              <a:rPr lang="ru-RU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имя файла (</a:t>
            </a:r>
            <a:r>
              <a:rPr lang="en-US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filename</a:t>
            </a:r>
            <a:r>
              <a:rPr lang="ru-RU" sz="36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</a:t>
            </a:r>
            <a:r>
              <a:rPr lang="ru-RU" sz="3600" dirty="0" smtClean="0">
                <a:solidFill>
                  <a:srgbClr val="00FFFF"/>
                </a:solidFill>
              </a:rPr>
              <a:t>—</a:t>
            </a:r>
            <a:r>
              <a:rPr lang="ru-RU" sz="3600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это строка</a:t>
            </a:r>
            <a:endParaRPr lang="en-US" sz="36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041400" lvl="1" indent="-371094">
              <a:buClr>
                <a:srgbClr val="FFFF00"/>
              </a:buClr>
              <a:buSzPct val="100000"/>
            </a:pPr>
            <a:r>
              <a:rPr lang="ru-RU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указание режима (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mode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не является обязательным, но он должен быть 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'r'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если мы собираемся читать файл, и </a:t>
            </a:r>
            <a:r>
              <a:rPr lang="en-US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'w'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если собираемся записывать в файл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9998075" y="2874962"/>
            <a:ext cx="58292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fhand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', '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такое дескриптор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952500" y="2554275"/>
            <a:ext cx="14392275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&lt;_</a:t>
            </a:r>
            <a:r>
              <a:rPr lang="en-US" sz="28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io.TextIOWrapper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name=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mode='r' encoding='UTF-8'&gt;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pic>
        <p:nvPicPr>
          <p:cNvPr id="255" name="Shape 2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15276" y="4647657"/>
            <a:ext cx="7072312" cy="34623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168044" y="4971011"/>
            <a:ext cx="17472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00FFFF"/>
                </a:solidFill>
              </a:rPr>
              <a:t>Открыть</a:t>
            </a:r>
          </a:p>
          <a:p>
            <a:pPr algn="r"/>
            <a:r>
              <a:rPr lang="ru-RU" sz="2800" dirty="0" smtClean="0">
                <a:solidFill>
                  <a:srgbClr val="00FFFF"/>
                </a:solidFill>
              </a:rPr>
              <a:t>Читать</a:t>
            </a:r>
          </a:p>
          <a:p>
            <a:pPr algn="r"/>
            <a:r>
              <a:rPr lang="ru-RU" sz="2800" dirty="0" smtClean="0">
                <a:solidFill>
                  <a:srgbClr val="00FFFF"/>
                </a:solidFill>
              </a:rPr>
              <a:t>Писать</a:t>
            </a:r>
          </a:p>
          <a:p>
            <a:pPr algn="r"/>
            <a:r>
              <a:rPr lang="ru-RU" sz="2800" dirty="0" smtClean="0">
                <a:solidFill>
                  <a:srgbClr val="00FFFF"/>
                </a:solidFill>
              </a:rPr>
              <a:t>Закрыть</a:t>
            </a:r>
            <a:endParaRPr lang="ru-RU" sz="2800" dirty="0">
              <a:solidFill>
                <a:srgbClr val="00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15276" y="8246225"/>
            <a:ext cx="3075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Ваша программа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23828" y="4161826"/>
            <a:ext cx="2234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FF00"/>
                </a:solidFill>
              </a:rPr>
              <a:t>Дескриптор</a:t>
            </a:r>
            <a:endParaRPr lang="ru-RU" sz="28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Когда файлы отсутствуют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61" name="Shape 261"/>
          <p:cNvSpPr txBox="1"/>
          <p:nvPr/>
        </p:nvSpPr>
        <p:spPr>
          <a:xfrm>
            <a:off x="1422400" y="3076575"/>
            <a:ext cx="135339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stuff.txt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</a:t>
            </a: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File "&lt;</a:t>
            </a: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</a:t>
            </a: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FileNotFoundError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[</a:t>
            </a:r>
            <a:r>
              <a:rPr lang="en-US" sz="36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Errno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2]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No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such file or directory: '</a:t>
            </a:r>
            <a:r>
              <a:rPr lang="en-US" sz="3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stuff.txt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48698" y="6035040"/>
            <a:ext cx="6932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FFFF"/>
                </a:solidFill>
              </a:rPr>
              <a:t>Данный файл или каталог отсутствует</a:t>
            </a:r>
            <a:endParaRPr lang="ru-RU" sz="2800" dirty="0">
              <a:solidFill>
                <a:srgbClr val="00FFFF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 flipV="1">
            <a:off x="10041776" y="5569528"/>
            <a:ext cx="673329" cy="581890"/>
          </a:xfrm>
          <a:prstGeom prst="straightConnector1">
            <a:avLst/>
          </a:prstGeom>
          <a:ln w="317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Символ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7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перевода строки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4596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0"/>
              </a:spcBef>
              <a:buSzPct val="100000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Чтобы обозначить конец строки, используется специальный символ </a:t>
            </a:r>
            <a:r>
              <a:rPr lang="ru-RU" dirty="0"/>
              <a:t>—</a:t>
            </a:r>
            <a:r>
              <a:rPr lang="ru-RU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«</a:t>
            </a:r>
            <a:r>
              <a:rPr lang="ru-RU" sz="3600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перевод / разрыв строки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»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строках пишется </a:t>
            </a:r>
            <a:r>
              <a:rPr lang="en-US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\n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371094">
              <a:buClr>
                <a:srgbClr val="00FFFF"/>
              </a:buClr>
              <a:buSzPct val="100000"/>
            </a:pPr>
            <a:r>
              <a:rPr lang="ru-RU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Перевод строки (</a:t>
            </a:r>
            <a:r>
              <a:rPr lang="en-US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\n</a:t>
            </a:r>
            <a:r>
              <a:rPr lang="ru-RU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dirty="0"/>
              <a:t>—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это один символ, а не два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68" name="Shape 268"/>
          <p:cNvSpPr txBox="1"/>
          <p:nvPr/>
        </p:nvSpPr>
        <p:spPr>
          <a:xfrm>
            <a:off x="9294500" y="2748725"/>
            <a:ext cx="6691499" cy="5245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Привет,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Мир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!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30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Привет,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Мир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!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30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Привет,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Мир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!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Работа с файлом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1155700" y="2655721"/>
            <a:ext cx="13932000" cy="13335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lvl="0" indent="0">
              <a:spcBef>
                <a:spcPts val="0"/>
              </a:spcBef>
              <a:buSzPct val="100000"/>
              <a:buNone/>
            </a:pPr>
            <a:r>
              <a:rPr lang="ru-RU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Текстовый файл можно представить как последовательность </a:t>
            </a:r>
            <a:r>
              <a:rPr lang="ru-RU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строк:</a:t>
            </a:r>
            <a:endParaRPr lang="en-US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5" name="Shape 275"/>
          <p:cNvSpPr txBox="1"/>
          <p:nvPr/>
        </p:nvSpPr>
        <p:spPr>
          <a:xfrm>
            <a:off x="1851475" y="4219633"/>
            <a:ext cx="130109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Return-Path: &lt;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postmaster@collab.sakaiproject.org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Date: Sat, 5 Jan 2008 09:12:18 -0500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To: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source@collab.sakaiproject.org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Subject: [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sakai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]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svn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commit: r39772 - content/branches/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4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en-US" sz="24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http://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source.sakaiproject.org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viewsvn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/?view=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rev&amp;rev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=39772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1389</Words>
  <Application>Microsoft Office PowerPoint</Application>
  <PresentationFormat>Произвольный</PresentationFormat>
  <Paragraphs>235</Paragraphs>
  <Slides>24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Title &amp; Subtitle</vt:lpstr>
      <vt:lpstr>Чтение файлов</vt:lpstr>
      <vt:lpstr>Презентация PowerPoint</vt:lpstr>
      <vt:lpstr>Работа с файлом</vt:lpstr>
      <vt:lpstr>Открытие файла</vt:lpstr>
      <vt:lpstr>Использование open()</vt:lpstr>
      <vt:lpstr>Что такое дескриптор?</vt:lpstr>
      <vt:lpstr>Когда файлы отсутствуют</vt:lpstr>
      <vt:lpstr>Символ перевода строки</vt:lpstr>
      <vt:lpstr>Работа с файлом</vt:lpstr>
      <vt:lpstr>Работа с файлом</vt:lpstr>
      <vt:lpstr>Чтение файлов в Пайтон</vt:lpstr>
      <vt:lpstr>Дескриптор файла как последовательность</vt:lpstr>
      <vt:lpstr>Подсчет строк в файле</vt:lpstr>
      <vt:lpstr>Чтение файла *целиком*</vt:lpstr>
      <vt:lpstr>Поиск по файлу</vt:lpstr>
      <vt:lpstr>Ой!</vt:lpstr>
      <vt:lpstr>Ой!</vt:lpstr>
      <vt:lpstr>Поиск по файлу (исправленный)</vt:lpstr>
      <vt:lpstr>Пропуск с использованием continue</vt:lpstr>
      <vt:lpstr>Используем in, чтобы выбрать строки</vt:lpstr>
      <vt:lpstr>Запрос имени файла</vt:lpstr>
      <vt:lpstr>Неверное имя файла</vt:lpstr>
      <vt:lpstr>Резюме</vt:lpstr>
      <vt:lpstr>Авторы  / Благодарности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Files</dc:title>
  <cp:lastModifiedBy>Vita</cp:lastModifiedBy>
  <cp:revision>148</cp:revision>
  <dcterms:modified xsi:type="dcterms:W3CDTF">2021-05-07T18:31:28Z</dcterms:modified>
</cp:coreProperties>
</file>