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2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6"/>
    <a:srgbClr val="FFFC00"/>
    <a:srgbClr val="00FA0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7"/>
    <p:restoredTop sz="94485"/>
  </p:normalViewPr>
  <p:slideViewPr>
    <p:cSldViewPr snapToGrid="0" snapToObjects="1">
      <p:cViewPr>
        <p:scale>
          <a:sx n="57" d="100"/>
          <a:sy n="57" d="100"/>
        </p:scale>
        <p:origin x="-666" y="216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1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1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1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1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1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1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1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100" b="0" i="0" u="none" strike="noStrike" cap="none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8002612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solidFill>
                  <a:schemeClr val="dk2"/>
                </a:solidFill>
              </a:rPr>
              <a:t>Заметка</a:t>
            </a:r>
            <a:r>
              <a:rPr lang="ru-RU" baseline="0" dirty="0" smtClean="0">
                <a:solidFill>
                  <a:schemeClr val="dk2"/>
                </a:solidFill>
              </a:rPr>
              <a:t> от Чарльза</a:t>
            </a:r>
            <a:r>
              <a:rPr lang="ru-RU" dirty="0" smtClean="0">
                <a:solidFill>
                  <a:schemeClr val="dk2"/>
                </a:solidFill>
              </a:rPr>
              <a:t>. При использовании этих материалов, вы можете удалить логотип университета</a:t>
            </a:r>
            <a:r>
              <a:rPr lang="ru-RU" baseline="0" dirty="0" smtClean="0">
                <a:solidFill>
                  <a:schemeClr val="dk2"/>
                </a:solidFill>
              </a:rPr>
              <a:t> и заменить его собственным</a:t>
            </a:r>
            <a:r>
              <a:rPr lang="ru-RU" dirty="0" smtClean="0">
                <a:solidFill>
                  <a:schemeClr val="dk2"/>
                </a:solidFill>
              </a:rPr>
              <a:t>, но,</a:t>
            </a:r>
            <a:r>
              <a:rPr lang="ru-RU" baseline="0" dirty="0" smtClean="0">
                <a:solidFill>
                  <a:schemeClr val="dk2"/>
                </a:solidFill>
              </a:rPr>
              <a:t> пожалуйста, сохраните </a:t>
            </a:r>
            <a:r>
              <a:rPr lang="ru-RU" dirty="0" smtClean="0">
                <a:solidFill>
                  <a:schemeClr val="dk2"/>
                </a:solidFill>
              </a:rPr>
              <a:t>CC-BY логотип</a:t>
            </a:r>
            <a:r>
              <a:rPr lang="ru-RU" baseline="0" dirty="0" smtClean="0">
                <a:solidFill>
                  <a:schemeClr val="dk2"/>
                </a:solidFill>
              </a:rPr>
              <a:t> на первой странице, а также на последней странице  - «Благодарности».</a:t>
            </a:r>
            <a:endParaRPr lang="ru-RU" dirty="0" smtClean="0"/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911135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28" name="Shape 2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9657025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35" name="Shape 2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6737273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42" name="Shape 2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8017844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49" name="Shape 2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9246137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7910383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63" name="Shape 2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571516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</p:spTree>
    <p:extLst>
      <p:ext uri="{BB962C8B-B14F-4D97-AF65-F5344CB8AC3E}">
        <p14:creationId xmlns:p14="http://schemas.microsoft.com/office/powerpoint/2010/main" val="61249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535338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72179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85360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94694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8267840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859616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8686947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21" name="Shape 2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558730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pening 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000" b="0" i="0" u="none" strike="noStrike" cap="none">
                <a:solidFill>
                  <a:srgbClr val="FFF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 dirty="0"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932000" cy="175019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000" b="0" i="0" u="none" strike="noStrike" cap="none">
                <a:solidFill>
                  <a:srgbClr val="FFF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 dirty="0"/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57023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104900" marR="0" lvl="0" indent="-4572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 charset="0"/>
              <a:buChar char="•"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003300" marR="0" lvl="1" indent="-635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95400" marR="0" lvl="2" indent="-635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635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92300" marR="0" lvl="4" indent="-635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49500" marR="0" lvl="5" indent="-635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06700" marR="0" lvl="6" indent="-635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63900" marR="0" lvl="7" indent="-635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21100" marR="0" lvl="8" indent="-635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932000" cy="175019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000" b="0" i="0" u="none" strike="noStrike" cap="none">
                <a:solidFill>
                  <a:srgbClr val="FFF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31137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2371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81" r:id="rId2"/>
    <p:sldLayoutId id="2147483693" r:id="rId3"/>
    <p:sldLayoutId id="2147483694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6000" b="0" i="0" u="none" strike="noStrike" cap="none">
          <a:solidFill>
            <a:srgbClr val="FFFC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y4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hyperlink" Target="www.pythonlearn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python.org/moin/HowTo/Sorting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www.dr-chuck.com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png"/><Relationship Id="rId5" Type="http://schemas.openxmlformats.org/officeDocument/2006/relationships/image" Target="../media/image2.jpg"/><Relationship Id="rId4" Type="http://schemas.openxmlformats.org/officeDocument/2006/relationships/hyperlink" Target="http://open.umich.ed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Кортежи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4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Глава</a:t>
            </a:r>
            <a:r>
              <a:rPr lang="en-US" sz="4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</a:t>
            </a:r>
          </a:p>
        </p:txBody>
      </p:sp>
      <p:sp>
        <p:nvSpPr>
          <p:cNvPr id="167" name="Shape 167"/>
          <p:cNvSpPr txBox="1"/>
          <p:nvPr/>
        </p:nvSpPr>
        <p:spPr>
          <a:xfrm>
            <a:off x="3167825" y="7002457"/>
            <a:ext cx="9898499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3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Пайтон для всех</a:t>
            </a:r>
            <a:endParaRPr lang="en-US" sz="3200" u="none" strike="noStrike" cap="none" dirty="0" smtClean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www.py4e.com</a:t>
            </a:r>
            <a:endParaRPr lang="en-US" sz="3200" u="sng" strike="noStrike" cap="none" dirty="0">
              <a:solidFill>
                <a:schemeClr val="hlink"/>
              </a:solidFill>
              <a:latin typeface="Arial" charset="0"/>
              <a:ea typeface="Arial" charset="0"/>
              <a:cs typeface="Arial" charset="0"/>
              <a:sym typeface="Cabin"/>
              <a:hlinkClick r:id="rId4"/>
            </a:endParaRPr>
          </a:p>
        </p:txBody>
      </p:sp>
      <p:pic>
        <p:nvPicPr>
          <p:cNvPr id="168" name="Shape 16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574712" y="7170732"/>
            <a:ext cx="1968500" cy="668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Shape 16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5250" y="6976157"/>
            <a:ext cx="1024800" cy="102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Сортировка списков кортежей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1155700" y="2603499"/>
            <a:ext cx="13932000" cy="2734627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Подвергнув сортировке список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кортежей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мы можем получить отсортированную версию словаря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1104900" marR="0" lvl="0" indent="-609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Сначала сортируем словарь по ключу, используя метод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items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а затем применяем функцию </a:t>
            </a:r>
            <a:r>
              <a:rPr lang="en-US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sorted()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32" name="Shape 232"/>
          <p:cNvSpPr txBox="1"/>
          <p:nvPr/>
        </p:nvSpPr>
        <p:spPr>
          <a:xfrm>
            <a:off x="3537776" y="5338127"/>
            <a:ext cx="10781728" cy="3390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{'a':10, 'b':1, 'c':22}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000" i="0" u="none" strike="noStrike" cap="none" dirty="0" err="1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dict_items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([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'a', 10)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('c', 22)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('b', 1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])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sorted(</a:t>
            </a:r>
            <a:r>
              <a:rPr lang="en-US" sz="3000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000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  <a:r>
              <a:rPr lang="en-US" sz="3000" dirty="0" smtClean="0">
                <a:solidFill>
                  <a:srgbClr val="FFFC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C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'a', 10)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('b', 1)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('c', 22)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4172969" cy="1750191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Использование</a:t>
            </a:r>
            <a:r>
              <a:rPr lang="en-US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 dirty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sorted()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056" y="2781034"/>
            <a:ext cx="6924272" cy="4101905"/>
          </a:xfrm>
        </p:spPr>
        <p:txBody>
          <a:bodyPr/>
          <a:lstStyle/>
          <a:p>
            <a:pPr marL="647700" lvl="0" indent="0">
              <a:buNone/>
            </a:pPr>
            <a:r>
              <a:rPr lang="ru-RU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Можно сделать еще проще: используем встроенную функцию </a:t>
            </a:r>
            <a:r>
              <a:rPr lang="en-US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sorted</a:t>
            </a:r>
            <a:r>
              <a:rPr lang="ru-RU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ru-RU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которая</a:t>
            </a:r>
            <a:r>
              <a:rPr lang="en-US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принимает последовательность  в качестве параметра и возвращает отсортированную последовательность</a:t>
            </a:r>
            <a:endParaRPr lang="en-US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38" name="Shape 238"/>
          <p:cNvSpPr txBox="1"/>
          <p:nvPr/>
        </p:nvSpPr>
        <p:spPr>
          <a:xfrm>
            <a:off x="8329353" y="2139696"/>
            <a:ext cx="7540760" cy="571711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{'a':10, 'b':1, 'c':22}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sorted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('a', 10)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('b', 1)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('c', 22)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k, v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sorted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k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v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a 10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b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 22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title"/>
          </p:nvPr>
        </p:nvSpPr>
        <p:spPr>
          <a:xfrm>
            <a:off x="595591" y="789708"/>
            <a:ext cx="15064818" cy="1750191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5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Сортировка по Значениям,</a:t>
            </a:r>
            <a:r>
              <a:rPr lang="en-US" sz="5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5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а не по Ключам</a:t>
            </a:r>
            <a:endParaRPr lang="en-US" sz="5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736601" y="2603500"/>
            <a:ext cx="6744854" cy="5326842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Если бы мы могли получить список </a:t>
            </a:r>
            <a:r>
              <a:rPr lang="ru-RU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кортежей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виде -  </a:t>
            </a:r>
            <a:r>
              <a:rPr lang="ru-RU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(значение</a:t>
            </a:r>
            <a:r>
              <a:rPr lang="en-US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ключ)</a:t>
            </a:r>
            <a:r>
              <a:rPr lang="ru-RU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то смогли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бы </a:t>
            </a:r>
            <a:r>
              <a:rPr lang="ru-RU" sz="30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отсортировать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содержимое по значению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1104900" marR="0" lvl="0" indent="-609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можем сделать это при помощи цикла с </a:t>
            </a:r>
            <a:r>
              <a:rPr lang="en-US" sz="30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ru-RU" sz="3000" u="none" strike="noStrike" cap="none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который создает список кортежей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6" name="Shape 246"/>
          <p:cNvSpPr txBox="1"/>
          <p:nvPr/>
        </p:nvSpPr>
        <p:spPr>
          <a:xfrm>
            <a:off x="8362604" y="2603500"/>
            <a:ext cx="7300730" cy="5067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{'a':10, 'b':1, 'c':22}</a:t>
            </a: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list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k, v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 :</a:t>
            </a: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   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.append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(v, k)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)</a:t>
            </a: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</a:t>
            </a:r>
          </a:p>
          <a:p>
            <a:pPr lvl="1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[(10, 'a'), (22, 'c'), (1, 'b')]</a:t>
            </a: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 smtClean="0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en-US" sz="3000" i="0" u="none" strike="noStrike" cap="none" dirty="0" smtClean="0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=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sorted(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en-US" sz="3000" i="0" u="none" strike="noStrike" cap="none" dirty="0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, reverse=True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lvl="1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[(22, 'c'), (10, 'a'), (1, 'b')]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/>
          <p:nvPr/>
        </p:nvSpPr>
        <p:spPr>
          <a:xfrm>
            <a:off x="1016950" y="871538"/>
            <a:ext cx="13487400" cy="7421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open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romeo.txt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counts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{}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words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.split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word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words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counts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[word]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counts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.get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word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0 ) + 1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lst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[]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key, 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val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counts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	</a:t>
            </a:r>
            <a:r>
              <a:rPr lang="en-US" sz="3000" dirty="0" err="1" smtClean="0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newtup</a:t>
            </a:r>
            <a:r>
              <a:rPr lang="en-US" sz="3000" dirty="0" smtClean="0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= </a:t>
            </a:r>
            <a:r>
              <a:rPr lang="en-US" sz="3000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val</a:t>
            </a:r>
            <a:r>
              <a:rPr lang="en-US" sz="3000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, key)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lst</a:t>
            </a:r>
            <a:r>
              <a:rPr lang="en-US" sz="3000" i="0" u="none" strike="noStrike" cap="none" dirty="0" err="1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.append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 smtClean="0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newtup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ourier New"/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3000" dirty="0" err="1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lst</a:t>
            </a:r>
            <a:r>
              <a:rPr lang="en-US" sz="3000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dirty="0" smtClean="0">
                <a:solidFill>
                  <a:srgbClr val="FF40FF"/>
                </a:solidFill>
                <a:latin typeface="Courier"/>
                <a:ea typeface="Courier New"/>
                <a:cs typeface="Courier"/>
                <a:sym typeface="Courier New"/>
              </a:rPr>
              <a:t>sorted(</a:t>
            </a:r>
            <a:r>
              <a:rPr lang="en-US" sz="3000" dirty="0" err="1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lst</a:t>
            </a:r>
            <a:r>
              <a:rPr lang="en-US" sz="3000" i="0" u="none" strike="noStrike" cap="none" dirty="0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, reverse=True</a:t>
            </a:r>
            <a:r>
              <a:rPr lang="en-US" sz="3000" i="0" u="none" strike="noStrike" cap="none" dirty="0">
                <a:solidFill>
                  <a:srgbClr val="FF40FF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Courier New"/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val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, key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lst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[:10]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key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val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252" name="Shape 252"/>
          <p:cNvSpPr txBox="1"/>
          <p:nvPr/>
        </p:nvSpPr>
        <p:spPr>
          <a:xfrm>
            <a:off x="9465992" y="601022"/>
            <a:ext cx="4962830" cy="197592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44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 самых распространенных слов</a:t>
            </a:r>
            <a:endParaRPr lang="en-US" sz="44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Короткая версия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8" name="Shape 258"/>
          <p:cNvSpPr txBox="1"/>
          <p:nvPr/>
        </p:nvSpPr>
        <p:spPr>
          <a:xfrm>
            <a:off x="2612649" y="7746999"/>
            <a:ext cx="11306699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sng" strike="noStrike" cap="none" dirty="0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http://wiki.python.org/moin/HowTo/Sorting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800100" y="2686050"/>
            <a:ext cx="14744700" cy="270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{'a':10, 'b':1, 'c':22}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6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600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sorted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v,k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k,v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]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rgbClr val="FF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6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[(1, 'b'), (10, 'a'), (22, 'c')]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1808049" y="5959475"/>
            <a:ext cx="12915900" cy="17875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8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Генератор списка </a:t>
            </a:r>
            <a:r>
              <a:rPr lang="ru-RU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создает динамический список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</a:t>
            </a:r>
            <a:endParaRPr lang="ru-RU" sz="3800" u="none" strike="noStrike" cap="none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данном случае мы создаем список инвертированных кортежей (значение, ключ), а затем сортируем его</a:t>
            </a:r>
            <a:r>
              <a:rPr lang="en-US" sz="38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  <a:endParaRPr lang="en-US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2526433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8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Резюме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1760866" y="2603500"/>
            <a:ext cx="13326833" cy="4491567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Синтаксис кортежей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1104900" marR="0" lvl="0" indent="-609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Неизменяемость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1104900" marR="0" lvl="0" indent="-609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Сопоставимость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1104900" marR="0" lvl="0" indent="-609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Сортировка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67" name="Shape 267"/>
          <p:cNvSpPr txBox="1">
            <a:spLocks noGrp="1"/>
          </p:cNvSpPr>
          <p:nvPr>
            <p:ph type="body" idx="4294967295"/>
          </p:nvPr>
        </p:nvSpPr>
        <p:spPr>
          <a:xfrm>
            <a:off x="7742580" y="3178223"/>
            <a:ext cx="6378575" cy="3209917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Кортежи в операторах присваивания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1104900" marR="0" lvl="0" indent="-609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Сортировка словарей по ключу или по значению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>
            <a:spLocks noGrp="1"/>
          </p:cNvSpPr>
          <p:nvPr>
            <p:ph type="title" idx="4294967295"/>
          </p:nvPr>
        </p:nvSpPr>
        <p:spPr>
          <a:xfrm>
            <a:off x="1462700" y="906184"/>
            <a:ext cx="12469200" cy="102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ru-RU" sz="3600" dirty="0">
                <a:solidFill>
                  <a:srgbClr val="FFFF00"/>
                </a:solidFill>
              </a:rPr>
              <a:t>Авторы </a:t>
            </a:r>
            <a:r>
              <a:rPr lang="en-US" sz="3600" dirty="0">
                <a:solidFill>
                  <a:srgbClr val="FFFF00"/>
                </a:solidFill>
              </a:rPr>
              <a:t> / </a:t>
            </a:r>
            <a:r>
              <a:rPr lang="ru-RU" sz="3600" dirty="0">
                <a:solidFill>
                  <a:srgbClr val="FFFF00"/>
                </a:solidFill>
              </a:rPr>
              <a:t>Благодарности</a:t>
            </a:r>
            <a:endParaRPr lang="en-US" sz="3600" b="0" i="0" u="none" strike="noStrike" cap="none" dirty="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Shape 274"/>
          <p:cNvSpPr txBox="1"/>
          <p:nvPr/>
        </p:nvSpPr>
        <p:spPr>
          <a:xfrm>
            <a:off x="1206100" y="2153260"/>
            <a:ext cx="6797698" cy="6019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en-US" sz="1800" dirty="0">
                <a:solidFill>
                  <a:srgbClr val="FFFFFF"/>
                </a:solidFill>
              </a:rPr>
              <a:t>… Insert new Contributors and Translations here</a:t>
            </a:r>
            <a:endParaRPr lang="ru-RU" sz="1800" dirty="0">
              <a:solidFill>
                <a:srgbClr val="FFFFFF"/>
              </a:solidFill>
            </a:endParaRPr>
          </a:p>
          <a:p>
            <a:pPr lvl="0"/>
            <a:r>
              <a:rPr lang="ru-RU" sz="1800" dirty="0">
                <a:solidFill>
                  <a:srgbClr val="FFFFFF"/>
                </a:solidFill>
              </a:rPr>
              <a:t>Авторские права на эти слайды принадлежат  Чарльзу Р. Северансу (</a:t>
            </a:r>
            <a:r>
              <a:rPr lang="ru-RU" sz="1800" u="sng" dirty="0">
                <a:solidFill>
                  <a:srgbClr val="FFFF00"/>
                </a:solidFill>
                <a:hlinkClick r:id="rId3"/>
              </a:rPr>
              <a:t>www.dr-chuck.com</a:t>
            </a:r>
            <a:r>
              <a:rPr lang="ru-RU" sz="1800" dirty="0">
                <a:solidFill>
                  <a:srgbClr val="FFFFFF"/>
                </a:solidFill>
              </a:rPr>
              <a:t>) , 2010 г., Школе Информации Мичиганского Университета  и </a:t>
            </a:r>
            <a:r>
              <a:rPr lang="en-US" sz="1800" u="sng" dirty="0">
                <a:solidFill>
                  <a:srgbClr val="FFFF00"/>
                </a:solidFill>
                <a:hlinkClick r:id="rId4"/>
              </a:rPr>
              <a:t>open.umich.edu</a:t>
            </a:r>
            <a:r>
              <a:rPr lang="ru-RU" sz="1800" dirty="0">
                <a:solidFill>
                  <a:srgbClr val="FFFFFF"/>
                </a:solidFill>
              </a:rPr>
              <a:t> , и доступны по лицензии Creative Commons Attribution 4.0 License. Пожалуйста, сохраняйте этот слайд во всех копиях этого документа, в соответствии с требованиями Лицензии. Если вы внесли изменения, добавьте свое имя или организацию в список участников на этой странице.</a:t>
            </a:r>
          </a:p>
          <a:p>
            <a:pPr lvl="0"/>
            <a:endParaRPr lang="ru-RU" sz="1800" dirty="0">
              <a:solidFill>
                <a:srgbClr val="FFFFFF"/>
              </a:solidFill>
            </a:endParaRPr>
          </a:p>
          <a:p>
            <a:pPr lvl="0"/>
            <a:r>
              <a:rPr lang="ru-RU" sz="1800" dirty="0">
                <a:solidFill>
                  <a:srgbClr val="FFFFFF"/>
                </a:solidFill>
              </a:rPr>
              <a:t>Исходная разработка:  Чарльз Северанс, Школа Информации Мичиганского </a:t>
            </a:r>
            <a:r>
              <a:rPr lang="ru-RU" sz="1800" dirty="0" smtClean="0">
                <a:solidFill>
                  <a:srgbClr val="FFFFFF"/>
                </a:solidFill>
              </a:rPr>
              <a:t>Университета</a:t>
            </a:r>
            <a:r>
              <a:rPr lang="en-US" sz="1800" dirty="0" smtClean="0">
                <a:solidFill>
                  <a:srgbClr val="FFFFFF"/>
                </a:solidFill>
              </a:rPr>
              <a:t>.</a:t>
            </a:r>
          </a:p>
          <a:p>
            <a:pPr lvl="0"/>
            <a:endParaRPr lang="en-US" sz="1800" dirty="0">
              <a:solidFill>
                <a:srgbClr val="FFFFFF"/>
              </a:solidFill>
            </a:endParaRPr>
          </a:p>
          <a:p>
            <a:r>
              <a:rPr lang="ru-RU" sz="1800">
                <a:solidFill>
                  <a:srgbClr val="FFFFFF"/>
                </a:solidFill>
              </a:rPr>
              <a:t>Перевод выполнила Фомкина Виолетта.</a:t>
            </a:r>
          </a:p>
          <a:p>
            <a:pPr lvl="0"/>
            <a:endParaRPr lang="ru-RU" sz="1800" dirty="0">
              <a:solidFill>
                <a:srgbClr val="FFFFFF"/>
              </a:solidFill>
            </a:endParaRPr>
          </a:p>
          <a:p>
            <a:pPr lvl="0"/>
            <a:endParaRPr lang="ru-RU" sz="1800" dirty="0">
              <a:solidFill>
                <a:srgbClr val="FFFFFF"/>
              </a:solidFill>
            </a:endParaRPr>
          </a:p>
          <a:p>
            <a:pPr lvl="0">
              <a:buClr>
                <a:schemeClr val="dk2"/>
              </a:buClr>
              <a:buSzPct val="61111"/>
            </a:pPr>
            <a:r>
              <a:rPr lang="ru-RU" sz="1800" dirty="0">
                <a:solidFill>
                  <a:schemeClr val="lt1"/>
                </a:solidFill>
              </a:rPr>
              <a:t>… Добавьте сюда новых авторов и переводчиков</a:t>
            </a:r>
          </a:p>
          <a:p>
            <a:pPr lvl="0"/>
            <a:endParaRPr lang="ru-RU" sz="1800" dirty="0">
              <a:solidFill>
                <a:srgbClr val="FFFFFF"/>
              </a:solidFill>
            </a:endParaRPr>
          </a:p>
          <a:p>
            <a:pPr lvl="0"/>
            <a:endParaRPr lang="en-US" sz="1800" dirty="0">
              <a:solidFill>
                <a:srgbClr val="FFFFFF"/>
              </a:solidFill>
            </a:endParaRPr>
          </a:p>
          <a:p>
            <a:pPr lvl="0"/>
            <a:endParaRPr lang="ru-RU" sz="1800" dirty="0">
              <a:solidFill>
                <a:srgbClr val="FFFFFF"/>
              </a:solidFill>
            </a:endParaRPr>
          </a:p>
        </p:txBody>
      </p:sp>
      <p:pic>
        <p:nvPicPr>
          <p:cNvPr id="275" name="Shape 27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7900" y="906184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Shape 27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3897687" y="1084384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7" name="Shape 277"/>
          <p:cNvSpPr txBox="1"/>
          <p:nvPr/>
        </p:nvSpPr>
        <p:spPr>
          <a:xfrm>
            <a:off x="8704400" y="2283734"/>
            <a:ext cx="6797698" cy="578870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Кортежи похожи на списки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750168" y="2603251"/>
            <a:ext cx="14051783" cy="172561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495300" lvl="0" indent="0">
              <a:spcBef>
                <a:spcPts val="0"/>
              </a:spcBef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Кортежи </a:t>
            </a:r>
            <a:r>
              <a:rPr lang="ru-RU" sz="3600" dirty="0">
                <a:solidFill>
                  <a:schemeClr val="bg1"/>
                </a:solidFill>
              </a:rPr>
              <a:t>—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еще один вид последовательности, которая очень похожа на список. Элементы кортежа индексируются</a:t>
            </a: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начиная с 0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76" name="Shape 176"/>
          <p:cNvSpPr txBox="1"/>
          <p:nvPr/>
        </p:nvSpPr>
        <p:spPr>
          <a:xfrm>
            <a:off x="1281325" y="4487751"/>
            <a:ext cx="9142498" cy="355589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ru-RU" sz="3000" i="0" u="none" strike="noStrike" cap="none" dirty="0" err="1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Гленн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 '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Салли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 '</a:t>
            </a: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Джозеф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[2]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ru-RU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Джозеф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( 1, 9, 2 )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(1, 9, 2)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max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9</a:t>
            </a:r>
          </a:p>
        </p:txBody>
      </p:sp>
      <p:sp>
        <p:nvSpPr>
          <p:cNvPr id="177" name="Shape 177"/>
          <p:cNvSpPr txBox="1"/>
          <p:nvPr/>
        </p:nvSpPr>
        <p:spPr>
          <a:xfrm>
            <a:off x="10515700" y="4329113"/>
            <a:ext cx="4572000" cy="355589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iter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 smtClean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iter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lvl="0">
              <a:buClr>
                <a:srgbClr val="FF00FF"/>
              </a:buClr>
              <a:buSzPct val="25000"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но</a:t>
            </a:r>
            <a:r>
              <a:rPr lang="en-US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 </a:t>
            </a: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Кортежи</a:t>
            </a:r>
            <a:r>
              <a:rPr lang="en-US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неизменяемы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2242590" y="7824779"/>
            <a:ext cx="12304683" cy="105124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3175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Ни строка, ни кортеж не поддерживают присваивание элементов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84" name="Shape 184"/>
          <p:cNvSpPr txBox="1"/>
          <p:nvPr/>
        </p:nvSpPr>
        <p:spPr>
          <a:xfrm>
            <a:off x="749300" y="4465898"/>
            <a:ext cx="5078400" cy="24384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[9, 8, 7]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[2]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6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&gt;&gt;&gt;[9, 8, 6]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185" name="Shape 185"/>
          <p:cNvSpPr txBox="1"/>
          <p:nvPr/>
        </p:nvSpPr>
        <p:spPr>
          <a:xfrm>
            <a:off x="6266650" y="4433879"/>
            <a:ext cx="4394200" cy="3390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'ABC'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[2]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'D'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Traceback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:'</a:t>
            </a: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str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' object does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not support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item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Assignment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186" name="Shape 186"/>
          <p:cNvSpPr txBox="1"/>
          <p:nvPr/>
        </p:nvSpPr>
        <p:spPr>
          <a:xfrm>
            <a:off x="11099800" y="4433879"/>
            <a:ext cx="4927598" cy="3390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z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(5, 4, 3)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z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[2]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Traceback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:'tuple' object does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not support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item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Assignment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</a:p>
        </p:txBody>
      </p:sp>
      <p:cxnSp>
        <p:nvCxnSpPr>
          <p:cNvPr id="3" name="Прямая со стрелкой 2"/>
          <p:cNvCxnSpPr/>
          <p:nvPr/>
        </p:nvCxnSpPr>
        <p:spPr>
          <a:xfrm flipH="1" flipV="1">
            <a:off x="9243753" y="5985164"/>
            <a:ext cx="648392" cy="2211185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10044545" y="6137564"/>
            <a:ext cx="928255" cy="2058785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</a:t>
            </a:r>
            <a:r>
              <a:rPr lang="en-US" sz="64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6400" u="none" strike="noStrike" cap="none" dirty="0" smtClean="0">
                <a:solidFill>
                  <a:srgbClr val="FF66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нельзя</a:t>
            </a:r>
            <a:r>
              <a:rPr lang="en-US" sz="64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сделат</a:t>
            </a:r>
            <a:r>
              <a:rPr lang="ru-RU" sz="6400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ь с кортежем</a:t>
            </a:r>
            <a:endParaRPr lang="en-US" sz="64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92" name="Shape 192"/>
          <p:cNvSpPr txBox="1"/>
          <p:nvPr/>
        </p:nvSpPr>
        <p:spPr>
          <a:xfrm>
            <a:off x="1422400" y="2527300"/>
            <a:ext cx="13416000" cy="5416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(3, 2, 1)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.sort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Traceback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AttributeError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 'tuple' object has no attribute 'sort'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.append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(5)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Traceback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AttributeError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 'tuple' object has no attribute 'append'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.reverse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Traceback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AttributeError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 'tuple' object has no attribute 'reverse'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4" name="Shape 183"/>
          <p:cNvSpPr txBox="1">
            <a:spLocks/>
          </p:cNvSpPr>
          <p:nvPr/>
        </p:nvSpPr>
        <p:spPr>
          <a:xfrm>
            <a:off x="10609521" y="3951047"/>
            <a:ext cx="5328829" cy="719237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17500">
              <a:buClr>
                <a:schemeClr val="lt1"/>
              </a:buClr>
              <a:buSzPct val="171000"/>
            </a:pPr>
            <a:r>
              <a:rPr lang="ru-RU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Кортеж не сортируется</a:t>
            </a:r>
            <a:endParaRPr lang="en-US" sz="30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" name="Shape 183"/>
          <p:cNvSpPr txBox="1">
            <a:spLocks/>
          </p:cNvSpPr>
          <p:nvPr/>
        </p:nvSpPr>
        <p:spPr>
          <a:xfrm>
            <a:off x="10609521" y="5368550"/>
            <a:ext cx="5328829" cy="719237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17500">
              <a:buClr>
                <a:schemeClr val="lt1"/>
              </a:buClr>
              <a:buSzPct val="171000"/>
            </a:pPr>
            <a:r>
              <a:rPr lang="ru-RU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 кортеж нельзя добавить элемент</a:t>
            </a:r>
            <a:endParaRPr lang="en-US" sz="30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183"/>
          <p:cNvSpPr txBox="1">
            <a:spLocks/>
          </p:cNvSpPr>
          <p:nvPr/>
        </p:nvSpPr>
        <p:spPr>
          <a:xfrm>
            <a:off x="10609521" y="6734609"/>
            <a:ext cx="5328829" cy="719237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17500">
              <a:buClr>
                <a:schemeClr val="lt1"/>
              </a:buClr>
              <a:buSzPct val="171000"/>
            </a:pPr>
            <a:r>
              <a:rPr lang="ru-RU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Нельзя изменить порядок элементов</a:t>
            </a:r>
            <a:endParaRPr lang="en-US" sz="30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4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История двух последовательностей</a:t>
            </a:r>
            <a:endParaRPr lang="en-US" sz="64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198" name="Shape 198"/>
          <p:cNvSpPr txBox="1"/>
          <p:nvPr/>
        </p:nvSpPr>
        <p:spPr>
          <a:xfrm>
            <a:off x="1765300" y="3454400"/>
            <a:ext cx="12712699" cy="386079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list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dir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['append', 'count', 'extend', 'index', 'insert', 'pop', 'remove', 'reverse', 'sort']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tuple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dir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['count', 'index']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322300" cy="1750191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Кортежи более эффективны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4931562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Поскольку в Пайтон кортежи являются неизменяемыми, они гораздо проще и эффективнее с точки зрения использования памяти и производительности, чем списки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1104900" marR="0" lvl="0" indent="-609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Поэтому в нашей программе при создании «временных переменных» мы отдаем предпочтение кортежам, а не спискам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Кортежи и присваивание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1997075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можем поместить </a:t>
            </a:r>
            <a:r>
              <a:rPr lang="ru-RU" sz="36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кортеж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левую часть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выражения присваивания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1104900" marR="0" lvl="0" indent="-609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Мы даже можем опустить круглые скобки: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1" name="Shape 211"/>
          <p:cNvSpPr txBox="1"/>
          <p:nvPr/>
        </p:nvSpPr>
        <p:spPr>
          <a:xfrm>
            <a:off x="4889500" y="5197475"/>
            <a:ext cx="7378699" cy="2921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3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3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(x, y)</a:t>
            </a:r>
            <a:r>
              <a:rPr lang="en-US" sz="33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3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(4, </a:t>
            </a:r>
            <a:r>
              <a:rPr lang="en-US" sz="3300" i="0" u="none" strike="noStrike" cap="none" dirty="0" smtClean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ru-RU" sz="3300" i="0" u="none" strike="noStrike" cap="none" dirty="0" smtClean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Фред</a:t>
            </a:r>
            <a:r>
              <a:rPr lang="en-US" sz="3300" i="0" u="none" strike="noStrike" cap="none" dirty="0" smtClean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  <a:endParaRPr lang="en-US" sz="3300" i="0" u="none" strike="noStrike" cap="none" dirty="0">
              <a:solidFill>
                <a:srgbClr val="FF7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n-US" sz="33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3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3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600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3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ru-RU" sz="33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Фред</a:t>
            </a:r>
            <a:endParaRPr lang="en-US" sz="33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3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3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(a, b)</a:t>
            </a:r>
            <a:r>
              <a:rPr lang="en-US" sz="33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3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(99, 98)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3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3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3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a</a:t>
            </a:r>
            <a:r>
              <a:rPr lang="en-US" sz="3600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3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3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99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Кортежи и Словари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5394729" cy="5113001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495300" indent="0">
              <a:spcBef>
                <a:spcPts val="0"/>
              </a:spcBef>
              <a:buNone/>
            </a:pP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Метод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items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примененный к словарю, возвращает список </a:t>
            </a:r>
            <a:r>
              <a:rPr lang="ru-RU" sz="3600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кортежей </a:t>
            </a:r>
            <a:r>
              <a:rPr lang="ru-RU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(ключ, значение)</a:t>
            </a:r>
            <a:endParaRPr lang="en-US"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8" name="Shape 218"/>
          <p:cNvSpPr txBox="1"/>
          <p:nvPr/>
        </p:nvSpPr>
        <p:spPr>
          <a:xfrm>
            <a:off x="7697585" y="2182500"/>
            <a:ext cx="8558415" cy="6248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d =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dict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200" i="0" u="none" strike="noStrike" cap="none" dirty="0" err="1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csev</a:t>
            </a: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200" i="0" u="none" strike="noStrike" cap="none" dirty="0" err="1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cwen</a:t>
            </a: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2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2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k,v</a:t>
            </a:r>
            <a:r>
              <a:rPr lang="en-US" sz="32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in </a:t>
            </a:r>
            <a:r>
              <a:rPr lang="en-US" sz="32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2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():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    </a:t>
            </a:r>
            <a:r>
              <a:rPr lang="en-US" sz="32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k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2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v</a:t>
            </a:r>
            <a:r>
              <a:rPr lang="en-US" sz="3200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2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csev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cwen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tups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2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2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 err="1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tups</a:t>
            </a:r>
            <a:r>
              <a:rPr lang="en-US" sz="3200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2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 err="1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dict_items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([</a:t>
            </a:r>
            <a:r>
              <a:rPr lang="en-US" sz="3200" i="0" u="none" strike="noStrike" cap="none" dirty="0" smtClean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2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2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csev</a:t>
            </a:r>
            <a:r>
              <a:rPr lang="en-US" sz="32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', 2)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2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2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cwen</a:t>
            </a:r>
            <a:r>
              <a:rPr lang="en-US" sz="32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', 4</a:t>
            </a:r>
            <a:r>
              <a:rPr lang="en-US" sz="3200" i="0" u="none" strike="noStrike" cap="none" dirty="0" smtClean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])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600" u="none" strike="noStrike" cap="none" dirty="0" smtClean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Кортежи сопоставимы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13295" y="2470495"/>
            <a:ext cx="15029411" cy="188537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3175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ru-RU" sz="30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Операторы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сравнения работают с </a:t>
            </a:r>
            <a:r>
              <a:rPr lang="ru-RU" sz="3000" u="none" strike="noStrike" cap="none" dirty="0" smtClean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кортежами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 другими последовательностями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Если первые элементы равны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Пайтон переходит к следующему элементу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 так далее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ru-RU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пока не найдет элементы, которые отличаются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5" name="Shape 225"/>
          <p:cNvSpPr txBox="1"/>
          <p:nvPr/>
        </p:nvSpPr>
        <p:spPr>
          <a:xfrm>
            <a:off x="2852738" y="4640263"/>
            <a:ext cx="11404500" cy="34464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(0, 1, 2)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(5, 1, 2)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(0, 1, 2000000)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(0, 3, 4)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 'Jones', 'Sally' )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('Jones', 'Sam')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 'Jones', 'Sally')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&gt;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('Adams', 'Sam')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True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1641</TotalTime>
  <Words>1130</Words>
  <Application>Microsoft Office PowerPoint</Application>
  <PresentationFormat>Произвольный</PresentationFormat>
  <Paragraphs>177</Paragraphs>
  <Slides>16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Title &amp; Subtitle</vt:lpstr>
      <vt:lpstr>Кортежи</vt:lpstr>
      <vt:lpstr>Кортежи похожи на списки</vt:lpstr>
      <vt:lpstr>но... Кортежи неизменяемы</vt:lpstr>
      <vt:lpstr>Что нельзя сделать с кортежем</vt:lpstr>
      <vt:lpstr>История двух последовательностей</vt:lpstr>
      <vt:lpstr>Кортежи более эффективны</vt:lpstr>
      <vt:lpstr>Кортежи и присваивание</vt:lpstr>
      <vt:lpstr>Кортежи и Словари</vt:lpstr>
      <vt:lpstr>Кортежи сопоставимы</vt:lpstr>
      <vt:lpstr>Сортировка списков кортежей</vt:lpstr>
      <vt:lpstr>Использование sorted()</vt:lpstr>
      <vt:lpstr>Сортировка по Значениям, а не по Ключам</vt:lpstr>
      <vt:lpstr>Презентация PowerPoint</vt:lpstr>
      <vt:lpstr>Короткая версия</vt:lpstr>
      <vt:lpstr>Резюме</vt:lpstr>
      <vt:lpstr>Авторы  / Благодарности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Tuples</dc:title>
  <cp:lastModifiedBy>Vita</cp:lastModifiedBy>
  <cp:revision>104</cp:revision>
  <dcterms:modified xsi:type="dcterms:W3CDTF">2021-05-07T18:32:08Z</dcterms:modified>
</cp:coreProperties>
</file>