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5"/>
    <p:restoredTop sz="94444"/>
  </p:normalViewPr>
  <p:slideViewPr>
    <p:cSldViewPr snapToGrid="0" snapToObjects="1">
      <p:cViewPr>
        <p:scale>
          <a:sx n="57" d="100"/>
          <a:sy n="57" d="100"/>
        </p:scale>
        <p:origin x="-582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145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 smtClean="0"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5553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1704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392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884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414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800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831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8305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1863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4554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04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707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669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7339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3" name="Shape 4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523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726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932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7" name="Shape 4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09531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8" name="Shape 4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66674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9194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5960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848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1544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2" name="Shape 5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71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0" name="Shape 5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71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8564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5215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0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061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160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5599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369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48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pe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283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66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6;&#1077;&#1075;&#1091;&#1083;&#1103;&#1088;&#1085;&#1099;&#1077;_&#1074;&#1099;&#1088;&#1072;&#1078;&#1077;&#1085;&#1080;&#1103;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en.wikipedia.org/wiki/Regular_expression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6;&#1077;&#1075;&#1091;&#1083;&#1103;&#1088;&#1085;&#1099;&#1077;_&#1074;&#1099;&#1088;&#1072;&#1078;&#1077;&#1085;&#1080;&#1103;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en.wikipedia.org/wiki/Regular_expression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208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5494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11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2990025" y="6988169"/>
            <a:ext cx="9985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Пайтон для всех</a:t>
            </a:r>
            <a:endParaRPr lang="en-US" sz="3200" u="none" strike="noStrike" cap="none" dirty="0" smtClean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www.py4e.com</a:t>
            </a:r>
            <a:endParaRPr lang="en-US" sz="3200" u="none" strike="noStrike" cap="none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30212" y="7346944"/>
            <a:ext cx="1968500" cy="66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6325" y="6669169"/>
            <a:ext cx="1346100" cy="134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912898" y="814388"/>
            <a:ext cx="14621325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Использование</a:t>
            </a:r>
            <a:r>
              <a:rPr lang="en-US" sz="5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58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58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ru-RU" sz="5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как </a:t>
            </a:r>
            <a:r>
              <a:rPr lang="en-US" sz="5800" u="none" strike="noStrike" cap="none" dirty="0" err="1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startswith</a:t>
            </a:r>
            <a:r>
              <a:rPr lang="en-US" sz="58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7881325" y="3120650"/>
            <a:ext cx="7895700" cy="341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re.search('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7" name="Shape 267"/>
          <p:cNvSpPr txBox="1"/>
          <p:nvPr/>
        </p:nvSpPr>
        <p:spPr>
          <a:xfrm>
            <a:off x="682250" y="3305150"/>
            <a:ext cx="8364000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line.startswith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8" name="Shape 268"/>
          <p:cNvSpPr txBox="1"/>
          <p:nvPr/>
        </p:nvSpPr>
        <p:spPr>
          <a:xfrm>
            <a:off x="240550" y="7454900"/>
            <a:ext cx="15762299" cy="12069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Мы гибко настраиваем то, что нужно найти, добавляя специальные символы в строку</a:t>
            </a:r>
            <a:endParaRPr lang="en-US" sz="30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Метасимволы (символы-джокеры)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2565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Символ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.</a:t>
            </a: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(точка)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означает один любой символ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749300" lvl="0" indent="-371094"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Символ </a:t>
            </a:r>
            <a:r>
              <a:rPr lang="ru-RU" sz="3600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* (звездочка)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означает «</a:t>
            </a:r>
            <a:r>
              <a:rPr lang="ru-RU" sz="3600" dirty="0" smtClean="0">
                <a:solidFill>
                  <a:schemeClr val="bg1"/>
                </a:solidFill>
              </a:rPr>
              <a:t>ноль </a:t>
            </a:r>
            <a:r>
              <a:rPr lang="ru-RU" sz="3600" dirty="0">
                <a:solidFill>
                  <a:schemeClr val="bg1"/>
                </a:solidFill>
              </a:rPr>
              <a:t>или </a:t>
            </a:r>
            <a:r>
              <a:rPr lang="ru-RU" sz="3600" dirty="0" smtClean="0">
                <a:solidFill>
                  <a:schemeClr val="bg1"/>
                </a:solidFill>
              </a:rPr>
              <a:t>более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повторений»</a:t>
            </a:r>
            <a:endParaRPr lang="en-US" sz="3600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1877019" y="5408975"/>
            <a:ext cx="95073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-DSPAM-Confidence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0.8475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-Content-Type-Message-Body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text/plain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11843075" y="6286475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351711" y="5173555"/>
            <a:ext cx="440716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Начало строки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86" name="Shape 286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Любой символ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87" name="Shape 287"/>
          <p:cNvSpPr txBox="1"/>
          <p:nvPr/>
        </p:nvSpPr>
        <p:spPr>
          <a:xfrm>
            <a:off x="13378925" y="4507637"/>
            <a:ext cx="2449875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Множество раз</a:t>
            </a:r>
            <a:endParaRPr lang="en-US" sz="3600" u="none" strike="noStrike" cap="none" dirty="0">
              <a:solidFill>
                <a:srgbClr val="FF7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288" name="Shape 288"/>
          <p:cNvCxnSpPr/>
          <p:nvPr/>
        </p:nvCxnSpPr>
        <p:spPr>
          <a:xfrm>
            <a:off x="134174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9" name="Shape 289"/>
          <p:cNvCxnSpPr>
            <a:endCxn id="287" idx="2"/>
          </p:cNvCxnSpPr>
          <p:nvPr/>
        </p:nvCxnSpPr>
        <p:spPr>
          <a:xfrm flipV="1">
            <a:off x="14122400" y="5765837"/>
            <a:ext cx="481463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90" name="Shape 290"/>
          <p:cNvCxnSpPr/>
          <p:nvPr/>
        </p:nvCxnSpPr>
        <p:spPr>
          <a:xfrm flipH="1" flipV="1">
            <a:off x="11277600" y="5601534"/>
            <a:ext cx="962561" cy="86368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Тонкая настройка соответствия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7191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 зависимости от «чистоты» данных и целей вашего приложения,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вам может понадобиться немного сузить диапазон соответствия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96" name="Shape 296"/>
          <p:cNvSpPr txBox="1"/>
          <p:nvPr/>
        </p:nvSpPr>
        <p:spPr>
          <a:xfrm>
            <a:off x="1247775" y="5460627"/>
            <a:ext cx="8796300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two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weeks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97" name="Shape 297"/>
          <p:cNvSpPr txBox="1"/>
          <p:nvPr/>
        </p:nvSpPr>
        <p:spPr>
          <a:xfrm>
            <a:off x="12074525" y="6286500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8728389" y="4854894"/>
            <a:ext cx="3619021" cy="128714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Начало строки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Любой символ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13300364" y="4507637"/>
            <a:ext cx="2528436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Множество раз</a:t>
            </a:r>
            <a:endParaRPr lang="en-US" sz="3600" u="none" strike="noStrike" cap="none" dirty="0">
              <a:solidFill>
                <a:srgbClr val="FF7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01" name="Shape 301"/>
          <p:cNvCxnSpPr/>
          <p:nvPr/>
        </p:nvCxnSpPr>
        <p:spPr>
          <a:xfrm>
            <a:off x="136460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>
            <a:endCxn id="300" idx="2"/>
          </p:cNvCxnSpPr>
          <p:nvPr/>
        </p:nvCxnSpPr>
        <p:spPr>
          <a:xfrm flipV="1">
            <a:off x="14122400" y="5765837"/>
            <a:ext cx="442182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1615674" y="5797499"/>
            <a:ext cx="982800" cy="6324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Тонкая настройка соответствия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562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100000"/>
              <a:buNone/>
            </a:pPr>
            <a:r>
              <a:rPr lang="ru-RU" sz="36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 зависимости от «чистоты» данных и целей вашего приложения,</a:t>
            </a:r>
            <a:r>
              <a:rPr lang="en-US" sz="36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вам может понадобиться немного сузить диапазон соответствия</a:t>
            </a:r>
            <a:endParaRPr lang="en-US" sz="3600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47775" y="4654550"/>
            <a:ext cx="8781600" cy="29930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 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schedule: two weeks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11690350" y="6286500"/>
            <a:ext cx="32595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6000" b="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6000" b="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8248152" y="4941550"/>
            <a:ext cx="3885819" cy="11953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Начало строки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7529513" y="7651745"/>
            <a:ext cx="8267697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Любой непробельный символ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15" name="Shape 315"/>
          <p:cNvSpPr txBox="1"/>
          <p:nvPr/>
        </p:nvSpPr>
        <p:spPr>
          <a:xfrm>
            <a:off x="13065125" y="4654550"/>
            <a:ext cx="30607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Один или более раз</a:t>
            </a:r>
            <a:endParaRPr lang="en-US" sz="3600" u="none" strike="noStrike" cap="none" dirty="0">
              <a:solidFill>
                <a:srgbClr val="FF7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16" name="Shape 316"/>
          <p:cNvCxnSpPr>
            <a:stCxn id="312" idx="2"/>
          </p:cNvCxnSpPr>
          <p:nvPr/>
        </p:nvCxnSpPr>
        <p:spPr>
          <a:xfrm flipH="1">
            <a:off x="13065125" y="7264500"/>
            <a:ext cx="254975" cy="387245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 rot="10800000" flipH="1">
            <a:off x="14313179" y="5797550"/>
            <a:ext cx="357000" cy="632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rot="10800000">
            <a:off x="11583720" y="5797550"/>
            <a:ext cx="285750" cy="528637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771954" y="794703"/>
            <a:ext cx="14712093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Сопоставление и извлечение данных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29400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возвращает значение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True/False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 зависимости от того, соответствует ли строка регулярному выражению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Если необходимо извлечь совпадающие строки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используем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6378626" y="5382026"/>
            <a:ext cx="9615062" cy="2462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'2 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моих любимых числа -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19 </a:t>
            </a:r>
            <a:r>
              <a:rPr lang="ru-RU" sz="2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и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'2', '19', '42']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1798638" y="5699125"/>
            <a:ext cx="2772299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1003300" y="7286625"/>
            <a:ext cx="4154488" cy="959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Одна или более цифр</a:t>
            </a:r>
            <a:endParaRPr lang="en-US" sz="3600" u="none" strike="noStrike" cap="none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28" name="Shape 328"/>
          <p:cNvCxnSpPr/>
          <p:nvPr/>
        </p:nvCxnSpPr>
        <p:spPr>
          <a:xfrm>
            <a:off x="3168650" y="66294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xfrm>
            <a:off x="958388" y="814388"/>
            <a:ext cx="14339224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Сопоставление и извлечение данных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53758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 err="1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возвращает список из нуля или более подстрок, соответствующих регулярному выражению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3120200" y="4378428"/>
            <a:ext cx="11680500" cy="3575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'2 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моих любимых числа -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19 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и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'2', '19', '42']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[AEIOU]+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xfrm>
            <a:off x="730301" y="528852"/>
            <a:ext cx="14795399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Осторожно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 </a:t>
            </a:r>
            <a:r>
              <a:rPr lang="ru-RU" sz="64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Жадные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квантификаторы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760839" y="2254364"/>
            <a:ext cx="13932000" cy="1619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Квантификаторы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(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*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+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)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называют «жадными», так как в некоторых реализациях регулярным выражениям с ними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соответствует максимально длинная строка из возможных</a:t>
            </a:r>
            <a:endParaRPr lang="en-US" sz="30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42" name="Shape 342"/>
          <p:cNvSpPr txBox="1"/>
          <p:nvPr/>
        </p:nvSpPr>
        <p:spPr>
          <a:xfrm>
            <a:off x="987425" y="416877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10909300" y="5153020"/>
            <a:ext cx="25889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11757025" y="3425820"/>
            <a:ext cx="37378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Один или более символов</a:t>
            </a:r>
            <a:endParaRPr lang="en-US" sz="3600" u="none" strike="noStrike" cap="none" dirty="0">
              <a:solidFill>
                <a:srgbClr val="FF7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45" name="Shape 345"/>
          <p:cNvCxnSpPr/>
          <p:nvPr/>
        </p:nvCxnSpPr>
        <p:spPr>
          <a:xfrm rot="10800000" flipH="1">
            <a:off x="12652975" y="4568819"/>
            <a:ext cx="799499" cy="7938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6" name="Shape 346"/>
          <p:cNvSpPr txBox="1"/>
          <p:nvPr/>
        </p:nvSpPr>
        <p:spPr>
          <a:xfrm>
            <a:off x="6234546" y="7051670"/>
            <a:ext cx="5220754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00FF00"/>
              </a:buClr>
              <a:buSzPct val="25000"/>
            </a:pPr>
            <a:r>
              <a:rPr lang="ru-RU" sz="360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Первый символ </a:t>
            </a:r>
            <a:r>
              <a:rPr lang="ru-RU" sz="3600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совпадения </a:t>
            </a:r>
            <a:r>
              <a:rPr lang="ru-RU" sz="360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- буква </a:t>
            </a:r>
            <a:r>
              <a:rPr lang="en-US" sz="3600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</a:t>
            </a:r>
          </a:p>
        </p:txBody>
      </p:sp>
      <p:cxnSp>
        <p:nvCxnSpPr>
          <p:cNvPr id="347" name="Shape 347"/>
          <p:cNvCxnSpPr/>
          <p:nvPr/>
        </p:nvCxnSpPr>
        <p:spPr>
          <a:xfrm flipH="1">
            <a:off x="10757590" y="6183306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8" name="Shape 348"/>
          <p:cNvSpPr txBox="1"/>
          <p:nvPr/>
        </p:nvSpPr>
        <p:spPr>
          <a:xfrm>
            <a:off x="11785600" y="70643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Последний символ совпадения - </a:t>
            </a:r>
            <a:r>
              <a:rPr lang="en-US" sz="3600" b="1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  <a:endParaRPr lang="en-US" sz="3600" b="1" u="none" strike="noStrike" cap="none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49" name="Shape 349"/>
          <p:cNvCxnSpPr/>
          <p:nvPr/>
        </p:nvCxnSpPr>
        <p:spPr>
          <a:xfrm>
            <a:off x="13004875" y="6073845"/>
            <a:ext cx="863400" cy="990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0" name="Shape 350"/>
          <p:cNvSpPr txBox="1"/>
          <p:nvPr/>
        </p:nvSpPr>
        <p:spPr>
          <a:xfrm>
            <a:off x="1155696" y="7359720"/>
            <a:ext cx="4030200" cy="8476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Почему не просто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'From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:'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Ленивые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квантификаторы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899574" y="2581470"/>
            <a:ext cx="12450666" cy="147514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Но не все квантификаторы регулярных выражений жадные!</a:t>
            </a:r>
          </a:p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3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Добавьте символ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300" u="none" strike="noStrike" cap="none" dirty="0" smtClean="0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?</a:t>
            </a:r>
            <a:r>
              <a:rPr lang="ru-RU" sz="3300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это немного охладит пыл 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+ </a:t>
            </a:r>
            <a:r>
              <a:rPr lang="ru-RU" sz="33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en-US" sz="33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*...</a:t>
            </a:r>
            <a:endParaRPr lang="en-US" sz="33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57" name="Shape 357"/>
          <p:cNvSpPr txBox="1"/>
          <p:nvPr/>
        </p:nvSpPr>
        <p:spPr>
          <a:xfrm>
            <a:off x="987425" y="5059354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Using the :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^F.+?: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0833100" y="5281604"/>
            <a:ext cx="29663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.+?</a:t>
            </a:r>
            <a:r>
              <a:rPr lang="en-US" sz="60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747625" y="3344854"/>
            <a:ext cx="3238499" cy="245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0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Один или более символов, но минимально возможное количество</a:t>
            </a:r>
            <a:endParaRPr lang="en-US" sz="3000" u="none" strike="noStrike" cap="none" dirty="0">
              <a:solidFill>
                <a:srgbClr val="FF7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60" name="Shape 360"/>
          <p:cNvCxnSpPr>
            <a:stCxn id="358" idx="0"/>
          </p:cNvCxnSpPr>
          <p:nvPr/>
        </p:nvCxnSpPr>
        <p:spPr>
          <a:xfrm rot="10800000" flipH="1">
            <a:off x="12316299" y="4472204"/>
            <a:ext cx="547800" cy="809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1" name="Shape 361"/>
          <p:cNvSpPr txBox="1"/>
          <p:nvPr/>
        </p:nvSpPr>
        <p:spPr>
          <a:xfrm>
            <a:off x="6234545" y="7180254"/>
            <a:ext cx="522075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Первый символ совпадения - буква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62" name="Shape 362"/>
          <p:cNvCxnSpPr/>
          <p:nvPr/>
        </p:nvCxnSpPr>
        <p:spPr>
          <a:xfrm flipH="1">
            <a:off x="10644036" y="6311890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3" name="Shape 363"/>
          <p:cNvSpPr txBox="1"/>
          <p:nvPr/>
        </p:nvSpPr>
        <p:spPr>
          <a:xfrm>
            <a:off x="11785600" y="71929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ru-RU" sz="360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Последний символ </a:t>
            </a:r>
            <a:r>
              <a:rPr lang="ru-RU" sz="3600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совпадения </a:t>
            </a:r>
            <a:r>
              <a:rPr lang="ru-RU" sz="360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- </a:t>
            </a:r>
            <a:r>
              <a:rPr lang="en-US" sz="3600" b="1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</a:p>
        </p:txBody>
      </p:sp>
      <p:cxnSp>
        <p:nvCxnSpPr>
          <p:cNvPr id="364" name="Shape 364"/>
          <p:cNvCxnSpPr>
            <a:endCxn id="363" idx="0"/>
          </p:cNvCxnSpPr>
          <p:nvPr/>
        </p:nvCxnSpPr>
        <p:spPr>
          <a:xfrm>
            <a:off x="13483749" y="6217054"/>
            <a:ext cx="384600" cy="9759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Тонкая настройка извлечения строк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64298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Вы можете точнее настроить поиск совпадения для </a:t>
            </a:r>
            <a:r>
              <a:rPr lang="en-US" u="none" strike="noStrike" cap="none" dirty="0" err="1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</a:t>
            </a:r>
            <a:r>
              <a:rPr lang="en-US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 </a:t>
            </a:r>
            <a:r>
              <a:rPr lang="ru-RU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 отдельно указать, какая часть совпадения должна быть извлечена, используя круглые скобки</a:t>
            </a:r>
            <a:endParaRPr lang="en-US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71" name="Shape 371"/>
          <p:cNvSpPr txBox="1"/>
          <p:nvPr/>
        </p:nvSpPr>
        <p:spPr>
          <a:xfrm>
            <a:off x="959775" y="4467918"/>
            <a:ext cx="14409602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670718" y="5141017"/>
            <a:ext cx="11107074" cy="19457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’]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11945942" y="4878481"/>
            <a:ext cx="3238499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570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1930067" y="6816436"/>
            <a:ext cx="3238499" cy="19285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Как минимум один непробельный символ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375" name="Shape 375"/>
          <p:cNvCxnSpPr/>
          <p:nvPr/>
        </p:nvCxnSpPr>
        <p:spPr>
          <a:xfrm>
            <a:off x="12733342" y="5881681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flipH="1">
            <a:off x="14117504" y="5819767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Тонкая настройка извлечения строк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34564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Круглые скобки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не являются частью совпадения, они лишь сообщают, где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начинается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заканчивается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извлечение строки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383" name="Shape 383"/>
          <p:cNvSpPr txBox="1"/>
          <p:nvPr/>
        </p:nvSpPr>
        <p:spPr>
          <a:xfrm>
            <a:off x="1320800" y="4184650"/>
            <a:ext cx="136668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0377800" y="5581650"/>
            <a:ext cx="6068700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48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</a:t>
            </a:r>
            <a:r>
              <a:rPr lang="en-US" sz="48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48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48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48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</p:txBody>
      </p:sp>
      <p:cxnSp>
        <p:nvCxnSpPr>
          <p:cNvPr id="385" name="Shape 385"/>
          <p:cNvCxnSpPr/>
          <p:nvPr/>
        </p:nvCxnSpPr>
        <p:spPr>
          <a:xfrm>
            <a:off x="12465724" y="6679982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6" name="Shape 386"/>
          <p:cNvCxnSpPr/>
          <p:nvPr/>
        </p:nvCxnSpPr>
        <p:spPr>
          <a:xfrm flipH="1">
            <a:off x="14896250" y="6679982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7" name="Shape 387"/>
          <p:cNvSpPr txBox="1"/>
          <p:nvPr/>
        </p:nvSpPr>
        <p:spPr>
          <a:xfrm>
            <a:off x="786416" y="5120500"/>
            <a:ext cx="9100209" cy="3027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(\S+@\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S+)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2417650" y="7304649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en-US" sz="3000" u="sng" dirty="0">
                <a:solidFill>
                  <a:srgbClr val="0070C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https://</a:t>
            </a:r>
            <a:r>
              <a:rPr lang="en-US" sz="3000" u="sng" dirty="0" smtClean="0">
                <a:solidFill>
                  <a:srgbClr val="0070C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ru.wikipedia.org/wiki/</a:t>
            </a:r>
            <a:r>
              <a:rPr lang="ru-RU" sz="3000" u="sng" dirty="0" err="1" smtClean="0">
                <a:solidFill>
                  <a:srgbClr val="0070C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Регулярные_выражения</a:t>
            </a:r>
            <a:endParaRPr lang="en-US" sz="3000" u="sng" strike="noStrike" cap="none" dirty="0">
              <a:solidFill>
                <a:srgbClr val="0070C0"/>
              </a:solidFill>
              <a:latin typeface="Arial Regular" charset="0"/>
              <a:ea typeface="Arial Regular" charset="0"/>
              <a:cs typeface="Arial Regular" charset="0"/>
              <a:sym typeface="Cabin"/>
              <a:hlinkClick r:id="rId4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862676" y="2946400"/>
            <a:ext cx="14530648" cy="4281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 компьютерной терминологии «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регулярное выражение» (</a:t>
            </a:r>
            <a:r>
              <a:rPr lang="ru-RU" sz="3600" dirty="0" smtClean="0">
                <a:solidFill>
                  <a:schemeClr val="bg1"/>
                </a:solidFill>
              </a:rPr>
              <a:t>его </a:t>
            </a:r>
            <a:r>
              <a:rPr lang="ru-RU" sz="3600" dirty="0">
                <a:solidFill>
                  <a:schemeClr val="bg1"/>
                </a:solidFill>
              </a:rPr>
              <a:t>еще называют </a:t>
            </a:r>
            <a:r>
              <a:rPr lang="ru-RU" sz="3600" i="1" dirty="0" smtClean="0">
                <a:solidFill>
                  <a:schemeClr val="bg1"/>
                </a:solidFill>
              </a:rPr>
              <a:t>regexp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или </a:t>
            </a:r>
            <a:r>
              <a:rPr lang="ru-RU" sz="3600" i="1" dirty="0" smtClean="0">
                <a:solidFill>
                  <a:schemeClr val="bg1"/>
                </a:solidFill>
              </a:rPr>
              <a:t>regex, сокр. «регулярка»</a:t>
            </a:r>
            <a:r>
              <a:rPr lang="ru-RU" sz="3600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)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мощное и гибкое средство для сопоставления строк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текста, например, определенных символов, слов или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наборов символов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. </a:t>
            </a:r>
            <a:endParaRPr lang="ru-RU" sz="3600" u="none" strike="noStrike" cap="none" dirty="0" smtClean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Регулярное выражение написано на формальном языке, который может интерпретироваться обработчиком регулярных выражений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800" dirty="0" smtClean="0"/>
              <a:t>Примеры анализа строк</a:t>
            </a:r>
            <a:endParaRPr lang="en-US" sz="7800" dirty="0"/>
          </a:p>
        </p:txBody>
      </p:sp>
    </p:spTree>
    <p:extLst>
      <p:ext uri="{BB962C8B-B14F-4D97-AF65-F5344CB8AC3E}">
        <p14:creationId xmlns:p14="http://schemas.microsoft.com/office/powerpoint/2010/main" val="1499679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/>
        </p:nvSpPr>
        <p:spPr>
          <a:xfrm>
            <a:off x="787475" y="3154351"/>
            <a:ext cx="15182700" cy="47837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93" name="Shape 393"/>
          <p:cNvSpPr txBox="1"/>
          <p:nvPr/>
        </p:nvSpPr>
        <p:spPr>
          <a:xfrm>
            <a:off x="330200" y="1835150"/>
            <a:ext cx="15582900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</a:t>
            </a:r>
            <a:r>
              <a:rPr lang="en-US" sz="36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5950931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21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8724900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31</a:t>
            </a:r>
          </a:p>
        </p:txBody>
      </p:sp>
      <p:cxnSp>
        <p:nvCxnSpPr>
          <p:cNvPr id="396" name="Shape 396"/>
          <p:cNvCxnSpPr/>
          <p:nvPr/>
        </p:nvCxnSpPr>
        <p:spPr>
          <a:xfrm rot="10800000">
            <a:off x="6236681" y="1481137"/>
            <a:ext cx="19049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7" name="Shape 397"/>
          <p:cNvCxnSpPr/>
          <p:nvPr/>
        </p:nvCxnSpPr>
        <p:spPr>
          <a:xfrm rot="10800000">
            <a:off x="9004299" y="1485899"/>
            <a:ext cx="17461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8" name="Shape 398"/>
          <p:cNvCxnSpPr/>
          <p:nvPr/>
        </p:nvCxnSpPr>
        <p:spPr>
          <a:xfrm>
            <a:off x="6351587" y="2446336"/>
            <a:ext cx="2541587" cy="1904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0902069" y="4779647"/>
            <a:ext cx="4457700" cy="29345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41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Извлечение имени хоста, используя метод </a:t>
            </a:r>
            <a:r>
              <a:rPr lang="en-US" sz="41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 </a:t>
            </a:r>
            <a:r>
              <a:rPr lang="ru-RU" sz="41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 срез строки</a:t>
            </a:r>
            <a:endParaRPr lang="en-US" sz="41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Шаблон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67702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100000"/>
              <a:buNone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Иногда бывает необходимо сначала разделить строку одним образом, а затем взять один из получившихся кусков и разделить его ещё раз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['stephen.marquard', 'uct.ac.za']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1155700" y="5594000"/>
            <a:ext cx="6179100" cy="2159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words =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email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pieces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email.split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600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pieces[1]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09" name="Shape 409"/>
          <p:cNvSpPr txBox="1"/>
          <p:nvPr/>
        </p:nvSpPr>
        <p:spPr>
          <a:xfrm>
            <a:off x="7336425" y="56833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7301045" y="68431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48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2290308" y="7543800"/>
            <a:ext cx="1167538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Просматривать строку пока не встретится символ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@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18" name="Shape 418"/>
          <p:cNvCxnSpPr/>
          <p:nvPr/>
        </p:nvCxnSpPr>
        <p:spPr>
          <a:xfrm flipH="1">
            <a:off x="7078661" y="6591300"/>
            <a:ext cx="530224" cy="99695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9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707596" y="3527296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9" name="Shape 425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 регулярным выражением 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 регулярным выражением 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26" name="Shape 42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4343749" y="7901963"/>
            <a:ext cx="61256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Захватить непробельные символы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28" name="Shape 428"/>
          <p:cNvCxnSpPr/>
          <p:nvPr/>
        </p:nvCxnSpPr>
        <p:spPr>
          <a:xfrm>
            <a:off x="8707436" y="6708775"/>
            <a:ext cx="576300" cy="1001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0431461" y="6672261"/>
            <a:ext cx="747105" cy="949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30" name="Shape 430"/>
          <p:cNvCxnSpPr/>
          <p:nvPr/>
        </p:nvCxnSpPr>
        <p:spPr>
          <a:xfrm flipH="1">
            <a:off x="9342511" y="6702425"/>
            <a:ext cx="447600" cy="9761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31" name="Shape 431"/>
          <p:cNvSpPr txBox="1"/>
          <p:nvPr/>
        </p:nvSpPr>
        <p:spPr>
          <a:xfrm>
            <a:off x="10805013" y="7594600"/>
            <a:ext cx="4391582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Ноль или более символов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12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Версия</a:t>
            </a:r>
            <a:r>
              <a:rPr lang="en-US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64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 регулярным выражением 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39" name="Shape 439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[^ ]*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7823275" y="7620000"/>
            <a:ext cx="76344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Извлечь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непробельные символы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41" name="Shape 441"/>
          <p:cNvCxnSpPr/>
          <p:nvPr/>
        </p:nvCxnSpPr>
        <p:spPr>
          <a:xfrm>
            <a:off x="8340725" y="6692900"/>
            <a:ext cx="793749" cy="91598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2" name="Shape 442"/>
          <p:cNvCxnSpPr/>
          <p:nvPr/>
        </p:nvCxnSpPr>
        <p:spPr>
          <a:xfrm flipH="1">
            <a:off x="9621836" y="6734175"/>
            <a:ext cx="895349" cy="9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3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Сделаем еще круче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50" name="Shape 450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]*)'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1775792" y="7719599"/>
            <a:ext cx="1373666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Начиная с начала строки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ищем подстроку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'From ' </a:t>
            </a:r>
          </a:p>
        </p:txBody>
      </p:sp>
      <p:cxnSp>
        <p:nvCxnSpPr>
          <p:cNvPr id="452" name="Shape 452"/>
          <p:cNvCxnSpPr/>
          <p:nvPr/>
        </p:nvCxnSpPr>
        <p:spPr>
          <a:xfrm flipH="1">
            <a:off x="7035800" y="6591300"/>
            <a:ext cx="674686" cy="1128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3" name="Shape 453"/>
          <p:cNvCxnSpPr/>
          <p:nvPr/>
        </p:nvCxnSpPr>
        <p:spPr>
          <a:xfrm>
            <a:off x="9052292" y="6656988"/>
            <a:ext cx="1206588" cy="106261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Сделаем еще круче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61" name="Shape 461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.*</a:t>
            </a:r>
            <a:r>
              <a:rPr lang="en-US" sz="57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3591097" y="7662861"/>
            <a:ext cx="1246739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Пропустим часть символов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пока не встретим </a:t>
            </a:r>
            <a:r>
              <a:rPr lang="ru-RU" sz="3600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символ </a:t>
            </a:r>
            <a:r>
              <a:rPr lang="en-US" sz="3600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@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63" name="Shape 463"/>
          <p:cNvCxnSpPr/>
          <p:nvPr/>
        </p:nvCxnSpPr>
        <p:spPr>
          <a:xfrm flipH="1">
            <a:off x="9372901" y="6629400"/>
            <a:ext cx="236812" cy="10334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4" name="Shape 464"/>
          <p:cNvCxnSpPr/>
          <p:nvPr/>
        </p:nvCxnSpPr>
        <p:spPr>
          <a:xfrm>
            <a:off x="10654078" y="6713061"/>
            <a:ext cx="415719" cy="1033462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66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Сделаем еще круче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72" name="Shape 47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'^From .*@</a:t>
            </a:r>
            <a:r>
              <a:rPr lang="en-US" sz="57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[^ ]*)'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7401025" y="8062475"/>
            <a:ext cx="7896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Начало извлечения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74" name="Shape 474"/>
          <p:cNvCxnSpPr/>
          <p:nvPr/>
        </p:nvCxnSpPr>
        <p:spPr>
          <a:xfrm flipH="1">
            <a:off x="11367986" y="6705600"/>
            <a:ext cx="330300" cy="1344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'From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stephen.marquard@uct.ac.za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y =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re.findall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^From .*@([^ ]*)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['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Сделаем еще круче</a:t>
            </a:r>
            <a:endParaRPr lang="en-US" sz="7600" dirty="0">
              <a:sym typeface="Cabin"/>
            </a:endParaRPr>
          </a:p>
        </p:txBody>
      </p:sp>
      <p:sp>
        <p:nvSpPr>
          <p:cNvPr id="482" name="Shape 48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.*@(</a:t>
            </a:r>
            <a:r>
              <a:rPr lang="en-US" sz="57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</a:t>
            </a:r>
            <a:r>
              <a:rPr lang="en-US" sz="57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57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57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  <a:endParaRPr lang="en-US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83" name="Shape 483"/>
          <p:cNvSpPr txBox="1"/>
          <p:nvPr/>
        </p:nvSpPr>
        <p:spPr>
          <a:xfrm>
            <a:off x="5998523" y="7734300"/>
            <a:ext cx="5601300" cy="10439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Захватить непробельные символы</a:t>
            </a:r>
            <a:endParaRPr lang="en-US" sz="3600" u="none" strike="noStrike" cap="none" dirty="0">
              <a:solidFill>
                <a:srgbClr val="FF00FF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84" name="Shape 484"/>
          <p:cNvCxnSpPr/>
          <p:nvPr/>
        </p:nvCxnSpPr>
        <p:spPr>
          <a:xfrm flipH="1">
            <a:off x="11175999" y="6651625"/>
            <a:ext cx="868362" cy="112236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5" name="Shape 485"/>
          <p:cNvCxnSpPr/>
          <p:nvPr/>
        </p:nvCxnSpPr>
        <p:spPr>
          <a:xfrm flipH="1">
            <a:off x="13849287" y="6632575"/>
            <a:ext cx="20699" cy="1155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6" name="Shape 486"/>
          <p:cNvCxnSpPr/>
          <p:nvPr/>
        </p:nvCxnSpPr>
        <p:spPr>
          <a:xfrm flipH="1">
            <a:off x="11234736" y="6651625"/>
            <a:ext cx="1989136" cy="1090612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7" name="Shape 487"/>
          <p:cNvSpPr txBox="1"/>
          <p:nvPr/>
        </p:nvSpPr>
        <p:spPr>
          <a:xfrm>
            <a:off x="11697723" y="7734300"/>
            <a:ext cx="4382100" cy="10439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Захватить их как можно больше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3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From stephen.marquard@</a:t>
            </a:r>
            <a:r>
              <a:rPr lang="en-US" sz="30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2641600" y="2844800"/>
            <a:ext cx="10642599" cy="184357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dirty="0" smtClean="0">
                <a:solidFill>
                  <a:schemeClr val="bg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Умный подход к анализу и сопоставлению строк, основанный на использовании метасимволов</a:t>
            </a:r>
            <a:endParaRPr lang="en-US" sz="3800" u="none" strike="noStrike" cap="none" dirty="0">
              <a:solidFill>
                <a:schemeClr val="bg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2540075" y="8115300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en-US" sz="3000" u="sng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https://ru.wikipedia.org/wiki/</a:t>
            </a:r>
            <a:r>
              <a:rPr lang="ru-RU" sz="3000" u="sng" dirty="0" err="1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Регулярные_выражения</a:t>
            </a:r>
            <a:endParaRPr lang="en-US" sz="3000" u="sng" strike="noStrike" cap="none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7600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Сделаем еще круче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495" name="Shape 495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</a:t>
            </a:r>
            <a:r>
              <a:rPr lang="en-US" sz="5700" i="0" u="none" strike="noStrike" cap="none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]+</a:t>
            </a:r>
            <a:r>
              <a:rPr lang="en-US" sz="5700" i="0" u="none" strike="noStrike" cap="none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endParaRPr lang="en-US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11744325" y="8026400"/>
            <a:ext cx="4394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Конец извлечения</a:t>
            </a:r>
            <a:endParaRPr lang="en-US" sz="36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497" name="Shape 497"/>
          <p:cNvCxnSpPr/>
          <p:nvPr/>
        </p:nvCxnSpPr>
        <p:spPr>
          <a:xfrm>
            <a:off x="12718473" y="6699250"/>
            <a:ext cx="1037214" cy="13763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2577835" y="520319"/>
            <a:ext cx="10850933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Проверка на спам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05" name="Shape 505"/>
          <p:cNvSpPr txBox="1"/>
          <p:nvPr/>
        </p:nvSpPr>
        <p:spPr>
          <a:xfrm>
            <a:off x="656281" y="2245831"/>
            <a:ext cx="14587107" cy="4924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^X-DSPAM-Confidence: 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[0-9.]+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line)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len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 != 1 :  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float(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[0]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numlist.append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print('Maximum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:', max(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))</a:t>
            </a:r>
            <a:endParaRPr lang="en-US" sz="300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506" name="Shape 506"/>
          <p:cNvSpPr txBox="1"/>
          <p:nvPr/>
        </p:nvSpPr>
        <p:spPr>
          <a:xfrm>
            <a:off x="11000028" y="6449888"/>
            <a:ext cx="4717199" cy="1200299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python </a:t>
            </a:r>
            <a:r>
              <a:rPr lang="en-US" sz="3900" u="none" strike="noStrike" cap="none" dirty="0" err="1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ds.py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Maximum: 0.9907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x="652449" y="7449711"/>
            <a:ext cx="10618799" cy="89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X-DSPAM-Confidence: 0.8475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/>
          </p:nvPr>
        </p:nvSpPr>
        <p:spPr>
          <a:xfrm>
            <a:off x="1155700" y="646308"/>
            <a:ext cx="13932000" cy="152005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Экранирование символа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68163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501523" lvl="0" indent="0">
              <a:spcBef>
                <a:spcPts val="0"/>
              </a:spcBef>
              <a:buSzPct val="100000"/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Чтобы </a:t>
            </a:r>
            <a:r>
              <a:rPr lang="ru-RU" sz="3600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отменить (экранировать)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специальное значение символа регулярного выражения, поставьте перед ним обратную косую черту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'\'</a:t>
            </a:r>
            <a:endParaRPr lang="en-US" sz="3600" u="none" strike="noStrike" cap="none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675335" y="4651586"/>
            <a:ext cx="9682323" cy="2405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Мы только что получили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за печенье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.'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\$[0-9.]+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11115376" y="6283188"/>
            <a:ext cx="3370173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9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</a:t>
            </a:r>
            <a:r>
              <a:rPr lang="en-US" sz="49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[0-9.]</a:t>
            </a:r>
            <a:r>
              <a:rPr lang="en-US" sz="49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12055272" y="7718288"/>
            <a:ext cx="383408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Число или точка</a:t>
            </a:r>
            <a:endParaRPr lang="en-US" sz="3800" u="none" strike="noStrike" cap="none" dirty="0">
              <a:solidFill>
                <a:srgbClr val="00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17" name="Shape 517"/>
          <p:cNvSpPr txBox="1"/>
          <p:nvPr/>
        </p:nvSpPr>
        <p:spPr>
          <a:xfrm>
            <a:off x="7354958" y="7654788"/>
            <a:ext cx="4019528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Знак доллара</a:t>
            </a:r>
            <a:endParaRPr lang="en-US" sz="3800" u="none" strike="noStrike" cap="none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518" name="Shape 518"/>
          <p:cNvCxnSpPr/>
          <p:nvPr/>
        </p:nvCxnSpPr>
        <p:spPr>
          <a:xfrm flipH="1">
            <a:off x="11188837" y="7162663"/>
            <a:ext cx="312599" cy="498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9" name="Shape 519"/>
          <p:cNvCxnSpPr/>
          <p:nvPr/>
        </p:nvCxnSpPr>
        <p:spPr>
          <a:xfrm>
            <a:off x="12503325" y="7061088"/>
            <a:ext cx="312599" cy="606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0" name="Shape 520"/>
          <p:cNvCxnSpPr/>
          <p:nvPr/>
        </p:nvCxnSpPr>
        <p:spPr>
          <a:xfrm flipH="1">
            <a:off x="13474698" y="7068788"/>
            <a:ext cx="85500" cy="6494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21" name="Shape 521"/>
          <p:cNvSpPr txBox="1"/>
          <p:nvPr/>
        </p:nvSpPr>
        <p:spPr>
          <a:xfrm>
            <a:off x="12869655" y="4276588"/>
            <a:ext cx="283875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Один или более</a:t>
            </a:r>
            <a:endParaRPr lang="en-US" sz="3800" u="none" strike="noStrike" cap="none" dirty="0">
              <a:solidFill>
                <a:srgbClr val="FF7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cxnSp>
        <p:nvCxnSpPr>
          <p:cNvPr id="522" name="Shape 522"/>
          <p:cNvCxnSpPr/>
          <p:nvPr/>
        </p:nvCxnSpPr>
        <p:spPr>
          <a:xfrm flipH="1" flipV="1">
            <a:off x="14266859" y="5495787"/>
            <a:ext cx="5732" cy="787401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35205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lvl="0" indent="-603377">
              <a:spcBef>
                <a:spcPts val="0"/>
              </a:spcBef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загадочный, но очень мощный язык для сопоставления строк и извлечения элементов из этих строк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1104900" lvl="0" indent="-603377">
              <a:spcBef>
                <a:spcPts val="2300"/>
              </a:spcBef>
              <a:buSzPct val="100000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 содержат специальные символы, которые </a:t>
            </a:r>
            <a:r>
              <a:rPr lang="ru-RU" sz="3600" dirty="0">
                <a:solidFill>
                  <a:schemeClr val="bg1"/>
                </a:solidFill>
              </a:rPr>
              <a:t>являются управляющими </a:t>
            </a:r>
            <a:r>
              <a:rPr lang="ru-RU" sz="3600" dirty="0" smtClean="0">
                <a:solidFill>
                  <a:schemeClr val="bg1"/>
                </a:solidFill>
              </a:rPr>
              <a:t>конструкциями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>
            <a:spLocks noGrp="1"/>
          </p:cNvSpPr>
          <p:nvPr>
            <p:ph type="title" idx="4294967295"/>
          </p:nvPr>
        </p:nvSpPr>
        <p:spPr>
          <a:xfrm>
            <a:off x="1462700" y="1009927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ru-RU" sz="3600" dirty="0"/>
              <a:t>Авторы </a:t>
            </a:r>
            <a:r>
              <a:rPr lang="en-US" sz="3600" dirty="0"/>
              <a:t> / </a:t>
            </a:r>
            <a:r>
              <a:rPr lang="ru-RU" sz="3600" dirty="0"/>
              <a:t>Благодарности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535" name="Shape 535"/>
          <p:cNvSpPr txBox="1"/>
          <p:nvPr/>
        </p:nvSpPr>
        <p:spPr>
          <a:xfrm>
            <a:off x="1206100" y="2150353"/>
            <a:ext cx="6797699" cy="53503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FFFF"/>
                </a:solidFill>
              </a:rPr>
              <a:t>… Insert new Contributors and Translations here</a:t>
            </a:r>
            <a:endParaRPr lang="ru-RU" sz="1800" dirty="0" smtClean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</a:t>
            </a:r>
            <a:r>
              <a:rPr lang="ru-RU" sz="1800" dirty="0" smtClean="0">
                <a:solidFill>
                  <a:srgbClr val="FFFFFF"/>
                </a:solidFill>
              </a:rPr>
              <a:t>Школе </a:t>
            </a:r>
            <a:r>
              <a:rPr lang="ru-RU" sz="1800" dirty="0">
                <a:solidFill>
                  <a:srgbClr val="FFFFFF"/>
                </a:solidFill>
              </a:rPr>
              <a:t>Информации Мичиганского Университета </a:t>
            </a:r>
            <a:r>
              <a:rPr lang="ru-RU" sz="1800" dirty="0" smtClean="0">
                <a:solidFill>
                  <a:srgbClr val="FFFFFF"/>
                </a:solidFill>
              </a:rPr>
              <a:t> и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ru-RU" sz="1800" dirty="0" smtClean="0">
                <a:solidFill>
                  <a:srgbClr val="FFFFFF"/>
                </a:solidFill>
              </a:rPr>
              <a:t> , и </a:t>
            </a:r>
            <a:r>
              <a:rPr lang="ru-RU" sz="1800" dirty="0">
                <a:solidFill>
                  <a:srgbClr val="FFFFFF"/>
                </a:solidFill>
              </a:rPr>
              <a:t>доступны по лицензии Creative Commons Attribution 4.0 License.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Виолетта.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536" name="Shape 5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03277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Shape 53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081477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Shape 538"/>
          <p:cNvSpPr txBox="1"/>
          <p:nvPr/>
        </p:nvSpPr>
        <p:spPr>
          <a:xfrm>
            <a:off x="8704400" y="2280828"/>
            <a:ext cx="6797699" cy="52199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2857500" y="7645400"/>
            <a:ext cx="104138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«Умные» функции «Искать»</a:t>
            </a:r>
            <a:r>
              <a:rPr lang="ru-RU" sz="3800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/</a:t>
            </a:r>
            <a:r>
              <a:rPr lang="en-US" sz="3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8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«Поиск»</a:t>
            </a:r>
            <a:endParaRPr lang="en-US" sz="38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9" name="Shape 229"/>
          <p:cNvSpPr/>
          <p:nvPr/>
        </p:nvSpPr>
        <p:spPr>
          <a:xfrm flipH="1">
            <a:off x="14895447" y="1492729"/>
            <a:ext cx="1269899" cy="660300"/>
          </a:xfrm>
          <a:prstGeom prst="rightArrow">
            <a:avLst>
              <a:gd name="adj1" fmla="val 42844"/>
              <a:gd name="adj2" fmla="val 43131"/>
            </a:avLst>
          </a:prstGeom>
          <a:solidFill>
            <a:srgbClr val="00FF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166" y="1193981"/>
            <a:ext cx="13299405" cy="5902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 регулярных выражениях</a:t>
            </a:r>
            <a:endParaRPr lang="en-US" sz="76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55699" y="2603500"/>
            <a:ext cx="14239471" cy="52837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Очень мощные и немного загадочные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Забавные, как только поймешь их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 сами по себе напоминают язык программирования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1104900" lvl="0" indent="-603377">
              <a:spcBef>
                <a:spcPts val="2300"/>
              </a:spcBef>
              <a:buSzPct val="100000"/>
            </a:pPr>
            <a:r>
              <a:rPr lang="ru-RU" sz="3600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Пишутся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 помощью специальных символов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Компактные, это своего рода язык «старой школы»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/>
        </p:nvSpPr>
        <p:spPr>
          <a:xfrm>
            <a:off x="10427225" y="6931025"/>
            <a:ext cx="51527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sng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http://</a:t>
            </a:r>
            <a:r>
              <a:rPr lang="en-US" sz="3800" u="sng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xkcd.com/208/</a:t>
            </a:r>
          </a:p>
        </p:txBody>
      </p:sp>
      <p:pic>
        <p:nvPicPr>
          <p:cNvPr id="1026" name="Picture 2" descr="https://hsto.org/webt/l1/z1/9s/l1z19s49sk5bpc8vkmcbho7zgro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40" y="750338"/>
            <a:ext cx="7325880" cy="74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791968" y="814388"/>
            <a:ext cx="14672064" cy="172551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5200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Регулярные выражения: краткое руководство</a:t>
            </a:r>
            <a:endParaRPr lang="en-US" sz="52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565400" y="2539900"/>
            <a:ext cx="11607801" cy="519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</a:t>
            </a:r>
            <a:r>
              <a:rPr lang="ru-RU" sz="2400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Начало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всего </a:t>
            </a:r>
            <a:r>
              <a:rPr lang="ru-RU" sz="2400" dirty="0">
                <a:solidFill>
                  <a:schemeClr val="bg1"/>
                </a:solidFill>
              </a:rPr>
              <a:t>текста или начало </a:t>
            </a:r>
            <a:r>
              <a:rPr lang="ru-RU" sz="2400" dirty="0" smtClean="0">
                <a:solidFill>
                  <a:schemeClr val="bg1"/>
                </a:solidFill>
              </a:rPr>
              <a:t>стро</a:t>
            </a:r>
            <a:r>
              <a:rPr lang="ru-RU" sz="2400" dirty="0">
                <a:solidFill>
                  <a:schemeClr val="bg1"/>
                </a:solidFill>
              </a:rPr>
              <a:t>к</a:t>
            </a:r>
            <a:r>
              <a:rPr lang="ru-RU" sz="2400" dirty="0" smtClean="0">
                <a:solidFill>
                  <a:schemeClr val="bg1"/>
                </a:solidFill>
              </a:rPr>
              <a:t>и </a:t>
            </a:r>
            <a:r>
              <a:rPr lang="ru-RU" sz="2400" dirty="0">
                <a:solidFill>
                  <a:schemeClr val="bg1"/>
                </a:solidFill>
              </a:rPr>
              <a:t>текста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$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Конец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всего текста или конец </a:t>
            </a:r>
            <a:r>
              <a:rPr lang="ru-RU" sz="2400" dirty="0" smtClean="0">
                <a:solidFill>
                  <a:schemeClr val="bg1"/>
                </a:solidFill>
              </a:rPr>
              <a:t>строки </a:t>
            </a:r>
            <a:r>
              <a:rPr lang="ru-RU" sz="2400" dirty="0">
                <a:solidFill>
                  <a:schemeClr val="bg1"/>
                </a:solidFill>
              </a:rPr>
              <a:t>текста</a:t>
            </a:r>
            <a:endParaRPr lang="en-US" sz="2400" i="0" u="none" strike="noStrike" cap="none" dirty="0">
              <a:solidFill>
                <a:schemeClr val="bg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Один </a:t>
            </a:r>
            <a:r>
              <a:rPr lang="ru-RU" sz="240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л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юбой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символ, кроме новой строки 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\n</a:t>
            </a:r>
            <a:endParaRPr lang="en-US" sz="2400" i="0" u="none" strike="noStrike" cap="none" dirty="0" smtClean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Любой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пробельный </a:t>
            </a:r>
            <a:r>
              <a:rPr lang="ru-RU" sz="2400" i="0" u="none" strike="noStrike" cap="none" dirty="0" smtClean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символ</a:t>
            </a:r>
            <a:endParaRPr lang="en-US" sz="2400" i="0" u="none" strike="noStrike" cap="none" dirty="0" smtClean="0">
              <a:solidFill>
                <a:schemeClr val="bg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</a:t>
            </a:r>
            <a:r>
              <a:rPr lang="ru-RU" sz="24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Любой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непробельный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символ 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Повторяет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символ ноль или более раз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*? 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Повторяет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символ ноль или более раз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(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не жадный</a:t>
            </a:r>
            <a:r>
              <a:rPr lang="ru-RU" sz="2400" i="0" u="none" strike="noStrike" cap="none" dirty="0" smtClean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квантификатор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</a:t>
            </a:r>
            <a:r>
              <a:rPr lang="ru-RU" sz="2400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Повторяет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символ ноль или более раз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+? </a:t>
            </a:r>
            <a:r>
              <a:rPr lang="ru-RU" sz="24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    </a:t>
            </a:r>
            <a:r>
              <a:rPr lang="ru-RU" sz="2400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Повторяет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символ ноль или более раз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(</a:t>
            </a:r>
            <a:r>
              <a:rPr lang="ru-RU" sz="24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не жадный</a:t>
            </a:r>
            <a:r>
              <a:rPr lang="ru-RU" sz="2400" dirty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квантификатор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aeiou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Любой из символов, перечисленных в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наборе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[^XYZ]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Любой символ,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не указанный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в данном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наборе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[a-z0-9]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Набор символов может включать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диапазон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</a:t>
            </a:r>
            <a:r>
              <a:rPr lang="ru-RU" sz="24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Указывает начало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извлечения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строки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Указывает конец </a:t>
            </a:r>
            <a:r>
              <a:rPr lang="ru-RU" sz="24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извлечения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ru-RU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строки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4500" y="8407400"/>
            <a:ext cx="937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https://www.py4e.com/lectures3/Pythonlearn-11-Regex-Handout.txt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Модуль регулярных выражений</a:t>
            </a:r>
            <a:endParaRPr lang="en-US" sz="6400" u="none" strike="noStrike" cap="none" dirty="0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Прежде чем вы сможете использовать в своей программе регулярные выражения, необходимо импортировать библиотеку, используя команду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import re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спользуя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36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ru-RU" sz="3600" u="none" strike="noStrike" cap="none" dirty="0" smtClean="0">
                <a:solidFill>
                  <a:schemeClr val="bg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можно проверить, соответствует ли строка регулярному выражению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аналогично использованию метода 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для строк</a:t>
            </a:r>
            <a:endParaRPr lang="en-US" sz="3600" u="none" strike="noStrike" cap="none" dirty="0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Вы можете использовать </a:t>
            </a:r>
            <a:r>
              <a:rPr lang="en-US" sz="3600" u="none" strike="noStrike" cap="none" dirty="0" err="1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для извлечения частей строки, которые соответствуют регулярному выражению, аналогично комбинации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метода 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 среза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 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var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[5:10]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Использование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4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6400" u="none" strike="noStrike" cap="none" dirty="0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ru-RU" sz="6400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как</a:t>
            </a:r>
            <a:r>
              <a:rPr lang="en-US" sz="64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64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371600" y="3410950"/>
            <a:ext cx="7579499" cy="38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re.search('From:',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985838" y="3652600"/>
            <a:ext cx="6997186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line.find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&gt;= 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6045</TotalTime>
  <Words>1816</Words>
  <Application>Microsoft Office PowerPoint</Application>
  <PresentationFormat>Произвольный</PresentationFormat>
  <Paragraphs>306</Paragraphs>
  <Slides>34</Slides>
  <Notes>33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Title &amp; Subtitle</vt:lpstr>
      <vt:lpstr>Регулярные выражения</vt:lpstr>
      <vt:lpstr>Регулярные выражения</vt:lpstr>
      <vt:lpstr>Регулярные выражения</vt:lpstr>
      <vt:lpstr>Презентация PowerPoint</vt:lpstr>
      <vt:lpstr>О регулярных выражениях</vt:lpstr>
      <vt:lpstr>Презентация PowerPoint</vt:lpstr>
      <vt:lpstr>Регулярные выражения: краткое руководство</vt:lpstr>
      <vt:lpstr>Модуль регулярных выражений</vt:lpstr>
      <vt:lpstr>Использование re.search(), как find()</vt:lpstr>
      <vt:lpstr>Использование re.search(), как startswith()</vt:lpstr>
      <vt:lpstr>Метасимволы (символы-джокеры)</vt:lpstr>
      <vt:lpstr>Тонкая настройка соответствия</vt:lpstr>
      <vt:lpstr>Тонкая настройка соответствия</vt:lpstr>
      <vt:lpstr>Сопоставление и извлечение данных</vt:lpstr>
      <vt:lpstr>Сопоставление и извлечение данных</vt:lpstr>
      <vt:lpstr>Осторожно: Жадные квантификаторы</vt:lpstr>
      <vt:lpstr>Ленивые квантификаторы</vt:lpstr>
      <vt:lpstr>Тонкая настройка извлечения строк</vt:lpstr>
      <vt:lpstr>Тонкая настройка извлечения строк</vt:lpstr>
      <vt:lpstr>Примеры анализа строк</vt:lpstr>
      <vt:lpstr>Презентация PowerPoint</vt:lpstr>
      <vt:lpstr>Шаблон двойного разделения</vt:lpstr>
      <vt:lpstr>Версия с регулярным выражением </vt:lpstr>
      <vt:lpstr>Версия с регулярным выражением </vt:lpstr>
      <vt:lpstr>Версия с регулярным выражением </vt:lpstr>
      <vt:lpstr>Сделаем еще круче</vt:lpstr>
      <vt:lpstr>Сделаем еще круче</vt:lpstr>
      <vt:lpstr>Сделаем еще круче</vt:lpstr>
      <vt:lpstr>Сделаем еще круче</vt:lpstr>
      <vt:lpstr>Сделаем еще круче</vt:lpstr>
      <vt:lpstr>Проверка на спам</vt:lpstr>
      <vt:lpstr>Экранирование символа</vt:lpstr>
      <vt:lpstr>Резюме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cp:lastModifiedBy>Vita</cp:lastModifiedBy>
  <cp:revision>182</cp:revision>
  <dcterms:modified xsi:type="dcterms:W3CDTF">2021-05-07T18:32:19Z</dcterms:modified>
</cp:coreProperties>
</file>