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485"/>
  </p:normalViewPr>
  <p:slideViewPr>
    <p:cSldViewPr snapToGrid="0" snapToObjects="1">
      <p:cViewPr>
        <p:scale>
          <a:sx n="102" d="100"/>
          <a:sy n="102" d="100"/>
        </p:scale>
        <p:origin x="-684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380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dk2"/>
                </a:solidFill>
              </a:rPr>
              <a:t>Заметка</a:t>
            </a:r>
            <a:r>
              <a:rPr lang="ru-RU" baseline="0" dirty="0" smtClean="0">
                <a:solidFill>
                  <a:schemeClr val="dk2"/>
                </a:solidFill>
              </a:rPr>
              <a:t> от Чарльза</a:t>
            </a:r>
            <a:r>
              <a:rPr lang="ru-RU" dirty="0" smtClean="0">
                <a:solidFill>
                  <a:schemeClr val="dk2"/>
                </a:solidFill>
              </a:rPr>
              <a:t>. При использовании этих материалов, вы можете удалить логотип университета</a:t>
            </a:r>
            <a:r>
              <a:rPr lang="ru-RU" baseline="0" dirty="0" smtClean="0">
                <a:solidFill>
                  <a:schemeClr val="dk2"/>
                </a:solidFill>
              </a:rPr>
              <a:t> и заменить его собственным</a:t>
            </a:r>
            <a:r>
              <a:rPr lang="ru-RU" dirty="0" smtClean="0">
                <a:solidFill>
                  <a:schemeClr val="dk2"/>
                </a:solidFill>
              </a:rPr>
              <a:t>, но,</a:t>
            </a:r>
            <a:r>
              <a:rPr lang="ru-RU" baseline="0" dirty="0" smtClean="0">
                <a:solidFill>
                  <a:schemeClr val="dk2"/>
                </a:solidFill>
              </a:rPr>
              <a:t> пожалуйста, сохраните </a:t>
            </a:r>
            <a:r>
              <a:rPr lang="ru-RU" dirty="0" smtClean="0">
                <a:solidFill>
                  <a:schemeClr val="dk2"/>
                </a:solidFill>
              </a:rPr>
              <a:t>CC-BY логотип</a:t>
            </a:r>
            <a:r>
              <a:rPr lang="ru-RU" baseline="0" dirty="0" smtClean="0">
                <a:solidFill>
                  <a:schemeClr val="dk2"/>
                </a:solidFill>
              </a:rPr>
              <a:t> на первой странице, а также на последней странице  - «Благодарности».</a:t>
            </a:r>
            <a:endParaRPr lang="ru-RU" dirty="0" smtClean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9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34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06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6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47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00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71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86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09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01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19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32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dirty="0" smtClean="0"/>
              <a:t>Мы будем называть мой подход «интеллектуальным анализом персональных данных», в основном он направлен на улучшение работы программистов на </a:t>
            </a:r>
            <a:r>
              <a:rPr lang="ru-RU" sz="2000" dirty="0" err="1" smtClean="0"/>
              <a:t>Python</a:t>
            </a:r>
            <a:r>
              <a:rPr lang="ru-RU" sz="2000" dirty="0" smtClean="0"/>
              <a:t>.</a:t>
            </a:r>
            <a:endParaRPr lang="en" sz="2000" b="0" i="0" u="none" strike="noStrike" cap="none"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64871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61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20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78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159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42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1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7836750" cy="9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28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0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7836750" cy="9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9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7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 smtClean="0"/>
          </a:p>
        </p:txBody>
      </p:sp>
    </p:spTree>
    <p:extLst>
      <p:ext uri="{BB962C8B-B14F-4D97-AF65-F5344CB8AC3E}">
        <p14:creationId xmlns:p14="http://schemas.microsoft.com/office/powerpoint/2010/main" val="59189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60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&#1055;&#1086;&#1080;&#1089;&#1082;&#1086;&#1074;&#1099;&#1081;_&#1088;&#1086;&#1073;&#1086;&#1090;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7;&#1090;&#1072;&#1085;&#1076;&#1072;&#1088;&#1090;_&#1080;&#1089;&#1082;&#1083;&#1102;&#1095;&#1077;&#1085;&#1080;&#1081;_&#1076;&#1083;&#1103;_&#1088;&#1086;&#1073;&#1086;&#1090;&#1086;&#1074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pider_tra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5;&#1086;&#1080;&#1089;&#1082;&#1086;&#1074;&#1099;&#1081;_&#1080;&#1085;&#1076;&#1077;&#1082;&#1089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www.dr-chuck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5;&#1086;&#1080;&#1089;&#1082;&#1086;&#1074;&#1099;&#1081;_&#1088;&#1086;&#1073;&#1086;&#1090;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Получение и визуализация данных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0" lvl="0" indent="0">
              <a:buClr>
                <a:srgbClr val="FFFB00"/>
              </a:buClr>
              <a:buSzPct val="25000"/>
            </a:pPr>
            <a:r>
              <a:rPr lang="ru-RU" sz="1800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Чарльз Северанс</a:t>
            </a:r>
            <a:endParaRPr lang="en" sz="18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206"/>
          <p:cNvSpPr txBox="1"/>
          <p:nvPr/>
        </p:nvSpPr>
        <p:spPr>
          <a:xfrm>
            <a:off x="1692633" y="3878497"/>
            <a:ext cx="5915813" cy="601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Пайтон для всех</a:t>
            </a:r>
            <a:endParaRPr lang="en-US" sz="1800" u="none" strike="noStrike" cap="none" dirty="0" smtClean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18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6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9909" y="4091044"/>
            <a:ext cx="1166184" cy="39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081" y="3689514"/>
            <a:ext cx="797460" cy="79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3743325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500" u="none" strike="noStrike" cap="none" dirty="0" smtClean="0">
                <a:solidFill>
                  <a:srgbClr val="FFD966"/>
                </a:solidFill>
                <a:sym typeface="Cabin"/>
              </a:rPr>
              <a:t>Поисковый робот</a:t>
            </a:r>
            <a:endParaRPr lang="en" sz="35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42597" y="1464469"/>
            <a:ext cx="4429416" cy="339678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Извлекает информацию со страницы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Просматривает страницу на предмет ссылок на другие страницы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Добавляет ссылки в список, чтобы затем извлечь информацию с этих страниц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Повторяет процесс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...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950" y="1221581"/>
            <a:ext cx="3571874" cy="272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012" y="640556"/>
            <a:ext cx="4050506" cy="302996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3442997" y="4686199"/>
            <a:ext cx="5565126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5"/>
              </a:rPr>
              <a:t>https://ru.wikipedia.org/wiki/</a:t>
            </a:r>
            <a:r>
              <a:rPr lang="ru-RU" sz="20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5"/>
              </a:rPr>
              <a:t>Поисковый_робот</a:t>
            </a:r>
            <a:endParaRPr lang="en" sz="2000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Политика сканирования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00F900"/>
                </a:solidFill>
                <a:sym typeface="Cabin"/>
              </a:rPr>
              <a:t>политика выбора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 указывает страницы для загрузки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00F900"/>
                </a:solidFill>
                <a:sym typeface="Cabin"/>
              </a:rPr>
              <a:t>политика повторного посещения</a:t>
            </a:r>
            <a:r>
              <a:rPr lang="ru-RU" sz="2000" dirty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указывает, когда проверять наличие изменений на страницах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00F900"/>
                </a:solidFill>
                <a:sym typeface="Cabin"/>
              </a:rPr>
              <a:t>политика вежливости</a:t>
            </a:r>
            <a:r>
              <a:rPr lang="ru-RU" sz="2000" dirty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указывает, как избежать перегрузки веб-сайта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00F900"/>
                </a:solidFill>
                <a:sym typeface="Cabin"/>
              </a:rPr>
              <a:t>политика параллелизации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определяет, как координировать распределенные поисковые роботы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7453282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Протокол </a:t>
            </a:r>
            <a:r>
              <a:rPr lang="en" sz="4300" u="none" strike="noStrike" cap="none" dirty="0" smtClean="0">
                <a:solidFill>
                  <a:srgbClr val="FFD966"/>
                </a:solidFill>
                <a:sym typeface="Cabin"/>
              </a:rPr>
              <a:t>robots.txt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677700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Способ взаимодействия сайта с поисковыми роботами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Неформальный добровольный стандарт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Иногда администраторы сайта делают </a:t>
            </a:r>
            <a:r>
              <a:rPr lang="ru-RU" sz="2000" dirty="0" smtClean="0">
                <a:solidFill>
                  <a:srgbClr val="FFFFFF"/>
                </a:solidFill>
                <a:sym typeface="Cabin"/>
              </a:rPr>
              <a:t>«Ловушку для пауков», чтобы отловить «плохих»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 пауков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592495" y="4234441"/>
            <a:ext cx="7959011" cy="6429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>
              <a:buSzPct val="25000"/>
            </a:pPr>
            <a:r>
              <a:rPr lang="en-US" sz="200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https://</a:t>
            </a:r>
            <a:r>
              <a:rPr lang="en-US" sz="2000" dirty="0" smtClean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ru.wikipedia.org/wiki/</a:t>
            </a:r>
            <a:r>
              <a:rPr lang="ru-RU" sz="2000" u="none" strike="noStrike" cap="none" dirty="0" err="1" smtClean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Стандарт_исключений_для_роботов</a:t>
            </a:r>
            <a:endParaRPr lang="en" sz="20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http://</a:t>
            </a:r>
            <a:r>
              <a:rPr lang="en" sz="2000" u="none" strike="noStrike" cap="none" dirty="0" err="1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en.wikipedia.org</a:t>
            </a:r>
            <a:r>
              <a:rPr lang="en" sz="2000" u="none" strike="noStrike" cap="none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/wiki/</a:t>
            </a:r>
            <a:r>
              <a:rPr lang="en" sz="2000" u="none" strike="noStrike" cap="none" dirty="0" err="1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Spider_trap</a:t>
            </a:r>
            <a:endParaRPr lang="en" sz="20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5983854" y="1659725"/>
            <a:ext cx="2821200" cy="15216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User-agent: 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cgi</a:t>
            </a: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-bin/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/images/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tmp</a:t>
            </a: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/private/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83854" y="3313601"/>
            <a:ext cx="14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600" dirty="0" smtClean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*</a:t>
            </a:r>
            <a:r>
              <a:rPr lang="ru-RU" sz="1600" dirty="0" smtClean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Запретить</a:t>
            </a:r>
            <a:r>
              <a:rPr lang="en" sz="1600" dirty="0" smtClean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5172221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200" u="none" strike="noStrike" cap="none" dirty="0" smtClean="0">
                <a:solidFill>
                  <a:srgbClr val="FFD966"/>
                </a:solidFill>
                <a:sym typeface="Cabin"/>
              </a:rPr>
              <a:t>Архитектура </a:t>
            </a:r>
            <a:r>
              <a:rPr lang="en" sz="4200" u="none" strike="noStrike" cap="none" dirty="0" smtClean="0">
                <a:solidFill>
                  <a:srgbClr val="FFD966"/>
                </a:solidFill>
                <a:sym typeface="Cabin"/>
              </a:rPr>
              <a:t>Google</a:t>
            </a:r>
            <a:endParaRPr lang="en" sz="42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241244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Веб-сканирование</a:t>
            </a:r>
            <a:endParaRPr lang="en" sz="24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81000" algn="l" rtl="0">
              <a:spcBef>
                <a:spcPts val="2000"/>
              </a:spcBef>
              <a:buClr>
                <a:srgbClr val="FFFB00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B00"/>
                </a:solidFill>
                <a:sym typeface="Cabin"/>
              </a:rPr>
              <a:t>Индексация</a:t>
            </a:r>
            <a:endParaRPr lang="en" sz="2400" u="none" strike="noStrike" cap="none" dirty="0">
              <a:solidFill>
                <a:srgbClr val="FFFB00"/>
              </a:solidFill>
              <a:sym typeface="Cabin"/>
            </a:endParaRPr>
          </a:p>
          <a:p>
            <a:pPr marL="457200" marR="0" lvl="0" indent="-3810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Поиск</a:t>
            </a:r>
            <a:endParaRPr lang="en" sz="24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0275" y="806838"/>
            <a:ext cx="2686049" cy="298649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3253275" y="4057649"/>
            <a:ext cx="5514000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http://</a:t>
            </a:r>
            <a:r>
              <a:rPr lang="en" sz="2000" u="none" strike="noStrike" cap="none" dirty="0" err="1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infolab.stanford.edu</a:t>
            </a:r>
            <a:r>
              <a:rPr lang="en" sz="2000" u="none" strike="noStrike" cap="none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/~backrub/</a:t>
            </a:r>
            <a:r>
              <a:rPr lang="en" sz="2000" u="none" strike="noStrike" cap="none" dirty="0" err="1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google.html</a:t>
            </a:r>
            <a:endParaRPr lang="en" sz="20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580053" y="1514475"/>
            <a:ext cx="7983894" cy="2455799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ru-RU" sz="19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Поисковая машина индексирует, обрабатывает и хранит данные для обеспечения быстрого и точного поиска информации.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ru-RU" sz="19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Целью хранения индекса является повышение скорости и производительности поиска релевантных документов по поисковому запросу.</a:t>
            </a:r>
            <a:r>
              <a:rPr lang="en" sz="19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Без индекса поисковая машина была бы вынуждена сканировать каждый документ в корпусе, </a:t>
            </a:r>
            <a:r>
              <a:rPr lang="ru-RU" sz="19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что потребовало бы большого количество времени и вычислительной мощности.</a:t>
            </a:r>
            <a:endParaRPr lang="en" sz="1900" u="none" strike="noStrike" cap="none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Поисковый индекс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549975" y="4148150"/>
            <a:ext cx="6044050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https://</a:t>
            </a:r>
            <a:r>
              <a:rPr lang="en-US" sz="20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ru.wikipedia.org/wiki/</a:t>
            </a:r>
            <a:r>
              <a:rPr lang="ru-RU" sz="2000" dirty="0" err="1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Поисковый_индекс</a:t>
            </a:r>
            <a:endParaRPr lang="en" sz="20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3837876" y="1538655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spider.sqlite</a:t>
            </a:r>
          </a:p>
        </p:txBody>
      </p:sp>
      <p:cxnSp>
        <p:nvCxnSpPr>
          <p:cNvPr id="251" name="Shape 251"/>
          <p:cNvCxnSpPr>
            <a:stCxn id="252" idx="3"/>
            <a:endCxn id="250" idx="2"/>
          </p:cNvCxnSpPr>
          <p:nvPr/>
        </p:nvCxnSpPr>
        <p:spPr>
          <a:xfrm>
            <a:off x="1971198" y="1761626"/>
            <a:ext cx="1866678" cy="1823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53" name="Shape 253"/>
          <p:cNvSpPr txBox="1"/>
          <p:nvPr/>
        </p:nvSpPr>
        <p:spPr>
          <a:xfrm>
            <a:off x="2298226" y="1584804"/>
            <a:ext cx="1002599" cy="3347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0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spider.py</a:t>
            </a:r>
            <a:endParaRPr lang="en" sz="1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Shape 254"/>
          <p:cNvCxnSpPr>
            <a:stCxn id="250" idx="3"/>
          </p:cNvCxnSpPr>
          <p:nvPr/>
        </p:nvCxnSpPr>
        <p:spPr>
          <a:xfrm flipH="1">
            <a:off x="2331464" y="1988242"/>
            <a:ext cx="2244600" cy="17115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2901425" y="2716075"/>
            <a:ext cx="13409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spdump.py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46586" y="3699630"/>
            <a:ext cx="4474500" cy="836699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(5, None, 1.0, 3, u'http://www.dr-chuck.com/csev-blog')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(3, None, 1.0, 4, u'http://www.dr-chuck.com/dr-chuck/resume/speaking.htm')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None, 1.0, 2, u'http://www.dr-chuck.com/csev-blog/')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None, 1.0, 5, u'http://www.dr-chuck.com/dr-chuck/resume/index.htm')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строки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" sz="1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7" name="Shape 257"/>
          <p:cNvGrpSpPr/>
          <p:nvPr/>
        </p:nvGrpSpPr>
        <p:grpSpPr>
          <a:xfrm>
            <a:off x="330243" y="1104322"/>
            <a:ext cx="1640955" cy="1314609"/>
            <a:chOff x="465666" y="2827680"/>
            <a:chExt cx="2868802" cy="1926167"/>
          </a:xfrm>
        </p:grpSpPr>
        <p:pic>
          <p:nvPicPr>
            <p:cNvPr id="252" name="Shape 2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465666" y="2827680"/>
              <a:ext cx="2868802" cy="1926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Shape 258"/>
            <p:cNvSpPr txBox="1"/>
            <p:nvPr/>
          </p:nvSpPr>
          <p:spPr>
            <a:xfrm>
              <a:off x="1515535" y="3289573"/>
              <a:ext cx="946372" cy="1087475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66"/>
                </a:buClr>
                <a:buSzPct val="25000"/>
                <a:buFont typeface="Helvetica Neue"/>
                <a:buNone/>
              </a:pPr>
              <a:r>
                <a:rPr lang="ru-RU" sz="1800" dirty="0" smtClean="0">
                  <a:solidFill>
                    <a:srgbClr val="66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Веб</a:t>
              </a:r>
              <a:endParaRPr lang="en" sz="1800" b="0" i="0" u="none" strike="noStrike" cap="none" dirty="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9" name="Shape 259"/>
          <p:cNvSpPr/>
          <p:nvPr/>
        </p:nvSpPr>
        <p:spPr>
          <a:xfrm>
            <a:off x="5142325" y="3050791"/>
            <a:ext cx="1171708" cy="44958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force.js</a:t>
            </a:r>
          </a:p>
        </p:txBody>
      </p:sp>
      <p:sp>
        <p:nvSpPr>
          <p:cNvPr id="260" name="Shape 260"/>
          <p:cNvSpPr/>
          <p:nvPr/>
        </p:nvSpPr>
        <p:spPr>
          <a:xfrm>
            <a:off x="7350706" y="516107"/>
            <a:ext cx="1245599" cy="807300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force.html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d3.js</a:t>
            </a:r>
          </a:p>
        </p:txBody>
      </p:sp>
      <p:cxnSp>
        <p:nvCxnSpPr>
          <p:cNvPr id="261" name="Shape 261"/>
          <p:cNvCxnSpPr>
            <a:stCxn id="250" idx="3"/>
            <a:endCxn id="259" idx="1"/>
          </p:cNvCxnSpPr>
          <p:nvPr/>
        </p:nvCxnSpPr>
        <p:spPr>
          <a:xfrm>
            <a:off x="4576064" y="1988242"/>
            <a:ext cx="1152000" cy="10626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62" name="Shape 262"/>
          <p:cNvCxnSpPr>
            <a:stCxn id="259" idx="4"/>
          </p:cNvCxnSpPr>
          <p:nvPr/>
        </p:nvCxnSpPr>
        <p:spPr>
          <a:xfrm rot="10800000" flipH="1">
            <a:off x="6314033" y="2625785"/>
            <a:ext cx="750900" cy="6498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63" name="Shape 263"/>
          <p:cNvCxnSpPr>
            <a:stCxn id="260" idx="3"/>
            <a:endCxn id="270" idx="0"/>
          </p:cNvCxnSpPr>
          <p:nvPr/>
        </p:nvCxnSpPr>
        <p:spPr>
          <a:xfrm>
            <a:off x="7973506" y="1323407"/>
            <a:ext cx="5" cy="596196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64" name="Shape 264"/>
          <p:cNvSpPr/>
          <p:nvPr/>
        </p:nvSpPr>
        <p:spPr>
          <a:xfrm>
            <a:off x="5142325" y="4585828"/>
            <a:ext cx="4001675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</a:t>
            </a:r>
            <a:r>
              <a:rPr lang="en" sz="2300" b="0" i="0" u="none" strike="noStrike" cap="none" baseline="30000" dirty="0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www.py4e.com/code3/</a:t>
            </a:r>
            <a:r>
              <a:rPr lang="en" sz="2300" b="0" i="0" u="none" strike="noStrike" cap="none" baseline="30000" dirty="0" err="1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pagerank.zip</a:t>
            </a:r>
            <a:endParaRPr lang="en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844820" y="470860"/>
            <a:ext cx="1132521" cy="334707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spreset.py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194379" y="464776"/>
            <a:ext cx="1067599" cy="334707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sprank.py</a:t>
            </a:r>
          </a:p>
        </p:txBody>
      </p:sp>
      <p:cxnSp>
        <p:nvCxnSpPr>
          <p:cNvPr id="267" name="Shape 267"/>
          <p:cNvCxnSpPr>
            <a:stCxn id="265" idx="2"/>
            <a:endCxn id="250" idx="1"/>
          </p:cNvCxnSpPr>
          <p:nvPr/>
        </p:nvCxnSpPr>
        <p:spPr>
          <a:xfrm>
            <a:off x="3411081" y="805568"/>
            <a:ext cx="1164900" cy="7331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68" name="Shape 268"/>
          <p:cNvCxnSpPr>
            <a:stCxn id="266" idx="2"/>
            <a:endCxn id="250" idx="1"/>
          </p:cNvCxnSpPr>
          <p:nvPr/>
        </p:nvCxnSpPr>
        <p:spPr>
          <a:xfrm flipH="1">
            <a:off x="4576179" y="799484"/>
            <a:ext cx="1152000" cy="7391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69" name="Shape 269"/>
          <p:cNvSpPr txBox="1"/>
          <p:nvPr/>
        </p:nvSpPr>
        <p:spPr>
          <a:xfrm>
            <a:off x="4543600" y="2184650"/>
            <a:ext cx="11324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spjson.py</a:t>
            </a:r>
          </a:p>
        </p:txBody>
      </p:sp>
      <p:pic>
        <p:nvPicPr>
          <p:cNvPr id="270" name="Shape 270" descr="pageran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4959" y="1919603"/>
            <a:ext cx="1817104" cy="141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5050664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000" u="none" strike="noStrike" cap="none" dirty="0" smtClean="0">
                <a:solidFill>
                  <a:srgbClr val="FFD966"/>
                </a:solidFill>
                <a:sym typeface="Cabin"/>
              </a:rPr>
              <a:t>Списк</a:t>
            </a:r>
            <a:r>
              <a:rPr lang="ru-RU" sz="3000" dirty="0" smtClean="0">
                <a:solidFill>
                  <a:srgbClr val="FFD966"/>
                </a:solidFill>
                <a:sym typeface="Cabin"/>
              </a:rPr>
              <a:t>и почтовой рассылки</a:t>
            </a:r>
            <a:br>
              <a:rPr lang="ru-RU" sz="3000" dirty="0" smtClean="0">
                <a:solidFill>
                  <a:srgbClr val="FFD966"/>
                </a:solidFill>
                <a:sym typeface="Cabin"/>
              </a:rPr>
            </a:br>
            <a:r>
              <a:rPr lang="en" sz="3000" u="none" strike="noStrike" cap="none" dirty="0" smtClean="0">
                <a:solidFill>
                  <a:srgbClr val="FFD966"/>
                </a:solidFill>
                <a:sym typeface="Cabin"/>
              </a:rPr>
              <a:t>Gmane</a:t>
            </a:r>
            <a:endParaRPr lang="en" sz="30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50081" y="1428694"/>
            <a:ext cx="4521994" cy="2748018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Сканирует архив списка рассылки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Производит анализ / очистку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Представляет данные в виде облака из слов, расположенных по линиям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4857750" y="4176712"/>
            <a:ext cx="4097735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</a:t>
            </a:r>
            <a:r>
              <a:rPr lang="en" sz="2300" b="0" i="0" u="none" strike="noStrike" cap="none" baseline="30000" dirty="0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www.py4e.com/code3/</a:t>
            </a:r>
            <a:r>
              <a:rPr lang="en" sz="2300" b="0" i="0" u="none" strike="noStrike" cap="none" baseline="30000" dirty="0" err="1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gmane.zip</a:t>
            </a:r>
            <a:endParaRPr lang="en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Shape 278" descr="wordclou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0745" y="826293"/>
            <a:ext cx="2726069" cy="291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600" u="none" strike="noStrike" cap="none" dirty="0" smtClean="0">
                <a:solidFill>
                  <a:srgbClr val="FF0000"/>
                </a:solidFill>
                <a:sym typeface="Cabin"/>
              </a:rPr>
              <a:t>Предупреждение</a:t>
            </a:r>
            <a:r>
              <a:rPr lang="en" sz="3600" u="none" strike="noStrike" cap="none" dirty="0" smtClean="0">
                <a:solidFill>
                  <a:srgbClr val="FF0000"/>
                </a:solidFill>
                <a:sym typeface="Cabin"/>
              </a:rPr>
              <a:t>: </a:t>
            </a:r>
            <a:r>
              <a:rPr lang="ru-RU" sz="3600" u="none" strike="noStrike" cap="none" dirty="0" smtClean="0">
                <a:solidFill>
                  <a:srgbClr val="FFD966"/>
                </a:solidFill>
                <a:sym typeface="Cabin"/>
              </a:rPr>
              <a:t>если набор данных превышает</a:t>
            </a:r>
            <a:r>
              <a:rPr lang="en" sz="3600" u="none" strike="noStrike" cap="none" dirty="0" smtClean="0">
                <a:solidFill>
                  <a:srgbClr val="FFD966"/>
                </a:solidFill>
                <a:sym typeface="Cabin"/>
              </a:rPr>
              <a:t> 1</a:t>
            </a:r>
            <a:r>
              <a:rPr lang="ru-RU" sz="3600" u="none" strike="noStrike" cap="none" dirty="0" smtClean="0">
                <a:solidFill>
                  <a:srgbClr val="FFD966"/>
                </a:solidFill>
                <a:sym typeface="Cabin"/>
              </a:rPr>
              <a:t>Гб,</a:t>
            </a:r>
            <a:r>
              <a:rPr lang="en" sz="3600" u="none" strike="noStrike" cap="none" dirty="0" smtClean="0">
                <a:solidFill>
                  <a:srgbClr val="FFD966"/>
                </a:solidFill>
                <a:sym typeface="Cabin"/>
              </a:rPr>
              <a:t> </a:t>
            </a:r>
            <a:endParaRPr lang="en" sz="3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50081" y="1605594"/>
            <a:ext cx="7836750" cy="1326355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не настраивайте использование </a:t>
            </a:r>
            <a:r>
              <a:rPr lang="en" sz="2000" u="none" strike="noStrike" cap="none" dirty="0" smtClean="0">
                <a:solidFill>
                  <a:srgbClr val="FFFF00"/>
                </a:solidFill>
                <a:sym typeface="Cabin"/>
              </a:rPr>
              <a:t>gmane.org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из своего приложения</a:t>
            </a:r>
            <a:endParaRPr lang="en-US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Нет ограничения частоты запросов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–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это круто!</a:t>
            </a:r>
            <a:endParaRPr lang="en" dirty="0"/>
          </a:p>
        </p:txBody>
      </p:sp>
      <p:sp>
        <p:nvSpPr>
          <p:cNvPr id="285" name="Shape 285"/>
          <p:cNvSpPr txBox="1"/>
          <p:nvPr/>
        </p:nvSpPr>
        <p:spPr>
          <a:xfrm>
            <a:off x="650081" y="2931949"/>
            <a:ext cx="7664937" cy="1028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Для тестирования используйте:</a:t>
            </a:r>
            <a:endParaRPr lang="en-US" sz="1800" dirty="0" smtClean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http</a:t>
            </a:r>
            <a:r>
              <a:rPr lang="en" sz="1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://</a:t>
            </a:r>
            <a:r>
              <a:rPr lang="en" sz="1800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mbox.dr-chuck.net</a:t>
            </a:r>
            <a:r>
              <a:rPr lang="en" sz="1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/</a:t>
            </a:r>
            <a:r>
              <a:rPr lang="en" sz="1800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sakai.devel</a:t>
            </a:r>
            <a:r>
              <a:rPr lang="en" sz="1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/4/5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 descr="wordclou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0816" y="1432002"/>
            <a:ext cx="1085388" cy="116083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3847034" y="638979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 dirty="0" err="1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content.sqlite</a:t>
            </a:r>
            <a:endParaRPr lang="en" sz="1500" u="none" strike="noStrike" cap="none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cxnSp>
        <p:nvCxnSpPr>
          <p:cNvPr id="292" name="Shape 292"/>
          <p:cNvCxnSpPr>
            <a:endCxn id="291" idx="2"/>
          </p:cNvCxnSpPr>
          <p:nvPr/>
        </p:nvCxnSpPr>
        <p:spPr>
          <a:xfrm>
            <a:off x="2228834" y="860173"/>
            <a:ext cx="1618200" cy="36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93" name="Shape 293"/>
          <p:cNvSpPr txBox="1"/>
          <p:nvPr/>
        </p:nvSpPr>
        <p:spPr>
          <a:xfrm>
            <a:off x="2199524" y="653778"/>
            <a:ext cx="1082100" cy="3347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gmane.py</a:t>
            </a:r>
          </a:p>
        </p:txBody>
      </p:sp>
      <p:cxnSp>
        <p:nvCxnSpPr>
          <p:cNvPr id="294" name="Shape 294"/>
          <p:cNvCxnSpPr>
            <a:endCxn id="306" idx="1"/>
          </p:cNvCxnSpPr>
          <p:nvPr/>
        </p:nvCxnSpPr>
        <p:spPr>
          <a:xfrm>
            <a:off x="4577002" y="1088566"/>
            <a:ext cx="8219" cy="831037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95" name="Shape 295"/>
          <p:cNvSpPr txBox="1"/>
          <p:nvPr/>
        </p:nvSpPr>
        <p:spPr>
          <a:xfrm>
            <a:off x="373230" y="3042726"/>
            <a:ext cx="3492164" cy="1460015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Сколько вывести на экран? 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lang="en" sz="1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Loaded messages= 51330 subjects= 25033 senders= 1584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участников </a:t>
            </a:r>
            <a:r>
              <a:rPr lang="en-US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e-mail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рассылки</a:t>
            </a:r>
            <a:endParaRPr lang="en" sz="1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steve.swinsburg@gmail.com 2657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azeckoski@unicon.net 1742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ieb@tfd.co.uk 1591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csev@umich.edu 1304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david.horwitz@uct.ac.za 1184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12646" y="510329"/>
            <a:ext cx="2033828" cy="65711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73223" y="653775"/>
            <a:ext cx="1720200" cy="3348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Helvetica Neue"/>
              <a:buNone/>
            </a:pPr>
            <a:r>
              <a:rPr lang="en" dirty="0" err="1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mbox.dr-chuck.net</a:t>
            </a:r>
            <a:endParaRPr lang="en" dirty="0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5901406" y="1056408"/>
            <a:ext cx="1171799" cy="449700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gword.js</a:t>
            </a:r>
          </a:p>
        </p:txBody>
      </p:sp>
      <p:sp>
        <p:nvSpPr>
          <p:cNvPr id="299" name="Shape 299"/>
          <p:cNvSpPr/>
          <p:nvPr/>
        </p:nvSpPr>
        <p:spPr>
          <a:xfrm>
            <a:off x="7350706" y="516273"/>
            <a:ext cx="1245610" cy="580329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gword.htm</a:t>
            </a:r>
            <a:endParaRPr lang="en" sz="1500" u="none" strike="noStrike" cap="none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 dirty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d3.js</a:t>
            </a:r>
          </a:p>
        </p:txBody>
      </p:sp>
      <p:cxnSp>
        <p:nvCxnSpPr>
          <p:cNvPr id="300" name="Shape 300"/>
          <p:cNvCxnSpPr>
            <a:endCxn id="295" idx="0"/>
          </p:cNvCxnSpPr>
          <p:nvPr/>
        </p:nvCxnSpPr>
        <p:spPr>
          <a:xfrm flipH="1">
            <a:off x="2119312" y="2144526"/>
            <a:ext cx="1720200" cy="8982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1" name="Shape 301"/>
          <p:cNvCxnSpPr>
            <a:endCxn id="298" idx="3"/>
          </p:cNvCxnSpPr>
          <p:nvPr/>
        </p:nvCxnSpPr>
        <p:spPr>
          <a:xfrm flipV="1">
            <a:off x="5255831" y="1506108"/>
            <a:ext cx="1231475" cy="59525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2" name="Shape 302"/>
          <p:cNvCxnSpPr>
            <a:stCxn id="299" idx="3"/>
            <a:endCxn id="290" idx="0"/>
          </p:cNvCxnSpPr>
          <p:nvPr/>
        </p:nvCxnSpPr>
        <p:spPr>
          <a:xfrm flipH="1">
            <a:off x="7973510" y="1096602"/>
            <a:ext cx="1" cy="3354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03" name="Shape 303"/>
          <p:cNvSpPr/>
          <p:nvPr/>
        </p:nvSpPr>
        <p:spPr>
          <a:xfrm>
            <a:off x="2766624" y="4361356"/>
            <a:ext cx="4142265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300" b="0" i="0" u="none" strike="noStrike" cap="none" baseline="300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</a:t>
            </a:r>
            <a:r>
              <a:rPr lang="en" sz="2300" b="0" i="0" u="none" strike="noStrike" cap="none" baseline="30000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www.py4e.com/code3/</a:t>
            </a:r>
            <a:r>
              <a:rPr lang="en" sz="2300" b="0" i="0" u="none" strike="noStrike" cap="none" baseline="30000" dirty="0" err="1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gmane.zip</a:t>
            </a:r>
            <a:endParaRPr lang="en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5383902" y="1718130"/>
            <a:ext cx="11033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gword.py</a:t>
            </a:r>
            <a:endParaRPr lang="en" sz="1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3942749" y="1202350"/>
            <a:ext cx="12455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gmodel.py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2623799" y="2273075"/>
            <a:ext cx="11717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gbasic.py</a:t>
            </a:r>
          </a:p>
        </p:txBody>
      </p:sp>
      <p:cxnSp>
        <p:nvCxnSpPr>
          <p:cNvPr id="308" name="Shape 308"/>
          <p:cNvCxnSpPr>
            <a:stCxn id="298" idx="3"/>
            <a:endCxn id="290" idx="1"/>
          </p:cNvCxnSpPr>
          <p:nvPr/>
        </p:nvCxnSpPr>
        <p:spPr>
          <a:xfrm>
            <a:off x="6487306" y="1506108"/>
            <a:ext cx="943500" cy="5063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309" name="Shape 309" descr="mailor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3125" y="2795152"/>
            <a:ext cx="1800771" cy="100549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5055121" y="3250258"/>
            <a:ext cx="1171708" cy="44958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gline.js</a:t>
            </a:r>
          </a:p>
        </p:txBody>
      </p:sp>
      <p:sp>
        <p:nvSpPr>
          <p:cNvPr id="311" name="Shape 311"/>
          <p:cNvSpPr/>
          <p:nvPr/>
        </p:nvSpPr>
        <p:spPr>
          <a:xfrm>
            <a:off x="7355205" y="4013763"/>
            <a:ext cx="1245610" cy="638976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gline.htm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d3.js</a:t>
            </a:r>
          </a:p>
        </p:txBody>
      </p:sp>
      <p:cxnSp>
        <p:nvCxnSpPr>
          <p:cNvPr id="312" name="Shape 312"/>
          <p:cNvCxnSpPr>
            <a:endCxn id="309" idx="2"/>
          </p:cNvCxnSpPr>
          <p:nvPr/>
        </p:nvCxnSpPr>
        <p:spPr>
          <a:xfrm flipV="1">
            <a:off x="7973510" y="3800644"/>
            <a:ext cx="1" cy="272897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3" name="Shape 313"/>
          <p:cNvCxnSpPr>
            <a:stCxn id="306" idx="3"/>
            <a:endCxn id="310" idx="1"/>
          </p:cNvCxnSpPr>
          <p:nvPr/>
        </p:nvCxnSpPr>
        <p:spPr>
          <a:xfrm>
            <a:off x="4585221" y="2369190"/>
            <a:ext cx="1055700" cy="8811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4481975" y="2508400"/>
            <a:ext cx="1161300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gline</a:t>
            </a: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.py</a:t>
            </a:r>
          </a:p>
        </p:txBody>
      </p:sp>
      <p:cxnSp>
        <p:nvCxnSpPr>
          <p:cNvPr id="315" name="Shape 315"/>
          <p:cNvCxnSpPr>
            <a:endCxn id="309" idx="1"/>
          </p:cNvCxnSpPr>
          <p:nvPr/>
        </p:nvCxnSpPr>
        <p:spPr>
          <a:xfrm rot="10800000" flipH="1">
            <a:off x="6226825" y="3297899"/>
            <a:ext cx="846300" cy="1002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06" name="Shape 306"/>
          <p:cNvSpPr/>
          <p:nvPr/>
        </p:nvSpPr>
        <p:spPr>
          <a:xfrm>
            <a:off x="3847034" y="1919603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>
              <a:buClr>
                <a:srgbClr val="660066"/>
              </a:buClr>
              <a:buSzPct val="25000"/>
            </a:pPr>
            <a:r>
              <a:rPr lang="en" sz="1500" dirty="0" err="1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content.sqlite</a:t>
            </a:r>
            <a:endParaRPr lang="en" sz="1500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sp>
        <p:nvSpPr>
          <p:cNvPr id="28" name="Shape 306"/>
          <p:cNvSpPr/>
          <p:nvPr/>
        </p:nvSpPr>
        <p:spPr>
          <a:xfrm>
            <a:off x="1966893" y="1388641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-US" sz="1500" u="none" strike="noStrike" cap="none" dirty="0" smtClean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mapping</a:t>
            </a:r>
            <a:r>
              <a:rPr lang="en" sz="1500" u="none" strike="noStrike" cap="none" dirty="0" smtClean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.</a:t>
            </a:r>
            <a:r>
              <a:rPr lang="en" sz="1500" u="none" strike="noStrike" cap="none" dirty="0" err="1" smtClean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sqlite</a:t>
            </a:r>
            <a:endParaRPr lang="en" sz="1500" u="none" strike="noStrike" cap="none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cxnSp>
        <p:nvCxnSpPr>
          <p:cNvPr id="29" name="Shape 301"/>
          <p:cNvCxnSpPr>
            <a:stCxn id="28" idx="4"/>
            <a:endCxn id="305" idx="1"/>
          </p:cNvCxnSpPr>
          <p:nvPr/>
        </p:nvCxnSpPr>
        <p:spPr>
          <a:xfrm flipV="1">
            <a:off x="3443267" y="1369750"/>
            <a:ext cx="499482" cy="243685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 idx="4294967295"/>
          </p:nvPr>
        </p:nvSpPr>
        <p:spPr>
          <a:xfrm>
            <a:off x="822766" y="599008"/>
            <a:ext cx="7129021" cy="381569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ru-RU" sz="2000" dirty="0"/>
              <a:t>Авторы </a:t>
            </a:r>
            <a:r>
              <a:rPr lang="en-US" sz="2000" dirty="0"/>
              <a:t> / </a:t>
            </a:r>
            <a:r>
              <a:rPr lang="ru-RU" sz="2000" dirty="0"/>
              <a:t>Благодарности</a:t>
            </a:r>
            <a:endParaRPr lang="en" sz="2000" u="none" strike="noStrike" cap="none" dirty="0">
              <a:solidFill>
                <a:srgbClr val="FFFF00"/>
              </a:solidFill>
              <a:sym typeface="Cabin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678431" y="1205845"/>
            <a:ext cx="3823705" cy="3299480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>
            <a:no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</a:rPr>
              <a:t>… Insert new Contributors and Translations here</a:t>
            </a:r>
            <a:endParaRPr lang="ru-RU" sz="1000" dirty="0">
              <a:solidFill>
                <a:srgbClr val="FFFFFF"/>
              </a:solidFill>
            </a:endParaRPr>
          </a:p>
          <a:p>
            <a:pPr lvl="0"/>
            <a:r>
              <a:rPr lang="ru-RU" sz="1000" dirty="0">
                <a:solidFill>
                  <a:srgbClr val="FFFFFF"/>
                </a:solidFill>
              </a:rPr>
              <a:t>Авторские права на эти слайды принадлежат  Чарльзу Р. Северансу (</a:t>
            </a:r>
            <a:r>
              <a:rPr lang="ru-RU" sz="10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ru-RU" sz="1000" dirty="0">
                <a:solidFill>
                  <a:srgbClr val="FFFFFF"/>
                </a:solidFill>
              </a:rPr>
              <a:t>) , 2010 г., Школе Информации Мичиганского Университета  и </a:t>
            </a:r>
            <a:r>
              <a:rPr lang="en-US" sz="10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ru-RU" sz="1000" dirty="0">
                <a:solidFill>
                  <a:srgbClr val="FFFFFF"/>
                </a:solidFill>
              </a:rPr>
              <a:t> , и доступны по лицензии </a:t>
            </a:r>
            <a:r>
              <a:rPr lang="ru-RU" sz="1000" dirty="0" err="1">
                <a:solidFill>
                  <a:srgbClr val="FFFFFF"/>
                </a:solidFill>
              </a:rPr>
              <a:t>Creative</a:t>
            </a: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err="1">
                <a:solidFill>
                  <a:srgbClr val="FFFFFF"/>
                </a:solidFill>
              </a:rPr>
              <a:t>Commons</a:t>
            </a: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err="1">
                <a:solidFill>
                  <a:srgbClr val="FFFFFF"/>
                </a:solidFill>
              </a:rPr>
              <a:t>Attribution</a:t>
            </a:r>
            <a:r>
              <a:rPr lang="ru-RU" sz="1000" dirty="0">
                <a:solidFill>
                  <a:srgbClr val="FFFFFF"/>
                </a:solidFill>
              </a:rPr>
              <a:t> 4.0 </a:t>
            </a:r>
            <a:r>
              <a:rPr lang="ru-RU" sz="1000" dirty="0" err="1">
                <a:solidFill>
                  <a:srgbClr val="FFFFFF"/>
                </a:solidFill>
              </a:rPr>
              <a:t>License</a:t>
            </a:r>
            <a:r>
              <a:rPr lang="ru-RU" sz="1000" dirty="0">
                <a:solidFill>
                  <a:srgbClr val="FFFFFF"/>
                </a:solidFill>
              </a:rPr>
              <a:t>. Пожалуйста, сохраняйте этот слайд во всех копиях этого документа, в соответствии с требованиями Лицензии. Если вы внесли изменения, добавьте свое имя или организацию в список участников на этой странице.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r>
              <a:rPr lang="ru-RU" sz="1000" dirty="0">
                <a:solidFill>
                  <a:srgbClr val="FFFFFF"/>
                </a:solidFill>
              </a:rPr>
              <a:t>Исходная разработка:  Чарльз Северанс, Школа Информации Мичиганского </a:t>
            </a:r>
            <a:r>
              <a:rPr lang="ru-RU" sz="1000" dirty="0" smtClean="0">
                <a:solidFill>
                  <a:srgbClr val="FFFFFF"/>
                </a:solidFill>
              </a:rPr>
              <a:t>Университета</a:t>
            </a:r>
            <a:r>
              <a:rPr lang="en-US" sz="1000" dirty="0" smtClean="0">
                <a:solidFill>
                  <a:srgbClr val="FFFFFF"/>
                </a:solidFill>
              </a:rPr>
              <a:t>.</a:t>
            </a:r>
          </a:p>
          <a:p>
            <a:pPr lvl="0"/>
            <a:endParaRPr lang="en-US" sz="1000" dirty="0">
              <a:solidFill>
                <a:srgbClr val="FFFFFF"/>
              </a:solidFill>
            </a:endParaRPr>
          </a:p>
          <a:p>
            <a:r>
              <a:rPr lang="ru-RU" sz="1000">
                <a:solidFill>
                  <a:srgbClr val="FFFFFF"/>
                </a:solidFill>
              </a:rPr>
              <a:t>Перевод выполнила Фомкина Виолетта.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>
              <a:buClr>
                <a:schemeClr val="dk2"/>
              </a:buClr>
              <a:buSzPct val="61111"/>
            </a:pPr>
            <a:r>
              <a:rPr lang="ru-RU" sz="1000" dirty="0">
                <a:solidFill>
                  <a:schemeClr val="lt1"/>
                </a:solidFill>
              </a:rPr>
              <a:t>… Добавьте сюда новых авторов и переводчиков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318" y="504365"/>
            <a:ext cx="576449" cy="5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7449" y="604603"/>
            <a:ext cx="1107336" cy="3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4896225" y="1279237"/>
            <a:ext cx="3823705" cy="3226088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4262437" y="2674040"/>
            <a:ext cx="0" cy="9489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800" u="none" strike="noStrike" cap="none" dirty="0" smtClean="0">
                <a:solidFill>
                  <a:srgbClr val="FFD966"/>
                </a:solidFill>
                <a:sym typeface="Cabin"/>
              </a:rPr>
              <a:t>Многоступенчатый анализ данных</a:t>
            </a:r>
            <a:endParaRPr lang="en" sz="38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61937" y="1590570"/>
            <a:ext cx="1613701" cy="108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3540216" y="1733445"/>
            <a:ext cx="1476374" cy="940594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1500" u="none" strike="noStrike" cap="none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130" name="Shape 130" descr="google-ma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687" y="1365678"/>
            <a:ext cx="1857375" cy="13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3540216" y="3623040"/>
            <a:ext cx="1476374" cy="940594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1500" u="none" strike="noStrike" cap="none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cxnSp>
        <p:nvCxnSpPr>
          <p:cNvPr id="132" name="Shape 132"/>
          <p:cNvCxnSpPr>
            <a:stCxn id="128" idx="3"/>
            <a:endCxn id="129" idx="2"/>
          </p:cNvCxnSpPr>
          <p:nvPr/>
        </p:nvCxnSpPr>
        <p:spPr>
          <a:xfrm>
            <a:off x="1875639" y="2132305"/>
            <a:ext cx="1664700" cy="714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3" name="Shape 133"/>
          <p:cNvSpPr txBox="1"/>
          <p:nvPr/>
        </p:nvSpPr>
        <p:spPr>
          <a:xfrm>
            <a:off x="2197108" y="1976435"/>
            <a:ext cx="851603" cy="369331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Сбор</a:t>
            </a:r>
            <a:endParaRPr lang="en" sz="2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4" name="Shape 134"/>
          <p:cNvCxnSpPr>
            <a:stCxn id="131" idx="4"/>
            <a:endCxn id="130" idx="1"/>
          </p:cNvCxnSpPr>
          <p:nvPr/>
        </p:nvCxnSpPr>
        <p:spPr>
          <a:xfrm rot="10800000" flipH="1">
            <a:off x="5016590" y="2033537"/>
            <a:ext cx="2008199" cy="20598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5" name="Shape 135"/>
          <p:cNvCxnSpPr>
            <a:stCxn id="131" idx="4"/>
          </p:cNvCxnSpPr>
          <p:nvPr/>
        </p:nvCxnSpPr>
        <p:spPr>
          <a:xfrm>
            <a:off x="5016590" y="4093337"/>
            <a:ext cx="1856399" cy="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6" name="Shape 136"/>
          <p:cNvSpPr txBox="1"/>
          <p:nvPr/>
        </p:nvSpPr>
        <p:spPr>
          <a:xfrm>
            <a:off x="5454053" y="3907631"/>
            <a:ext cx="981573" cy="369331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Анализ</a:t>
            </a:r>
            <a:endParaRPr lang="en" sz="2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5572692" y="2674040"/>
            <a:ext cx="1779830" cy="369331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Визуализация</a:t>
            </a:r>
            <a:endParaRPr lang="en" sz="2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405187" y="2771796"/>
            <a:ext cx="1746299" cy="58327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Очищение 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Обработка</a:t>
            </a:r>
            <a:endParaRPr lang="en" sz="2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7024687" y="3701700"/>
            <a:ext cx="2119312" cy="836767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(5, 1.0, 0.985, 3,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(3, 1.0, 2.135, 4,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1.0, 0.659, 2,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1.0, 0.659, 5,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13185" y="1810296"/>
            <a:ext cx="1147664" cy="611705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Helvetica Neue"/>
              <a:buNone/>
            </a:pPr>
            <a:r>
              <a:rPr lang="ru-RU" sz="1800" b="0" i="0" u="none" strike="noStrike" cap="none" dirty="0" smtClean="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Источник данных</a:t>
            </a:r>
            <a:endParaRPr lang="en" sz="1800" b="0" i="0" u="none" strike="noStrike" cap="none" dirty="0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600" u="none" strike="noStrike" cap="none" dirty="0" smtClean="0">
                <a:solidFill>
                  <a:srgbClr val="FFD966"/>
                </a:solidFill>
                <a:sym typeface="Cabin"/>
              </a:rPr>
              <a:t>Технологии интеллектуального анализа данных</a:t>
            </a:r>
            <a:endParaRPr lang="en" sz="3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50081" y="1723740"/>
            <a:ext cx="7836750" cy="2948328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en" sz="3200" u="none" strike="noStrike" cap="none" baseline="30000" dirty="0">
                <a:solidFill>
                  <a:srgbClr val="FFFFFF"/>
                </a:solidFill>
                <a:sym typeface="Cabin"/>
              </a:rPr>
              <a:t>https://hadoop.apache.org/</a:t>
            </a: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en" sz="3200" u="none" strike="noStrike" cap="none" baseline="30000" dirty="0">
                <a:solidFill>
                  <a:srgbClr val="FFFFFF"/>
                </a:solidFill>
                <a:sym typeface="Cabin"/>
              </a:rPr>
              <a:t>http://spark.apache.org/</a:t>
            </a: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en" sz="3200" u="none" strike="noStrike" cap="none" baseline="30000" dirty="0">
                <a:solidFill>
                  <a:srgbClr val="FFFFFF"/>
                </a:solidFill>
                <a:sym typeface="Cabin"/>
              </a:rPr>
              <a:t>https://aws.amazon.com/redshift/</a:t>
            </a: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en" sz="3200" u="none" strike="noStrike" cap="none" baseline="30000" dirty="0">
                <a:solidFill>
                  <a:srgbClr val="FFFFFF"/>
                </a:solidFill>
                <a:sym typeface="Cabin"/>
              </a:rPr>
              <a:t>http://community.pentaho.com/</a:t>
            </a: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en" sz="3200" u="none" strike="noStrike" cap="none" baseline="30000" dirty="0">
                <a:solidFill>
                  <a:srgbClr val="FFFFFF"/>
                </a:solidFill>
                <a:sym typeface="Cabin"/>
              </a:rPr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600" dirty="0" smtClean="0">
                <a:solidFill>
                  <a:srgbClr val="FFD966"/>
                </a:solidFill>
                <a:sym typeface="Cabin"/>
              </a:rPr>
              <a:t>«</a:t>
            </a:r>
            <a:r>
              <a:rPr lang="ru-RU" sz="3600" u="none" strike="noStrike" cap="none" dirty="0" smtClean="0">
                <a:solidFill>
                  <a:srgbClr val="FFD966"/>
                </a:solidFill>
                <a:sym typeface="Cabin"/>
              </a:rPr>
              <a:t>Интеллектуальный анализ персональных данных»</a:t>
            </a:r>
            <a:endParaRPr lang="en" sz="3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50081" y="1622937"/>
            <a:ext cx="7836750" cy="1189481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01600" lvl="0" indent="0">
              <a:spcBef>
                <a:spcPts val="0"/>
              </a:spcBef>
              <a:buClr>
                <a:srgbClr val="FFFFFF"/>
              </a:buClr>
              <a:buSzPct val="100000"/>
              <a:buNone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Наша цель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 помочь вам стать лучше в программировании, а не сделать из вас экспертов по интеллектуальному анализу данных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Геодата (</a:t>
            </a:r>
            <a:r>
              <a:rPr lang="en-US" sz="4300" u="none" strike="noStrike" cap="none" dirty="0" smtClean="0">
                <a:solidFill>
                  <a:srgbClr val="FFD966"/>
                </a:solidFill>
                <a:sym typeface="Cabin"/>
              </a:rPr>
              <a:t>Geodata</a:t>
            </a: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)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98580" y="1464469"/>
            <a:ext cx="4655975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1600" u="none" strike="noStrike" cap="none" dirty="0" smtClean="0">
                <a:solidFill>
                  <a:srgbClr val="FFFFFF"/>
                </a:solidFill>
                <a:sym typeface="Cabin"/>
              </a:rPr>
              <a:t>Создает </a:t>
            </a:r>
            <a:r>
              <a:rPr lang="en" sz="1600" u="none" strike="noStrike" cap="none" dirty="0" smtClean="0">
                <a:solidFill>
                  <a:srgbClr val="FFFFFF"/>
                </a:solidFill>
                <a:sym typeface="Cabin"/>
              </a:rPr>
              <a:t>Google</a:t>
            </a:r>
            <a:r>
              <a:rPr lang="ru-RU" sz="1600" u="none" strike="noStrike" cap="none" dirty="0" smtClean="0">
                <a:solidFill>
                  <a:srgbClr val="FFFFFF"/>
                </a:solidFill>
                <a:sym typeface="Cabin"/>
              </a:rPr>
              <a:t>-карту на основе введенны</a:t>
            </a:r>
            <a:r>
              <a:rPr lang="ru-RU" sz="1600" dirty="0" smtClean="0">
                <a:solidFill>
                  <a:srgbClr val="FFFFFF"/>
                </a:solidFill>
                <a:sym typeface="Cabin"/>
              </a:rPr>
              <a:t>х пользователем данных</a:t>
            </a:r>
            <a:endParaRPr lang="en" sz="16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1600" u="none" strike="noStrike" cap="none" dirty="0" smtClean="0">
                <a:solidFill>
                  <a:srgbClr val="FFFFFF"/>
                </a:solidFill>
                <a:sym typeface="Cabin"/>
              </a:rPr>
              <a:t>Использует </a:t>
            </a:r>
            <a:r>
              <a:rPr lang="en" sz="1600" u="none" strike="noStrike" cap="none" dirty="0" smtClean="0">
                <a:solidFill>
                  <a:srgbClr val="FFFFFF"/>
                </a:solidFill>
                <a:sym typeface="Cabin"/>
              </a:rPr>
              <a:t>Google </a:t>
            </a:r>
            <a:r>
              <a:rPr lang="en" sz="1600" u="none" strike="noStrike" cap="none" dirty="0">
                <a:solidFill>
                  <a:srgbClr val="FFFFFF"/>
                </a:solidFill>
                <a:sym typeface="Cabin"/>
              </a:rPr>
              <a:t>Geodata API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1600" u="none" strike="noStrike" cap="none" dirty="0" smtClean="0">
                <a:solidFill>
                  <a:srgbClr val="FFFFFF"/>
                </a:solidFill>
                <a:sym typeface="Cabin"/>
              </a:rPr>
              <a:t>Кэширует данные в базе данных, чтобы избежать ограничения скорости обработки запросов и позволяет перезагрузку базы данных</a:t>
            </a:r>
            <a:endParaRPr lang="en" sz="16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1600" dirty="0" smtClean="0">
                <a:solidFill>
                  <a:srgbClr val="FFFFFF"/>
                </a:solidFill>
                <a:sym typeface="Cabin"/>
              </a:rPr>
              <a:t>Отображается в браузере, используя </a:t>
            </a:r>
            <a:r>
              <a:rPr lang="en" sz="1600" u="none" strike="noStrike" cap="none" dirty="0" smtClean="0">
                <a:solidFill>
                  <a:srgbClr val="FFFFFF"/>
                </a:solidFill>
                <a:sym typeface="Cabin"/>
              </a:rPr>
              <a:t>Google </a:t>
            </a:r>
            <a:r>
              <a:rPr lang="en" sz="1600" u="none" strike="noStrike" cap="none" dirty="0">
                <a:solidFill>
                  <a:srgbClr val="FFFFFF"/>
                </a:solidFill>
                <a:sym typeface="Cabin"/>
              </a:rPr>
              <a:t>Maps API</a:t>
            </a:r>
          </a:p>
        </p:txBody>
      </p:sp>
      <p:pic>
        <p:nvPicPr>
          <p:cNvPr id="159" name="Shape 159" descr="google-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195" y="1706398"/>
            <a:ext cx="3598415" cy="2587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5043499" y="4574897"/>
            <a:ext cx="3717348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</a:t>
            </a:r>
            <a:r>
              <a:rPr lang="en" sz="2300" b="0" i="0" u="none" strike="noStrike" cap="none" baseline="30000" dirty="0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www.py4e.com/code3/</a:t>
            </a:r>
            <a:r>
              <a:rPr lang="en" sz="2300" b="0" i="0" u="none" strike="noStrike" cap="none" baseline="30000" dirty="0" err="1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geodata.zip</a:t>
            </a:r>
            <a:endParaRPr lang="en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540216" y="1896511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geodata.sqlite</a:t>
            </a:r>
          </a:p>
        </p:txBody>
      </p:sp>
      <p:pic>
        <p:nvPicPr>
          <p:cNvPr id="166" name="Shape 166" descr="google-ma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832" y="1567420"/>
            <a:ext cx="1857375" cy="1335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Shape 167"/>
          <p:cNvCxnSpPr>
            <a:endCxn id="165" idx="2"/>
          </p:cNvCxnSpPr>
          <p:nvPr/>
        </p:nvCxnSpPr>
        <p:spPr>
          <a:xfrm>
            <a:off x="1875516" y="2121304"/>
            <a:ext cx="1664699" cy="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8" name="Shape 168"/>
          <p:cNvSpPr txBox="1"/>
          <p:nvPr/>
        </p:nvSpPr>
        <p:spPr>
          <a:xfrm>
            <a:off x="2030419" y="1911310"/>
            <a:ext cx="1197443" cy="33470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geoload.py</a:t>
            </a:r>
          </a:p>
        </p:txBody>
      </p:sp>
      <p:cxnSp>
        <p:nvCxnSpPr>
          <p:cNvPr id="169" name="Shape 169"/>
          <p:cNvCxnSpPr/>
          <p:nvPr/>
        </p:nvCxnSpPr>
        <p:spPr>
          <a:xfrm flipH="1">
            <a:off x="2276669" y="2819696"/>
            <a:ext cx="1334484" cy="380704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0" name="Shape 170"/>
          <p:cNvCxnSpPr>
            <a:stCxn id="165" idx="3"/>
          </p:cNvCxnSpPr>
          <p:nvPr/>
        </p:nvCxnSpPr>
        <p:spPr>
          <a:xfrm>
            <a:off x="4278403" y="2346098"/>
            <a:ext cx="0" cy="3063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3469274" y="2652350"/>
            <a:ext cx="1476300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geodump.py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91842" y="3417534"/>
            <a:ext cx="4845332" cy="1460015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Северо-Восточный Университет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Бостон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ru-RU" sz="1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Массачусетс 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02115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США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42.3396998 -71.08975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Университет Брэдли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1501 ...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Пеория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Иллинойс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61625,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США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40.6963857 -89.6160811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Technion, Viazman 87, Kesalsaba, 32000,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Израиль 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32.7775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35.0216667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Университет Монаша Клейтон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 </a:t>
            </a:r>
            <a:r>
              <a:rPr lang="ru-RU" sz="1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Виктория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3800,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Австралия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-37.9152113 145.134682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Кокшетау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Казахстан 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53.2833333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69.3833333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записей в файле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where.js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Откройте файл</a:t>
            </a:r>
            <a:r>
              <a:rPr lang="en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where.html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чтобы посмотреть данные в окне браузера</a:t>
            </a:r>
            <a:endParaRPr lang="en" sz="1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3" name="Shape 173"/>
          <p:cNvGrpSpPr/>
          <p:nvPr/>
        </p:nvGrpSpPr>
        <p:grpSpPr>
          <a:xfrm>
            <a:off x="261937" y="1590570"/>
            <a:ext cx="1613701" cy="1083469"/>
            <a:chOff x="465666" y="2827680"/>
            <a:chExt cx="2868802" cy="1926167"/>
          </a:xfrm>
        </p:grpSpPr>
        <p:pic>
          <p:nvPicPr>
            <p:cNvPr id="174" name="Shape 1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465666" y="2827680"/>
              <a:ext cx="2868802" cy="1926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Shape 175"/>
            <p:cNvSpPr txBox="1"/>
            <p:nvPr/>
          </p:nvSpPr>
          <p:spPr>
            <a:xfrm>
              <a:off x="1240354" y="3112888"/>
              <a:ext cx="17457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66"/>
                </a:buClr>
                <a:buSzPct val="25000"/>
                <a:buFont typeface="Helvetica Neue"/>
                <a:buNone/>
              </a:pPr>
              <a:r>
                <a:rPr lang="en" sz="1800" b="0" i="0" u="none" strike="noStrike" cap="none" dirty="0">
                  <a:solidFill>
                    <a:srgbClr val="66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Google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66"/>
                </a:buClr>
                <a:buSzPct val="25000"/>
                <a:buFont typeface="Helvetica Neue"/>
                <a:buNone/>
              </a:pPr>
              <a:r>
                <a:rPr lang="en" sz="1800" b="0" i="0" u="none" strike="noStrike" cap="none" dirty="0">
                  <a:solidFill>
                    <a:srgbClr val="66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geodata</a:t>
              </a:r>
            </a:p>
          </p:txBody>
        </p:sp>
      </p:grpSp>
      <p:sp>
        <p:nvSpPr>
          <p:cNvPr id="176" name="Shape 176"/>
          <p:cNvSpPr/>
          <p:nvPr/>
        </p:nvSpPr>
        <p:spPr>
          <a:xfrm>
            <a:off x="1875639" y="787667"/>
            <a:ext cx="1476374" cy="4495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where.data</a:t>
            </a:r>
          </a:p>
        </p:txBody>
      </p:sp>
      <p:cxnSp>
        <p:nvCxnSpPr>
          <p:cNvPr id="177" name="Shape 177"/>
          <p:cNvCxnSpPr>
            <a:stCxn id="176" idx="3"/>
            <a:endCxn id="168" idx="0"/>
          </p:cNvCxnSpPr>
          <p:nvPr/>
        </p:nvCxnSpPr>
        <p:spPr>
          <a:xfrm>
            <a:off x="2613826" y="1237255"/>
            <a:ext cx="15300" cy="6741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8" name="Shape 178"/>
          <p:cNvSpPr/>
          <p:nvPr/>
        </p:nvSpPr>
        <p:spPr>
          <a:xfrm>
            <a:off x="5528861" y="2214147"/>
            <a:ext cx="1171708" cy="44958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where.js</a:t>
            </a:r>
          </a:p>
        </p:txBody>
      </p:sp>
      <p:sp>
        <p:nvSpPr>
          <p:cNvPr id="179" name="Shape 179"/>
          <p:cNvSpPr/>
          <p:nvPr/>
        </p:nvSpPr>
        <p:spPr>
          <a:xfrm>
            <a:off x="7425714" y="562873"/>
            <a:ext cx="1245610" cy="4495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en" sz="1500" u="none" strike="noStrike" cap="none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where.html</a:t>
            </a:r>
          </a:p>
        </p:txBody>
      </p:sp>
      <p:cxnSp>
        <p:nvCxnSpPr>
          <p:cNvPr id="180" name="Shape 180"/>
          <p:cNvCxnSpPr>
            <a:stCxn id="171" idx="3"/>
            <a:endCxn id="178" idx="2"/>
          </p:cNvCxnSpPr>
          <p:nvPr/>
        </p:nvCxnSpPr>
        <p:spPr>
          <a:xfrm rot="10800000" flipH="1">
            <a:off x="4945574" y="2439049"/>
            <a:ext cx="583200" cy="3807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1" name="Shape 181"/>
          <p:cNvCxnSpPr>
            <a:stCxn id="178" idx="4"/>
            <a:endCxn id="166" idx="1"/>
          </p:cNvCxnSpPr>
          <p:nvPr/>
        </p:nvCxnSpPr>
        <p:spPr>
          <a:xfrm rot="10800000" flipH="1">
            <a:off x="6700569" y="2235241"/>
            <a:ext cx="419400" cy="2037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2" name="Shape 182"/>
          <p:cNvCxnSpPr>
            <a:stCxn id="179" idx="3"/>
            <a:endCxn id="166" idx="0"/>
          </p:cNvCxnSpPr>
          <p:nvPr/>
        </p:nvCxnSpPr>
        <p:spPr>
          <a:xfrm>
            <a:off x="8048520" y="1012461"/>
            <a:ext cx="0" cy="5550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" name="Shape 160"/>
          <p:cNvSpPr/>
          <p:nvPr/>
        </p:nvSpPr>
        <p:spPr>
          <a:xfrm>
            <a:off x="5132195" y="4574897"/>
            <a:ext cx="3717348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</a:t>
            </a:r>
            <a:r>
              <a:rPr lang="en" sz="2300" b="0" i="0" u="none" strike="noStrike" cap="none" baseline="30000" dirty="0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www.py4e.com/code3/</a:t>
            </a:r>
            <a:r>
              <a:rPr lang="en" sz="2300" b="0" i="0" u="none" strike="noStrike" cap="none" baseline="30000" dirty="0" err="1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geodata.zip</a:t>
            </a:r>
            <a:endParaRPr lang="en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4093369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Пэйдж-ранк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4093369" cy="297088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Пишет простой поисковый робот для веб-страниц</a:t>
            </a:r>
            <a:endParaRPr lang="en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Вычисляет простую версию алгоритма ранжирования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Google</a:t>
            </a:r>
            <a:endParaRPr lang="ru-RU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Отображает получившуюся сеть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4986453" y="4575338"/>
            <a:ext cx="4111348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</a:t>
            </a:r>
            <a:r>
              <a:rPr lang="en" sz="2300" b="0" i="0" u="none" strike="noStrike" cap="none" baseline="30000" dirty="0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www.py4e.com/code3/</a:t>
            </a:r>
            <a:r>
              <a:rPr lang="en" sz="2300" b="0" i="0" u="none" strike="noStrike" cap="none" baseline="30000" dirty="0" err="1" smtClean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pagerank.zip</a:t>
            </a:r>
            <a:endParaRPr lang="en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Shape 191" descr="pageran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9846" y="1054725"/>
            <a:ext cx="3624262" cy="281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u="none" strike="noStrike" cap="none" dirty="0" smtClean="0">
                <a:solidFill>
                  <a:srgbClr val="FFD966"/>
                </a:solidFill>
                <a:sym typeface="Cabin"/>
              </a:rPr>
              <a:t>Архитектура поисковой системы</a:t>
            </a:r>
            <a:endParaRPr lang="en" sz="40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53270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412750" algn="l" rtl="0">
              <a:spcBef>
                <a:spcPts val="0"/>
              </a:spcBef>
              <a:buClr>
                <a:srgbClr val="FFFB00"/>
              </a:buClr>
              <a:buSzPct val="100000"/>
              <a:buFont typeface="Cabin"/>
            </a:pPr>
            <a:r>
              <a:rPr lang="ru-RU" sz="2900" u="none" strike="noStrike" cap="none" dirty="0" smtClean="0">
                <a:solidFill>
                  <a:srgbClr val="FFFB00"/>
                </a:solidFill>
                <a:sym typeface="Cabin"/>
              </a:rPr>
              <a:t>Поисковый робот</a:t>
            </a:r>
            <a:endParaRPr lang="en" sz="2900" u="none" strike="noStrike" cap="none" dirty="0">
              <a:solidFill>
                <a:srgbClr val="FFFB00"/>
              </a:solidFill>
              <a:sym typeface="Cabin"/>
            </a:endParaRPr>
          </a:p>
          <a:p>
            <a:pPr marL="457200" marR="0" lvl="0" indent="-41275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900" u="none" strike="noStrike" cap="none" dirty="0" smtClean="0">
                <a:solidFill>
                  <a:srgbClr val="FFFFFF"/>
                </a:solidFill>
                <a:sym typeface="Cabin"/>
              </a:rPr>
              <a:t>Индексирование</a:t>
            </a:r>
            <a:endParaRPr lang="en" sz="29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41275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ru-RU" sz="2900" u="none" strike="noStrike" cap="none" dirty="0" smtClean="0">
                <a:solidFill>
                  <a:srgbClr val="FFFFFF"/>
                </a:solidFill>
                <a:sym typeface="Cabin"/>
              </a:rPr>
              <a:t>Поиск</a:t>
            </a:r>
            <a:endParaRPr lang="en" sz="29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521214"/>
            <a:ext cx="2095499" cy="232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3886200" y="4086535"/>
            <a:ext cx="5022699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u="none" strike="noStrike" cap="none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http://</a:t>
            </a:r>
            <a:r>
              <a:rPr lang="en" sz="1800" u="none" strike="noStrike" cap="none" dirty="0" err="1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infolab.stanford.edu</a:t>
            </a:r>
            <a:r>
              <a:rPr lang="en" sz="1800" u="none" strike="noStrike" cap="none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/~backrub/</a:t>
            </a:r>
            <a:r>
              <a:rPr lang="en" sz="1800" u="none" strike="noStrike" cap="none" dirty="0" err="1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google.html</a:t>
            </a:r>
            <a:endParaRPr lang="en" sz="18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133475" y="1428694"/>
            <a:ext cx="6791325" cy="2480833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>
              <a:lnSpc>
                <a:spcPct val="115000"/>
              </a:lnSpc>
              <a:buSzPct val="25000"/>
            </a:pPr>
            <a:r>
              <a:rPr lang="ru-RU" sz="20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Поисковый робот («веб-паук»)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автоматизированная компьютерная программа, которая систематически просматривает Интернет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Поисковые роботы обычно используются для создания копий всех посещенных страниц, которые затем будут обработаны поисковой системой. Она проиндексирует загруженные страницы, чтобы обеспечить быстрый поиск результатов.</a:t>
            </a:r>
            <a:endParaRPr lang="en" sz="2000" u="none" strike="noStrike" cap="none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300" u="none" strike="noStrike" cap="none" dirty="0" smtClean="0">
                <a:solidFill>
                  <a:srgbClr val="FFD966"/>
                </a:solidFill>
                <a:sym typeface="Cabin"/>
              </a:rPr>
              <a:t>Поисковый робот</a:t>
            </a:r>
            <a:endParaRPr lang="en" sz="43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610949" y="4241000"/>
            <a:ext cx="5666700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https://ru.wikipedia.org/wiki/</a:t>
            </a:r>
            <a:r>
              <a:rPr lang="ru-RU" sz="2000" u="none" strike="noStrike" cap="none" dirty="0" err="1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Поисковый_робот</a:t>
            </a:r>
            <a:endParaRPr lang="en" sz="20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865</Words>
  <Application>Microsoft Office PowerPoint</Application>
  <PresentationFormat>Экран (16:9)</PresentationFormat>
  <Paragraphs>158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Title &amp; Subtitle</vt:lpstr>
      <vt:lpstr>Получение и визуализация данных</vt:lpstr>
      <vt:lpstr>Многоступенчатый анализ данных</vt:lpstr>
      <vt:lpstr>Технологии интеллектуального анализа данных</vt:lpstr>
      <vt:lpstr>«Интеллектуальный анализ персональных данных»</vt:lpstr>
      <vt:lpstr>Геодата (Geodata)</vt:lpstr>
      <vt:lpstr>Презентация PowerPoint</vt:lpstr>
      <vt:lpstr>Пэйдж-ранк</vt:lpstr>
      <vt:lpstr>Архитектура поисковой системы</vt:lpstr>
      <vt:lpstr>Поисковый робот</vt:lpstr>
      <vt:lpstr>Поисковый робот</vt:lpstr>
      <vt:lpstr>Политика сканирования</vt:lpstr>
      <vt:lpstr>Протокол robots.txt</vt:lpstr>
      <vt:lpstr>Архитектура Google</vt:lpstr>
      <vt:lpstr>Поисковый индекс</vt:lpstr>
      <vt:lpstr>Презентация PowerPoint</vt:lpstr>
      <vt:lpstr>Списки почтовой рассылки Gmane</vt:lpstr>
      <vt:lpstr>Предупреждение: если набор данных превышает 1Гб, </vt:lpstr>
      <vt:lpstr>Презентация PowerPoint</vt:lpstr>
      <vt:lpstr>Авторы  / 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Retrieving and Visualizing Data</dc:title>
  <cp:lastModifiedBy>Vita</cp:lastModifiedBy>
  <cp:revision>98</cp:revision>
  <dcterms:modified xsi:type="dcterms:W3CDTF">2021-05-07T18:33:31Z</dcterms:modified>
</cp:coreProperties>
</file>