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3"/>
  </p:notesMasterIdLst>
  <p:sldIdLst>
    <p:sldId id="256" r:id="rId2"/>
    <p:sldId id="288" r:id="rId3"/>
    <p:sldId id="258" r:id="rId4"/>
    <p:sldId id="259" r:id="rId5"/>
    <p:sldId id="260" r:id="rId6"/>
    <p:sldId id="261" r:id="rId7"/>
    <p:sldId id="264" r:id="rId8"/>
    <p:sldId id="289" r:id="rId9"/>
    <p:sldId id="266" r:id="rId10"/>
    <p:sldId id="267" r:id="rId11"/>
    <p:sldId id="290" r:id="rId12"/>
    <p:sldId id="291" r:id="rId13"/>
    <p:sldId id="299" r:id="rId14"/>
    <p:sldId id="270" r:id="rId15"/>
    <p:sldId id="292" r:id="rId16"/>
    <p:sldId id="301" r:id="rId17"/>
    <p:sldId id="294" r:id="rId18"/>
    <p:sldId id="274" r:id="rId19"/>
    <p:sldId id="275" r:id="rId20"/>
    <p:sldId id="276" r:id="rId21"/>
    <p:sldId id="277" r:id="rId22"/>
    <p:sldId id="295" r:id="rId23"/>
    <p:sldId id="279" r:id="rId24"/>
    <p:sldId id="302" r:id="rId25"/>
    <p:sldId id="280" r:id="rId26"/>
    <p:sldId id="281" r:id="rId27"/>
    <p:sldId id="282" r:id="rId28"/>
    <p:sldId id="285" r:id="rId29"/>
    <p:sldId id="283" r:id="rId30"/>
    <p:sldId id="284" r:id="rId31"/>
    <p:sldId id="297" r:id="rId32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8"/>
    <p:restoredTop sz="93741"/>
  </p:normalViewPr>
  <p:slideViewPr>
    <p:cSldViewPr snapToGrid="0" snapToObjects="1">
      <p:cViewPr varScale="1">
        <p:scale>
          <a:sx n="81" d="100"/>
          <a:sy n="81" d="100"/>
        </p:scale>
        <p:origin x="1056" y="19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page(s).</a:t>
            </a: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2556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25468790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6138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5640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68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89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12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orge_Boo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Умовне виконання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Розділ 3</a:t>
            </a:r>
            <a:endParaRPr lang="en-US" sz="48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4" name="Shape 244"/>
          <p:cNvSpPr txBox="1"/>
          <p:nvPr/>
        </p:nvSpPr>
        <p:spPr>
          <a:xfrm>
            <a:off x="4105550" y="6975897"/>
            <a:ext cx="80322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</a:t>
            </a:r>
            <a:r>
              <a:rPr lang="uk-UA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для всіх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</a:t>
            </a:r>
            <a:r>
              <a:rPr lang="en-US" sz="3200" u="sng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py4e</a:t>
            </a:r>
            <a:r>
              <a:rPr lang="en-US" sz="32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.com</a:t>
            </a: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83947"/>
            <a:ext cx="1968599" cy="66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651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Умови з двома шляхами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874687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Іноді ми хочемо зробити щось одне, якщо твердження істинне, і щось інше, якщо твердження хибне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 як розвилка на дорозі – ми маємо обрати </a:t>
            </a:r>
            <a:r>
              <a:rPr lang="uk-UA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один або інший </a:t>
            </a: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шлях, але не обидва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Більше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більше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474347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uk-UA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гаразд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342710"/>
            <a:ext cx="7758111" cy="314853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Умови з двома шляхами з «інакше» (</a:t>
            </a:r>
            <a:r>
              <a:rPr lang="uk-UA" sz="6600" u="none" strike="noStrike" cap="none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</a:t>
            </a:r>
            <a:r>
              <a:rPr lang="uk-UA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):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Більше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430445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зроблено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Більше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Менше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Все зроблено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Менше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Візуалізація блоків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Більше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Менше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Все зроблено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Більше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4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12"/>
          <p:cNvSpPr txBox="1"/>
          <p:nvPr/>
        </p:nvSpPr>
        <p:spPr>
          <a:xfrm>
            <a:off x="10015442" y="6940691"/>
            <a:ext cx="3423832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зроблено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Менше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050" y="1485901"/>
            <a:ext cx="13931900" cy="3086099"/>
          </a:xfrm>
        </p:spPr>
        <p:txBody>
          <a:bodyPr/>
          <a:lstStyle/>
          <a:p>
            <a:r>
              <a:rPr lang="uk-UA" sz="7200" dirty="0">
                <a:solidFill>
                  <a:srgbClr val="FFD966"/>
                </a:solidFill>
              </a:rPr>
              <a:t>Більше умовних конструкцій…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6375980" cy="2209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Множинне розгалуження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</a:t>
            </a:r>
            <a:r>
              <a:rPr lang="uk-UA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алий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Середній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ВЕЛИКИЙ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Все зроблено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малий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8658374" y="3503271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439242" cy="8520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зроблено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ередній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8837" y="5616835"/>
            <a:ext cx="3394392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ВЕЛИКИЙ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8974" y="507302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малий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Середній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ВЕЛИКИЙ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Все зроблено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малий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8656277" y="3499978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489300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2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зроблено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Середній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478087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ВЕЛИКИЙ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6877" y="5069734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  <p:sp>
        <p:nvSpPr>
          <p:cNvPr id="5" name="Shape 465">
            <a:extLst>
              <a:ext uri="{FF2B5EF4-FFF2-40B4-BE49-F238E27FC236}">
                <a16:creationId xmlns:a16="http://schemas.microsoft.com/office/drawing/2014/main" id="{CDEBC2F5-01D3-D821-58F6-CAE1D745101C}"/>
              </a:ext>
            </a:extLst>
          </p:cNvPr>
          <p:cNvSpPr txBox="1">
            <a:spLocks/>
          </p:cNvSpPr>
          <p:nvPr/>
        </p:nvSpPr>
        <p:spPr>
          <a:xfrm>
            <a:off x="1155700" y="745588"/>
            <a:ext cx="6375980" cy="2209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>
              <a:buClr>
                <a:srgbClr val="FFFF00"/>
              </a:buClr>
              <a:buSzPct val="25000"/>
              <a:buFont typeface="Cabin"/>
              <a:buNone/>
            </a:pPr>
            <a:r>
              <a:rPr lang="uk-UA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Множинне розгалуження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uk-UA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C000"/>
                </a:solidFill>
                <a:latin typeface="Courier"/>
                <a:cs typeface="Courier"/>
                <a:sym typeface="Courier New"/>
              </a:rPr>
              <a:t>if x &lt; 2 </a:t>
            </a:r>
            <a:r>
              <a:rPr lang="en-US" sz="3000" dirty="0">
                <a:solidFill>
                  <a:schemeClr val="lt1"/>
                </a:solidFill>
                <a:latin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cs typeface="Courier"/>
                <a:sym typeface="Courier New"/>
              </a:rPr>
              <a:t>'</a:t>
            </a:r>
            <a:r>
              <a:rPr lang="uk-UA" sz="3000" dirty="0">
                <a:solidFill>
                  <a:schemeClr val="lt1"/>
                </a:solidFill>
                <a:latin typeface="Courier"/>
                <a:cs typeface="Courier"/>
                <a:sym typeface="Courier New"/>
              </a:rPr>
              <a:t>малий</a:t>
            </a:r>
            <a:r>
              <a:rPr lang="en-US" sz="3000" dirty="0">
                <a:solidFill>
                  <a:schemeClr val="lt1"/>
                </a:solidFill>
                <a:latin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 err="1">
                <a:solidFill>
                  <a:srgbClr val="FFC000"/>
                </a:solidFill>
                <a:latin typeface="Courier"/>
                <a:cs typeface="Courier"/>
                <a:sym typeface="Courier New"/>
              </a:rPr>
              <a:t>elif</a:t>
            </a:r>
            <a:r>
              <a:rPr lang="en-US" sz="3000" dirty="0">
                <a:solidFill>
                  <a:srgbClr val="FFC000"/>
                </a:solidFill>
                <a:latin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dirty="0">
                <a:solidFill>
                  <a:srgbClr val="FFC000"/>
                </a:solidFill>
                <a:latin typeface="Courier"/>
                <a:cs typeface="Courier"/>
                <a:sym typeface="Courier New"/>
              </a:rPr>
              <a:t>    print('</a:t>
            </a:r>
            <a:r>
              <a:rPr lang="uk-UA" sz="3000" dirty="0">
                <a:solidFill>
                  <a:srgbClr val="FFC000"/>
                </a:solidFill>
                <a:latin typeface="Courier"/>
                <a:cs typeface="Courier"/>
                <a:sym typeface="Courier New"/>
              </a:rPr>
              <a:t>Середній</a:t>
            </a:r>
            <a:r>
              <a:rPr lang="en-US" sz="3000" dirty="0">
                <a:solidFill>
                  <a:srgbClr val="FFC000"/>
                </a:solidFill>
                <a:latin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ВЕЛИКИЙ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Все зроблено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Clr>
                <a:schemeClr val="lt1"/>
              </a:buClr>
              <a:buSzPct val="25000"/>
              <a:buFont typeface="Cabin"/>
              <a:defRPr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sym typeface="Cabin"/>
              </a:rPr>
              <a:t>print</a:t>
            </a:r>
            <a:r>
              <a:rPr lang="en-US">
                <a:sym typeface="Cabin"/>
              </a:rPr>
              <a:t>('</a:t>
            </a:r>
            <a:r>
              <a:rPr lang="uk-UA">
                <a:sym typeface="Cabin"/>
              </a:rPr>
              <a:t>малий</a:t>
            </a:r>
            <a:r>
              <a:rPr lang="en-US" dirty="0">
                <a:sym typeface="Cabin"/>
              </a:rPr>
              <a:t>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8656277" y="3499978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3" name="Shape 473"/>
          <p:cNvCxnSpPr>
            <a:cxnSpLocks/>
          </p:cNvCxnSpPr>
          <p:nvPr/>
        </p:nvCxnSpPr>
        <p:spPr>
          <a:xfrm flipH="1" flipV="1">
            <a:off x="15151586" y="4652066"/>
            <a:ext cx="19180" cy="225512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489300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2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зроблено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  <a:buFont typeface="Cabin"/>
            </a:pPr>
            <a:r>
              <a:rPr lang="en-US" sz="3700" dirty="0">
                <a:solidFill>
                  <a:schemeClr val="lt1"/>
                </a:solidFill>
                <a:latin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Середній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478087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ВЕЛИКИЙ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6877" y="5069734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uk-UA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endParaRPr lang="en-US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465">
            <a:extLst>
              <a:ext uri="{FF2B5EF4-FFF2-40B4-BE49-F238E27FC236}">
                <a16:creationId xmlns:a16="http://schemas.microsoft.com/office/drawing/2014/main" id="{CDEBC2F5-01D3-D821-58F6-CAE1D745101C}"/>
              </a:ext>
            </a:extLst>
          </p:cNvPr>
          <p:cNvSpPr txBox="1">
            <a:spLocks/>
          </p:cNvSpPr>
          <p:nvPr/>
        </p:nvSpPr>
        <p:spPr>
          <a:xfrm>
            <a:off x="1155700" y="745588"/>
            <a:ext cx="6375980" cy="2209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>
              <a:buClr>
                <a:srgbClr val="FFFF00"/>
              </a:buClr>
              <a:buSzPct val="25000"/>
              <a:buFont typeface="Cabin"/>
              <a:buNone/>
            </a:pPr>
            <a:r>
              <a:rPr lang="uk-UA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Множинне розгалуження</a:t>
            </a:r>
          </a:p>
        </p:txBody>
      </p:sp>
      <p:cxnSp>
        <p:nvCxnSpPr>
          <p:cNvPr id="3" name="Shape 473">
            <a:extLst>
              <a:ext uri="{FF2B5EF4-FFF2-40B4-BE49-F238E27FC236}">
                <a16:creationId xmlns:a16="http://schemas.microsoft.com/office/drawing/2014/main" id="{AA76A878-D11D-C321-28BD-7264D3A93B42}"/>
              </a:ext>
            </a:extLst>
          </p:cNvPr>
          <p:cNvCxnSpPr>
            <a:cxnSpLocks/>
          </p:cNvCxnSpPr>
          <p:nvPr/>
        </p:nvCxnSpPr>
        <p:spPr>
          <a:xfrm flipH="1" flipV="1">
            <a:off x="15146073" y="2961075"/>
            <a:ext cx="14358" cy="1688143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198405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20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малий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Середній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ВЕЛИКИЙ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Все виконано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малий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8638903" y="348365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489300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виконано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Середній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799366" y="5597221"/>
            <a:ext cx="3489300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ВЕЛИКИЙ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59503" y="505341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20</a:t>
            </a:r>
          </a:p>
        </p:txBody>
      </p:sp>
      <p:sp>
        <p:nvSpPr>
          <p:cNvPr id="6" name="Shape 465">
            <a:extLst>
              <a:ext uri="{FF2B5EF4-FFF2-40B4-BE49-F238E27FC236}">
                <a16:creationId xmlns:a16="http://schemas.microsoft.com/office/drawing/2014/main" id="{116A9EBA-EB6A-EA1B-AEEE-9BAC39876120}"/>
              </a:ext>
            </a:extLst>
          </p:cNvPr>
          <p:cNvSpPr txBox="1">
            <a:spLocks/>
          </p:cNvSpPr>
          <p:nvPr/>
        </p:nvSpPr>
        <p:spPr>
          <a:xfrm>
            <a:off x="1155700" y="745588"/>
            <a:ext cx="6375980" cy="2209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>
              <a:buClr>
                <a:srgbClr val="FFFF00"/>
              </a:buClr>
              <a:buSzPct val="25000"/>
              <a:buFont typeface="Cabin"/>
              <a:buNone/>
            </a:pPr>
            <a:r>
              <a:rPr lang="uk-UA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Множинне розгалуження</a:t>
            </a: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</a:t>
            </a:r>
            <a:r>
              <a:rPr lang="uk-UA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Без</a:t>
            </a: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Else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Маленьке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Середнє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Все зроблено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Маленьке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Середнє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20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Велике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40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Дуже велике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100: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Величезне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Гігантське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" name="Shape 465">
            <a:extLst>
              <a:ext uri="{FF2B5EF4-FFF2-40B4-BE49-F238E27FC236}">
                <a16:creationId xmlns:a16="http://schemas.microsoft.com/office/drawing/2014/main" id="{FF7A4481-162B-5591-117C-E52919D6A535}"/>
              </a:ext>
            </a:extLst>
          </p:cNvPr>
          <p:cNvSpPr txBox="1">
            <a:spLocks/>
          </p:cNvSpPr>
          <p:nvPr/>
        </p:nvSpPr>
        <p:spPr>
          <a:xfrm>
            <a:off x="1155700" y="745588"/>
            <a:ext cx="6375980" cy="2209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>
              <a:buClr>
                <a:srgbClr val="FFFF00"/>
              </a:buClr>
              <a:buSzPct val="25000"/>
              <a:buFont typeface="Cabin"/>
              <a:buNone/>
            </a:pPr>
            <a:r>
              <a:rPr lang="uk-UA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Множинне розгалуження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11175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Множинні</a:t>
            </a: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логічні задачі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Менше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2')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20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Менше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20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Менше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10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Щось інше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Менше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&gt;= 2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Два або більше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Щось інше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1149293" y="3156192"/>
            <a:ext cx="6978707" cy="96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Що ніколи не буде виводитись незалежно від значення х?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Умовне виконання    (крок за кроком)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Вивід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Менше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‘</a:t>
            </a:r>
            <a:r>
              <a:rPr lang="uk-UA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Менше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‘</a:t>
            </a:r>
            <a:r>
              <a:rPr lang="uk-UA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Більше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print(‘</a:t>
            </a:r>
            <a:r>
              <a:rPr lang="uk-UA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Менше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print(‘</a:t>
            </a:r>
            <a:r>
              <a:rPr lang="uk-UA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Більше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0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36832" y="61206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0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0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0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Концепція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</a:p>
        </p:txBody>
      </p:sp>
      <p:sp>
        <p:nvSpPr>
          <p:cNvPr id="590" name="Shape 59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«Небезпечний» код ви поміщаєте у вирази </a:t>
            </a:r>
            <a:r>
              <a:rPr lang="en-US" sz="3600" u="none" strike="noStrike" cap="none" dirty="0">
                <a:solidFill>
                  <a:srgbClr val="92D05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 </a:t>
            </a: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</a:p>
          <a:p>
            <a:pPr marL="749300" marR="0" lvl="0" indent="-533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Якщо код в </a:t>
            </a:r>
            <a:r>
              <a:rPr lang="en-US" sz="3600" u="none" strike="noStrike" cap="none" dirty="0">
                <a:solidFill>
                  <a:srgbClr val="92D05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uk-UA" sz="3600" u="none" strike="noStrike" cap="none" dirty="0">
                <a:solidFill>
                  <a:srgbClr val="92D05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працює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– </a:t>
            </a: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код в </a:t>
            </a: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пропускається</a:t>
            </a:r>
          </a:p>
          <a:p>
            <a:pPr marL="749300" marR="0" lvl="0" indent="-533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Якщо код в блоці </a:t>
            </a:r>
            <a:r>
              <a:rPr lang="en-US" sz="3600" u="none" strike="noStrike" cap="none" dirty="0">
                <a:solidFill>
                  <a:srgbClr val="92D05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видає помилку, програма переходить до коду у блоці </a:t>
            </a: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готово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091999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готово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" name="Shape 604"/>
          <p:cNvCxnSpPr>
            <a:cxnSpLocks/>
          </p:cNvCxnSpPr>
          <p:nvPr/>
        </p:nvCxnSpPr>
        <p:spPr>
          <a:xfrm flipH="1" flipV="1">
            <a:off x="1529255" y="4698124"/>
            <a:ext cx="815360" cy="889547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174715" y="2079245"/>
            <a:ext cx="2600016" cy="32258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На цьому програма зупиняється</a:t>
            </a:r>
          </a:p>
        </p:txBody>
      </p:sp>
      <p:sp>
        <p:nvSpPr>
          <p:cNvPr id="8" name="Shape 609"/>
          <p:cNvSpPr txBox="1"/>
          <p:nvPr/>
        </p:nvSpPr>
        <p:spPr>
          <a:xfrm>
            <a:off x="2344618" y="5934684"/>
            <a:ext cx="4819500" cy="202813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167063"/>
            <a:ext cx="3454399" cy="6708807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32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Пристрої вводу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6" name="Shape 616"/>
          <p:cNvSpPr txBox="1"/>
          <p:nvPr/>
        </p:nvSpPr>
        <p:spPr>
          <a:xfrm>
            <a:off x="6497055" y="2237071"/>
            <a:ext cx="2586785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Центральний процесор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7" name="Shape 617"/>
          <p:cNvSpPr txBox="1"/>
          <p:nvPr/>
        </p:nvSpPr>
        <p:spPr>
          <a:xfrm>
            <a:off x="6497055" y="5272371"/>
            <a:ext cx="2586785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Оперативна пам’ять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Пристрої виводу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Постійна пам’ять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62547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Звичайний комп’ютер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3" name="Shape 627">
            <a:extLst>
              <a:ext uri="{FF2B5EF4-FFF2-40B4-BE49-F238E27FC236}">
                <a16:creationId xmlns:a16="http://schemas.microsoft.com/office/drawing/2014/main" id="{46F975ED-E264-6666-B1E7-FCD2FE7D97B9}"/>
              </a:ext>
            </a:extLst>
          </p:cNvPr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4" name="Shape 628">
              <a:extLst>
                <a:ext uri="{FF2B5EF4-FFF2-40B4-BE49-F238E27FC236}">
                  <a16:creationId xmlns:a16="http://schemas.microsoft.com/office/drawing/2014/main" id="{E66341F1-1D4C-57F6-E512-494F6392835A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" name="Shape 629">
              <a:extLst>
                <a:ext uri="{FF2B5EF4-FFF2-40B4-BE49-F238E27FC236}">
                  <a16:creationId xmlns:a16="http://schemas.microsoft.com/office/drawing/2014/main" id="{DF24A138-C6DB-4507-B7A6-962F46C6E3A5}"/>
                </a:ext>
              </a:extLst>
            </p:cNvPr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CFB9D8D-5692-01C3-5765-DD33EB335FCF}"/>
              </a:ext>
            </a:extLst>
          </p:cNvPr>
          <p:cNvSpPr txBox="1"/>
          <p:nvPr/>
        </p:nvSpPr>
        <p:spPr>
          <a:xfrm>
            <a:off x="6204603" y="1226239"/>
            <a:ext cx="27026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28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Програмне забезпечення</a:t>
            </a:r>
            <a:endParaRPr lang="uk-UA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167063"/>
            <a:ext cx="3454399" cy="6708807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32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Пристрої вводу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6" name="Shape 616"/>
          <p:cNvSpPr txBox="1"/>
          <p:nvPr/>
        </p:nvSpPr>
        <p:spPr>
          <a:xfrm>
            <a:off x="6497055" y="2237071"/>
            <a:ext cx="2586785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Центральний процесор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7" name="Shape 617"/>
          <p:cNvSpPr txBox="1"/>
          <p:nvPr/>
        </p:nvSpPr>
        <p:spPr>
          <a:xfrm>
            <a:off x="6497055" y="5272371"/>
            <a:ext cx="2586785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Оперативна пам’ять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Пристрої виводу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Постійна пам’ять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62547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Звичайний комп’ютер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3" name="Shape 627">
            <a:extLst>
              <a:ext uri="{FF2B5EF4-FFF2-40B4-BE49-F238E27FC236}">
                <a16:creationId xmlns:a16="http://schemas.microsoft.com/office/drawing/2014/main" id="{46F975ED-E264-6666-B1E7-FCD2FE7D97B9}"/>
              </a:ext>
            </a:extLst>
          </p:cNvPr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4" name="Shape 628">
              <a:extLst>
                <a:ext uri="{FF2B5EF4-FFF2-40B4-BE49-F238E27FC236}">
                  <a16:creationId xmlns:a16="http://schemas.microsoft.com/office/drawing/2014/main" id="{E66341F1-1D4C-57F6-E512-494F6392835A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" name="Shape 629">
              <a:extLst>
                <a:ext uri="{FF2B5EF4-FFF2-40B4-BE49-F238E27FC236}">
                  <a16:creationId xmlns:a16="http://schemas.microsoft.com/office/drawing/2014/main" id="{DF24A138-C6DB-4507-B7A6-962F46C6E3A5}"/>
                </a:ext>
              </a:extLst>
            </p:cNvPr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CFB9D8D-5692-01C3-5765-DD33EB335FCF}"/>
              </a:ext>
            </a:extLst>
          </p:cNvPr>
          <p:cNvSpPr txBox="1"/>
          <p:nvPr/>
        </p:nvSpPr>
        <p:spPr>
          <a:xfrm>
            <a:off x="6204603" y="1226239"/>
            <a:ext cx="27026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28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Програмне забезпечення</a:t>
            </a:r>
            <a:endParaRPr lang="uk-UA" sz="2800" dirty="0"/>
          </a:p>
        </p:txBody>
      </p:sp>
      <p:sp>
        <p:nvSpPr>
          <p:cNvPr id="6" name="Shape 609">
            <a:extLst>
              <a:ext uri="{FF2B5EF4-FFF2-40B4-BE49-F238E27FC236}">
                <a16:creationId xmlns:a16="http://schemas.microsoft.com/office/drawing/2014/main" id="{46B3C914-51BC-BEFC-0971-6C3801339CE6}"/>
              </a:ext>
            </a:extLst>
          </p:cNvPr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77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204399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tryexcept.py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Second 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8920246" y="921490"/>
            <a:ext cx="6444080" cy="20108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uk-UA" sz="30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Якщо при першій конвертації щось йде не так, буде запущено лише інструкції в блоці except, і програма йде далі</a:t>
            </a: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582411" y="6787409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uk-UA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Якщо друга конвертація успішна – except пропускається, і програма продовжує роботу</a:t>
            </a: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'Bob'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print('Hello')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print('There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print('Done',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print('Hello')</a:t>
            </a: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print('There')</a:t>
            </a: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print('Done',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920677" y="7340600"/>
            <a:ext cx="23517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Страховка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Приклади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number: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Nice 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number: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Not a number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&gt; 0 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print('Nice work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print('Not a number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Підсумки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>
            <a:spLocks noGrp="1"/>
          </p:cNvSpPr>
          <p:nvPr>
            <p:ph type="body"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Оператори порівняння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&lt;   !=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Відступи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Умови з одним шляхом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uk-UA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Умови з двома шляхами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uk-UA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7967691" y="2945058"/>
            <a:ext cx="7000406" cy="47828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Вкладені умови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Множинне розгалуження з </a:t>
            </a: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виключення помилок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2068851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Вправа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6" name="Shape 676"/>
          <p:cNvSpPr txBox="1"/>
          <p:nvPr/>
        </p:nvSpPr>
        <p:spPr>
          <a:xfrm>
            <a:off x="2534652" y="2182600"/>
            <a:ext cx="12032685" cy="5589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Перепишіть вашу програму оплати праці із застосуванням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</a:t>
            </a:r>
            <a:r>
              <a:rPr lang="uk-UA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і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 </a:t>
            </a:r>
            <a:r>
              <a:rPr lang="uk-UA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так, щоб за години, відпрацьовані понад 40 годин, працівник отримував 1,5-кратну погодинну ставку.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Введіть години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Введіть ставку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Зарплата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7442200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Оператори порівняння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6444313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uk-UA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Логічні вирази </a:t>
            </a:r>
            <a:r>
              <a:rPr lang="uk-UA" sz="28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ставлять запитання і видають результат «Так» або «Ні», який ми використовуємо для керування програмою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uk-UA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Логічні вирази </a:t>
            </a:r>
            <a:r>
              <a:rPr lang="uk-UA" sz="28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 використанням </a:t>
            </a:r>
            <a:r>
              <a:rPr lang="uk-UA" sz="28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операторів порівняння </a:t>
            </a:r>
            <a:r>
              <a:rPr lang="uk-UA" sz="28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повертають значення Істина/Хибність (</a:t>
            </a:r>
            <a:r>
              <a:rPr lang="uk-UA" sz="2800" u="none" strike="noStrike" cap="none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uk-UA" sz="28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uk-UA" sz="2800" u="none" strike="noStrike" cap="none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uk-UA" sz="28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або Так/Ні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uk-UA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Оператори порівняння переглядають змінні, але не змінюють їх значень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4377856" y="8157670"/>
            <a:ext cx="9042900" cy="4814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http://en.wikipedia.org/wiki/George_Boole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8001000" y="7083055"/>
            <a:ext cx="7856244" cy="9356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Зауважте: «=» використовується для присвоєння.</a:t>
            </a: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1610283585"/>
              </p:ext>
            </p:extLst>
          </p:nvPr>
        </p:nvGraphicFramePr>
        <p:xfrm>
          <a:off x="8440443" y="2530257"/>
          <a:ext cx="7105516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276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Python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uk-UA" sz="3300" b="0" i="0" u="none" dirty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Значення</a:t>
                      </a:r>
                      <a:endParaRPr lang="en-US" sz="3300" b="0" i="0" u="none" dirty="0">
                        <a:solidFill>
                          <a:srgbClr val="FFFF00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uk-UA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Менше ніж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uk-UA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Менше або дорівнює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uk-UA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Дорівнює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uk-UA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Більше або дорівнює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uk-UA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Більше ніж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uk-UA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Не дорівнює</a:t>
                      </a:r>
                      <a:endParaRPr lang="en-US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2503566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uk-UA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Вправа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3" name="Shape 683"/>
          <p:cNvSpPr txBox="1"/>
          <p:nvPr/>
        </p:nvSpPr>
        <p:spPr>
          <a:xfrm>
            <a:off x="2774949" y="2012477"/>
            <a:ext cx="11745091" cy="62939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Перепишіть вашу програму оплати праці із застосуванням </a:t>
            </a:r>
            <a:r>
              <a:rPr lang="uk-UA" sz="38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uk-UA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і </a:t>
            </a:r>
            <a:r>
              <a:rPr lang="uk-UA" sz="38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uk-UA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так, щоб ваша програма </a:t>
            </a:r>
            <a:r>
              <a:rPr lang="uk-UA" sz="38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коректно</a:t>
            </a:r>
            <a:r>
              <a:rPr lang="uk-UA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обробляла нечислові вхідні дані.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uk-UA"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Введіть години: </a:t>
            </a:r>
            <a:r>
              <a:rPr lang="uk-UA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Введіть ставку: </a:t>
            </a:r>
            <a:r>
              <a:rPr lang="uk-UA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дев’ять</a:t>
            </a: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Помилка, будь ласка, введіть числове значення</a:t>
            </a:r>
            <a:endParaRPr lang="uk-UA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Введіть години: </a:t>
            </a:r>
            <a:r>
              <a:rPr lang="uk-UA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сорок</a:t>
            </a:r>
            <a:r>
              <a:rPr lang="uk-UA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Помилка, будь ласка, введіть числове значення</a:t>
            </a:r>
            <a:endParaRPr lang="uk-UA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sz="3600" dirty="0">
                <a:solidFill>
                  <a:srgbClr val="FFFF00"/>
                </a:solidFill>
              </a:rPr>
              <a:t>Права власності / Застереження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549" name="Shape 549"/>
          <p:cNvSpPr txBox="1"/>
          <p:nvPr/>
        </p:nvSpPr>
        <p:spPr>
          <a:xfrm>
            <a:off x="1155700" y="2171403"/>
            <a:ext cx="6797699" cy="59438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sz="1800" dirty="0">
                <a:solidFill>
                  <a:srgbClr val="FFFFFF"/>
                </a:solidFill>
              </a:rPr>
              <a:t>Авторські права на ці слайди з 2010 року належать </a:t>
            </a:r>
          </a:p>
          <a:p>
            <a:pPr lvl="0" rtl="0">
              <a:spcBef>
                <a:spcPts val="0"/>
              </a:spcBef>
              <a:buNone/>
            </a:pPr>
            <a:r>
              <a:rPr lang="uk-UA" sz="1800" dirty="0">
                <a:solidFill>
                  <a:srgbClr val="FFFFFF"/>
                </a:solidFill>
              </a:rPr>
              <a:t>Чарльзу </a:t>
            </a:r>
            <a:r>
              <a:rPr lang="uk-UA" sz="1800" dirty="0" err="1">
                <a:solidFill>
                  <a:srgbClr val="FFFFFF"/>
                </a:solidFill>
              </a:rPr>
              <a:t>Северенсу</a:t>
            </a:r>
            <a:r>
              <a:rPr lang="uk-UA" sz="1800" dirty="0">
                <a:solidFill>
                  <a:srgbClr val="FFFFFF"/>
                </a:solidFill>
              </a:rPr>
              <a:t> (</a:t>
            </a:r>
            <a:r>
              <a:rPr lang="en-US" sz="1800" dirty="0">
                <a:solidFill>
                  <a:srgbClr val="FFFFFF"/>
                </a:solidFill>
              </a:rPr>
              <a:t>www.dr-chuck.com) </a:t>
            </a:r>
            <a:r>
              <a:rPr lang="uk-UA" sz="1800" dirty="0">
                <a:solidFill>
                  <a:srgbClr val="FFFFFF"/>
                </a:solidFill>
              </a:rPr>
              <a:t>зі Школи інформації Мічиганського університету та застережені ліцензією </a:t>
            </a:r>
            <a:r>
              <a:rPr lang="en-US" sz="1800" dirty="0">
                <a:solidFill>
                  <a:srgbClr val="FFFFFF"/>
                </a:solidFill>
              </a:rPr>
              <a:t>Creative Commons Attribution 4.0. </a:t>
            </a:r>
            <a:r>
              <a:rPr lang="uk-UA" sz="1800" dirty="0">
                <a:solidFill>
                  <a:srgbClr val="FFFFFF"/>
                </a:solidFill>
              </a:rPr>
              <a:t>Будь ласка, збережіть цей фінальний слайд у всіх копіях документа, щоб відповідати вимогам ліцензії щодо посилань на джерела. При повторній публікації матеріалів, якщо щось зміните, додайте ім’я та організацію до переліку співавторів нижче.</a:t>
            </a:r>
          </a:p>
          <a:p>
            <a:pPr lvl="0" rtl="0">
              <a:spcBef>
                <a:spcPts val="0"/>
              </a:spcBef>
              <a:buNone/>
            </a:pPr>
            <a:endParaRPr lang="uk-UA"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uk-UA" sz="1800" dirty="0">
                <a:solidFill>
                  <a:srgbClr val="FFFFFF"/>
                </a:solidFill>
              </a:rPr>
              <a:t>Першоджерело: Чарльз </a:t>
            </a:r>
            <a:r>
              <a:rPr lang="uk-UA" sz="1800" dirty="0" err="1">
                <a:solidFill>
                  <a:srgbClr val="FFFFFF"/>
                </a:solidFill>
              </a:rPr>
              <a:t>Северенс</a:t>
            </a:r>
            <a:r>
              <a:rPr lang="uk-UA" sz="1800" dirty="0">
                <a:solidFill>
                  <a:srgbClr val="FFFFFF"/>
                </a:solidFill>
              </a:rPr>
              <a:t>, Школа інформації Мічиганського університету</a:t>
            </a:r>
          </a:p>
          <a:p>
            <a:pPr lvl="0" rtl="0">
              <a:spcBef>
                <a:spcPts val="0"/>
              </a:spcBef>
              <a:buNone/>
            </a:pPr>
            <a:endParaRPr lang="uk-UA"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uk-UA" sz="1800" dirty="0">
                <a:solidFill>
                  <a:srgbClr val="FFFFFF"/>
                </a:solidFill>
              </a:rPr>
              <a:t>Переклад: Платформа </a:t>
            </a:r>
            <a:r>
              <a:rPr lang="en-US" sz="1800" dirty="0">
                <a:solidFill>
                  <a:srgbClr val="FFFFFF"/>
                </a:solidFill>
              </a:rPr>
              <a:t>Prometheus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</p:txBody>
      </p:sp>
      <p:pic>
        <p:nvPicPr>
          <p:cNvPr id="551" name="Shape 5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897687" y="1170103"/>
            <a:ext cx="1968599" cy="66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940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Оператори порівняння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Дорівнює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5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print('</a:t>
            </a:r>
            <a:r>
              <a:rPr lang="uk-UA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Більше ніж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4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Більше або дорівнює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5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print('</a:t>
            </a:r>
            <a:r>
              <a:rPr lang="uk-UA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Менше ніж </a:t>
            </a: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Менше або дорівнює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>
              <a:buClr>
                <a:srgbClr val="00FFFF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Не дорівнює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Дорівнює 5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Більше ніж 4</a:t>
            </a:r>
            <a:endParaRPr lang="en-US" sz="36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Більше або дорівнює 5</a:t>
            </a: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Менше ніж 6</a:t>
            </a:r>
            <a:endParaRPr lang="en-US" sz="3600" u="none" strike="noStrike" cap="none" dirty="0">
              <a:solidFill>
                <a:srgbClr val="CCCCCC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Менше або дорівнює 6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дорівнює 6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028825" y="564876"/>
            <a:ext cx="9515632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Умови з одним шляхом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print('Before 5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uk-UA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Це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Все ще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Втретє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Після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</a:t>
            </a:r>
            <a:r>
              <a:rPr lang="uk-UA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Перед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Still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print('Third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</a:t>
            </a:r>
            <a:r>
              <a:rPr lang="uk-UA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Після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6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 5</a:t>
            </a: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 5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ще 5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Втретє 5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Після 5</a:t>
            </a: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Перед 6</a:t>
            </a: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Після 6</a:t>
            </a: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0" name="Shape 310"/>
          <p:cNvSpPr txBox="1"/>
          <p:nvPr/>
        </p:nvSpPr>
        <p:spPr>
          <a:xfrm>
            <a:off x="12817632" y="4212861"/>
            <a:ext cx="3236157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ще 5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317761"/>
            <a:ext cx="3236157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Втретє 5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171461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12817632" y="3107961"/>
            <a:ext cx="3236157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 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cxnSpLocks/>
            <a:endCxn id="313" idx="2"/>
          </p:cNvCxnSpPr>
          <p:nvPr/>
        </p:nvCxnSpPr>
        <p:spPr>
          <a:xfrm flipV="1">
            <a:off x="14267981" y="3857360"/>
            <a:ext cx="16773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uk-UA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Відступи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uk-UA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Збільшити відступ 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– відступ після оператора </a:t>
            </a:r>
            <a:r>
              <a:rPr lang="uk-UA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чи </a:t>
            </a:r>
            <a:r>
              <a:rPr lang="uk-UA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(після :)</a:t>
            </a:r>
          </a:p>
          <a:p>
            <a:pPr marL="749300" marR="0" lvl="0" indent="-34569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uk-UA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Зберегти відступ, 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аби позначити що ви </a:t>
            </a:r>
            <a:r>
              <a:rPr lang="uk-UA" sz="32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досі в блоці інструкцій 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(рядки керуються операторами </a:t>
            </a:r>
            <a:r>
              <a:rPr lang="uk-UA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uk-UA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uk-UA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4569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uk-UA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Зменшити відступ 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 рівня оператора </a:t>
            </a:r>
            <a:r>
              <a:rPr lang="uk-UA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uk-UA" sz="3200" u="none" strike="noStrike" cap="none" dirty="0">
                <a:solidFill>
                  <a:srgbClr val="92D05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або </a:t>
            </a:r>
            <a:r>
              <a:rPr lang="uk-UA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щоб вказати на кінець блока</a:t>
            </a:r>
          </a:p>
          <a:p>
            <a:pPr marL="749300" marR="0" lvl="0" indent="-34569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uk-UA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Порожні рядки </a:t>
            </a:r>
            <a:r>
              <a:rPr lang="uk-UA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ігноруються – вони не впливають на </a:t>
            </a:r>
            <a:r>
              <a:rPr lang="uk-UA" sz="32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відступи</a:t>
            </a:r>
          </a:p>
          <a:p>
            <a:pPr marL="749300" marR="0" lvl="0" indent="-34569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uk-UA" sz="3200" dirty="0">
                <a:solidFill>
                  <a:srgbClr val="FFFF00"/>
                </a:solidFill>
                <a:latin typeface="Arial" charset="0"/>
                <a:cs typeface="Arial" charset="0"/>
                <a:sym typeface="Cabin"/>
              </a:rPr>
              <a:t>Коментарі</a:t>
            </a:r>
            <a:r>
              <a:rPr lang="uk-UA" sz="3200" dirty="0">
                <a:solidFill>
                  <a:schemeClr val="bg1"/>
                </a:solidFill>
                <a:latin typeface="Arial" charset="0"/>
                <a:cs typeface="Arial" charset="0"/>
                <a:sym typeface="Cabin"/>
              </a:rPr>
              <a:t> до рядка самі по собі ігноруються, незалежно до </a:t>
            </a:r>
            <a:r>
              <a:rPr lang="uk-UA" sz="32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відступів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print('All Done') 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2877398" y="465903"/>
            <a:ext cx="10501204" cy="19527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додати / </a:t>
            </a:r>
            <a:r>
              <a:rPr lang="uk-UA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залишити</a:t>
            </a:r>
            <a:r>
              <a:rPr lang="uk-UA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після </a:t>
            </a:r>
            <a:r>
              <a:rPr lang="uk-UA" sz="3600" u="none" strike="noStrike" cap="none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uk-UA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або</a:t>
            </a:r>
            <a:r>
              <a:rPr lang="uk-UA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uk-UA" sz="3600" u="none" strike="noStrike" cap="none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endParaRPr lang="uk-UA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lang="uk-UA"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uk-UA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прибрати </a:t>
            </a:r>
            <a:r>
              <a:rPr lang="uk-UA" sz="36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відступ для позначення кінця блока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lang="uk-UA"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15" name="Shape 361"/>
          <p:cNvSpPr txBox="1"/>
          <p:nvPr/>
        </p:nvSpPr>
        <p:spPr>
          <a:xfrm>
            <a:off x="2105612" y="272970"/>
            <a:ext cx="12044775" cy="1913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uk-UA" sz="6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Подумайте про початок / кінець блока</a:t>
            </a:r>
            <a:endParaRPr lang="uk-UA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uk-UA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Більше ніж 1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print('</a:t>
            </a:r>
            <a:r>
              <a:rPr lang="uk-UA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Менше ніж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</a:t>
            </a:r>
            <a:r>
              <a:rPr lang="uk-UA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Все зроблено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4813299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uk-UA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Вкладені умови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uk-UA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Більше ніж 1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2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Менше ніж 100</a:t>
            </a:r>
            <a:r>
              <a:rPr lang="en-US" sz="2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765231" y="7103105"/>
            <a:ext cx="3368123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uk-UA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Все зроблено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так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386329" y="5066072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6" name="Shape 386"/>
          <p:cNvSpPr txBox="1"/>
          <p:nvPr/>
        </p:nvSpPr>
        <p:spPr>
          <a:xfrm>
            <a:off x="8801078" y="2544284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uk-UA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ні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2127</Words>
  <Application>Microsoft Macintosh PowerPoint</Application>
  <PresentationFormat>Custom</PresentationFormat>
  <Paragraphs>435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Cabin</vt:lpstr>
      <vt:lpstr>Courier</vt:lpstr>
      <vt:lpstr>Gill Sans</vt:lpstr>
      <vt:lpstr>Merriweather Sans</vt:lpstr>
      <vt:lpstr>Title &amp; Subtitle</vt:lpstr>
      <vt:lpstr>Умовне виконання</vt:lpstr>
      <vt:lpstr>Умовне виконання    (крок за кроком)</vt:lpstr>
      <vt:lpstr>Оператори порівняння</vt:lpstr>
      <vt:lpstr>Оператори порівняння</vt:lpstr>
      <vt:lpstr>Умови з одним шляхом</vt:lpstr>
      <vt:lpstr>Відступи</vt:lpstr>
      <vt:lpstr>PowerPoint Presentation</vt:lpstr>
      <vt:lpstr>PowerPoint Presentation</vt:lpstr>
      <vt:lpstr>PowerPoint Presentation</vt:lpstr>
      <vt:lpstr>Умови з двома шляхами</vt:lpstr>
      <vt:lpstr>Умови з двома шляхами з «інакше» (else):</vt:lpstr>
      <vt:lpstr>Візуалізація блоків</vt:lpstr>
      <vt:lpstr>Більше умовних конструкцій…</vt:lpstr>
      <vt:lpstr>Множинне розгалуження</vt:lpstr>
      <vt:lpstr>PowerPoint Presentation</vt:lpstr>
      <vt:lpstr>PowerPoint Presentation</vt:lpstr>
      <vt:lpstr>PowerPoint Presentation</vt:lpstr>
      <vt:lpstr>PowerPoint Presentation</vt:lpstr>
      <vt:lpstr>Множинні логічні задачі</vt:lpstr>
      <vt:lpstr>Концепція try / except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/ except</vt:lpstr>
      <vt:lpstr>Приклади try / except</vt:lpstr>
      <vt:lpstr>Підсумки</vt:lpstr>
      <vt:lpstr>PowerPoint Presentation</vt:lpstr>
      <vt:lpstr>PowerPoint Presentation</vt:lpstr>
      <vt:lpstr>Права власності / Застереження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cp:lastModifiedBy>Максим Маркін</cp:lastModifiedBy>
  <cp:revision>99</cp:revision>
  <dcterms:modified xsi:type="dcterms:W3CDTF">2024-01-01T23:29:34Z</dcterms:modified>
</cp:coreProperties>
</file>